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1416" y="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12/5/2018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12/5/2018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12/5/2018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12/5/2018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12/5/2018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12/5/2018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12/5/2018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12/5/2018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12/5/2018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sz="7200" dirty="0"/>
              <a:t>Motivar la expresión artística de los niños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MX" sz="2400" b="1" dirty="0"/>
              <a:t>Carol </a:t>
            </a:r>
            <a:r>
              <a:rPr lang="es-MX" sz="2400" b="1" dirty="0" err="1"/>
              <a:t>Seefeldt</a:t>
            </a:r>
            <a:r>
              <a:rPr lang="es-MX" sz="2400" b="1" dirty="0"/>
              <a:t> y </a:t>
            </a:r>
            <a:r>
              <a:rPr lang="es-MX" sz="2400" b="1" dirty="0" err="1"/>
              <a:t>Barbara</a:t>
            </a:r>
            <a:r>
              <a:rPr lang="es-MX" sz="2400" b="1" dirty="0"/>
              <a:t> </a:t>
            </a:r>
            <a:r>
              <a:rPr lang="es-MX" sz="2400" b="1" dirty="0" err="1"/>
              <a:t>Wasik</a:t>
            </a:r>
            <a:r>
              <a:rPr lang="es-MX" sz="2400" b="1" dirty="0"/>
              <a:t> 155 – 159</a:t>
            </a:r>
          </a:p>
        </p:txBody>
      </p:sp>
    </p:spTree>
    <p:extLst>
      <p:ext uri="{BB962C8B-B14F-4D97-AF65-F5344CB8AC3E}">
        <p14:creationId xmlns:p14="http://schemas.microsoft.com/office/powerpoint/2010/main" val="3652581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sz="half" idx="2"/>
          </p:nvPr>
        </p:nvSpPr>
        <p:spPr>
          <a:xfrm>
            <a:off x="1128060" y="2494421"/>
            <a:ext cx="9817846" cy="2476500"/>
          </a:xfrm>
        </p:spPr>
        <p:txBody>
          <a:bodyPr>
            <a:noAutofit/>
          </a:bodyPr>
          <a:lstStyle/>
          <a:p>
            <a:r>
              <a:rPr lang="es-MX" sz="2800" dirty="0">
                <a:solidFill>
                  <a:schemeClr val="tx1"/>
                </a:solidFill>
              </a:rPr>
              <a:t>Los maestros del jardín de niños, quienes desean que sus alumnos puedan usar en su arte una amplia gama de materiales, símbolos e ideas, </a:t>
            </a:r>
            <a:endParaRPr lang="es-MX" sz="2800" dirty="0" smtClean="0">
              <a:solidFill>
                <a:schemeClr val="tx1"/>
              </a:solidFill>
            </a:endParaRPr>
          </a:p>
          <a:p>
            <a:pPr marL="514350" indent="-514350">
              <a:buAutoNum type="arabicParenR"/>
            </a:pPr>
            <a:r>
              <a:rPr lang="es-MX" sz="2800" dirty="0" smtClean="0">
                <a:solidFill>
                  <a:schemeClr val="tx1"/>
                </a:solidFill>
              </a:rPr>
              <a:t>no </a:t>
            </a:r>
            <a:r>
              <a:rPr lang="es-MX" sz="2800" dirty="0">
                <a:solidFill>
                  <a:schemeClr val="tx1"/>
                </a:solidFill>
              </a:rPr>
              <a:t>les dicen qué crear</a:t>
            </a:r>
            <a:r>
              <a:rPr lang="es-MX" sz="2800" dirty="0" smtClean="0">
                <a:solidFill>
                  <a:schemeClr val="tx1"/>
                </a:solidFill>
              </a:rPr>
              <a:t>,</a:t>
            </a:r>
          </a:p>
          <a:p>
            <a:pPr marL="514350" indent="-514350">
              <a:buAutoNum type="arabicParenR"/>
            </a:pPr>
            <a:r>
              <a:rPr lang="es-MX" sz="2800" dirty="0" smtClean="0">
                <a:solidFill>
                  <a:schemeClr val="tx1"/>
                </a:solidFill>
              </a:rPr>
              <a:t> ni </a:t>
            </a:r>
            <a:r>
              <a:rPr lang="es-MX" sz="2800" dirty="0">
                <a:solidFill>
                  <a:schemeClr val="tx1"/>
                </a:solidFill>
              </a:rPr>
              <a:t>les dan patrones para copiar o </a:t>
            </a:r>
            <a:r>
              <a:rPr lang="es-MX" sz="2800" dirty="0" smtClean="0">
                <a:solidFill>
                  <a:schemeClr val="tx1"/>
                </a:solidFill>
              </a:rPr>
              <a:t>trazar,</a:t>
            </a:r>
          </a:p>
          <a:p>
            <a:pPr marL="514350" indent="-514350">
              <a:buAutoNum type="arabicParenR"/>
            </a:pPr>
            <a:r>
              <a:rPr lang="es-MX" sz="2800" dirty="0" smtClean="0">
                <a:solidFill>
                  <a:schemeClr val="tx1"/>
                </a:solidFill>
              </a:rPr>
              <a:t>no </a:t>
            </a:r>
            <a:r>
              <a:rPr lang="es-MX" sz="2800" dirty="0">
                <a:solidFill>
                  <a:schemeClr val="tx1"/>
                </a:solidFill>
              </a:rPr>
              <a:t>les muestran cómo dibujar o pintar. </a:t>
            </a:r>
            <a:endParaRPr lang="es-MX" sz="2800" dirty="0" smtClean="0">
              <a:solidFill>
                <a:schemeClr val="tx1"/>
              </a:solidFill>
            </a:endParaRPr>
          </a:p>
          <a:p>
            <a:pPr marL="514350" indent="-514350">
              <a:buAutoNum type="arabicParenR"/>
            </a:pPr>
            <a:endParaRPr lang="es-MX" sz="2800" dirty="0">
              <a:solidFill>
                <a:schemeClr val="tx1"/>
              </a:solidFill>
            </a:endParaRPr>
          </a:p>
          <a:p>
            <a:r>
              <a:rPr lang="es-MX" sz="3200" b="1" dirty="0">
                <a:solidFill>
                  <a:schemeClr val="tx1"/>
                </a:solidFill>
              </a:rPr>
              <a:t>M</a:t>
            </a:r>
            <a:r>
              <a:rPr lang="es-MX" sz="3200" b="1" dirty="0" smtClean="0">
                <a:solidFill>
                  <a:schemeClr val="tx1"/>
                </a:solidFill>
              </a:rPr>
              <a:t>otivan </a:t>
            </a:r>
            <a:r>
              <a:rPr lang="es-MX" sz="3200" b="1" dirty="0">
                <a:solidFill>
                  <a:schemeClr val="tx1"/>
                </a:solidFill>
              </a:rPr>
              <a:t>el arte de los niños proporcionándoles </a:t>
            </a:r>
            <a:endParaRPr lang="es-MX" sz="3200" b="1" dirty="0" smtClean="0">
              <a:solidFill>
                <a:schemeClr val="tx1"/>
              </a:solidFill>
            </a:endParaRPr>
          </a:p>
          <a:p>
            <a:r>
              <a:rPr lang="es-MX" sz="2800" dirty="0" smtClean="0">
                <a:solidFill>
                  <a:schemeClr val="tx1"/>
                </a:solidFill>
              </a:rPr>
              <a:t>• </a:t>
            </a:r>
            <a:r>
              <a:rPr lang="es-MX" sz="2800" dirty="0">
                <a:solidFill>
                  <a:schemeClr val="tx1"/>
                </a:solidFill>
              </a:rPr>
              <a:t>Experiencias continuas y significativas</a:t>
            </a:r>
            <a:r>
              <a:rPr lang="es-MX" sz="2800" dirty="0" smtClean="0">
                <a:solidFill>
                  <a:schemeClr val="tx1"/>
                </a:solidFill>
              </a:rPr>
              <a:t>.</a:t>
            </a:r>
          </a:p>
          <a:p>
            <a:r>
              <a:rPr lang="es-MX" sz="2800" dirty="0" smtClean="0">
                <a:solidFill>
                  <a:schemeClr val="tx1"/>
                </a:solidFill>
              </a:rPr>
              <a:t>• </a:t>
            </a:r>
            <a:r>
              <a:rPr lang="es-MX" sz="2800" dirty="0">
                <a:solidFill>
                  <a:schemeClr val="tx1"/>
                </a:solidFill>
              </a:rPr>
              <a:t>Seguridad psicológica. </a:t>
            </a:r>
            <a:endParaRPr lang="es-MX" sz="2800" dirty="0" smtClean="0">
              <a:solidFill>
                <a:schemeClr val="tx1"/>
              </a:solidFill>
            </a:endParaRPr>
          </a:p>
          <a:p>
            <a:r>
              <a:rPr lang="es-MX" sz="2800" dirty="0" smtClean="0">
                <a:solidFill>
                  <a:schemeClr val="tx1"/>
                </a:solidFill>
              </a:rPr>
              <a:t>• </a:t>
            </a:r>
            <a:r>
              <a:rPr lang="es-MX" sz="2800" dirty="0">
                <a:solidFill>
                  <a:schemeClr val="tx1"/>
                </a:solidFill>
              </a:rPr>
              <a:t>Estrategias de enseñanza seleccionadas</a:t>
            </a:r>
          </a:p>
        </p:txBody>
      </p:sp>
    </p:spTree>
    <p:extLst>
      <p:ext uri="{BB962C8B-B14F-4D97-AF65-F5344CB8AC3E}">
        <p14:creationId xmlns:p14="http://schemas.microsoft.com/office/powerpoint/2010/main" val="1678626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sz="half" idx="2"/>
          </p:nvPr>
        </p:nvSpPr>
        <p:spPr>
          <a:xfrm>
            <a:off x="732492" y="2356224"/>
            <a:ext cx="10818158" cy="2476500"/>
          </a:xfrm>
        </p:spPr>
        <p:txBody>
          <a:bodyPr>
            <a:normAutofit fontScale="25000" lnSpcReduction="20000"/>
          </a:bodyPr>
          <a:lstStyle/>
          <a:p>
            <a:r>
              <a:rPr lang="es-MX" sz="128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• </a:t>
            </a:r>
            <a:r>
              <a:rPr lang="es-MX" sz="176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Experiencias continuas y significativas</a:t>
            </a:r>
            <a:r>
              <a:rPr lang="es-MX" sz="176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.</a:t>
            </a:r>
          </a:p>
          <a:p>
            <a:endParaRPr lang="es-MX" sz="17600" b="1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r>
              <a:rPr lang="es-MX" sz="11200" dirty="0" smtClean="0">
                <a:solidFill>
                  <a:schemeClr val="tx1"/>
                </a:solidFill>
              </a:rPr>
              <a:t>“No </a:t>
            </a:r>
            <a:r>
              <a:rPr lang="es-MX" sz="11200" dirty="0">
                <a:solidFill>
                  <a:schemeClr val="tx1"/>
                </a:solidFill>
              </a:rPr>
              <a:t>sé qué dibujar, enséñame</a:t>
            </a:r>
            <a:r>
              <a:rPr lang="es-MX" sz="11200" dirty="0" smtClean="0">
                <a:solidFill>
                  <a:schemeClr val="tx1"/>
                </a:solidFill>
              </a:rPr>
              <a:t>”</a:t>
            </a:r>
          </a:p>
          <a:p>
            <a:endParaRPr lang="es-MX" sz="11200" dirty="0">
              <a:solidFill>
                <a:schemeClr val="tx1"/>
              </a:solidFill>
            </a:endParaRPr>
          </a:p>
          <a:p>
            <a:endParaRPr lang="es-MX" sz="11200" dirty="0" smtClean="0">
              <a:solidFill>
                <a:schemeClr val="tx1"/>
              </a:solidFill>
            </a:endParaRPr>
          </a:p>
          <a:p>
            <a:r>
              <a:rPr lang="es-MX" sz="11200" dirty="0">
                <a:solidFill>
                  <a:schemeClr val="tx1"/>
                </a:solidFill>
              </a:rPr>
              <a:t>Los niños no pueden producir arte sin un almacén de ideas, sentimientos o imaginaciones. En lugar de pedir a los niños que copien las ideas del maestro o de enseñarles cómo dibujar, los maestros del jardín de niños hacen arreglos para que sus pupilos tengan experiencias directas y vicarias que buscan su expresión</a:t>
            </a:r>
            <a:r>
              <a:rPr lang="es-MX" sz="11200" dirty="0" smtClean="0">
                <a:solidFill>
                  <a:schemeClr val="tx1"/>
                </a:solidFill>
              </a:rPr>
              <a:t>.</a:t>
            </a:r>
            <a:endParaRPr lang="es-MX" sz="11200" dirty="0">
              <a:solidFill>
                <a:schemeClr val="tx1"/>
              </a:solidFill>
            </a:endParaRPr>
          </a:p>
          <a:p>
            <a:endParaRPr lang="es-MX" sz="7200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s-MX" dirty="0">
              <a:solidFill>
                <a:schemeClr val="tx1"/>
              </a:solidFill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09573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sz="half" idx="2"/>
          </p:nvPr>
        </p:nvSpPr>
        <p:spPr>
          <a:xfrm>
            <a:off x="697754" y="3143250"/>
            <a:ext cx="10541746" cy="2476500"/>
          </a:xfrm>
        </p:spPr>
        <p:txBody>
          <a:bodyPr>
            <a:noAutofit/>
          </a:bodyPr>
          <a:lstStyle/>
          <a:p>
            <a:r>
              <a:rPr lang="es-MX" sz="6600" b="1" dirty="0">
                <a:solidFill>
                  <a:schemeClr val="accent2">
                    <a:lumMod val="75000"/>
                  </a:schemeClr>
                </a:solidFill>
              </a:rPr>
              <a:t>• Seguridad psicológica. </a:t>
            </a:r>
          </a:p>
          <a:p>
            <a:r>
              <a:rPr lang="es-MX" sz="2000" dirty="0">
                <a:solidFill>
                  <a:schemeClr val="tx1"/>
                </a:solidFill>
              </a:rPr>
              <a:t>Para dar rienda suelta a sus ideas o sentimientos, los niños deben sentir seguridad psicológica. No es posible expresarse cuando uno se siente inseguro, asustado o fuera de lugar</a:t>
            </a:r>
          </a:p>
          <a:p>
            <a:r>
              <a:rPr lang="es-MX" sz="2000" dirty="0">
                <a:solidFill>
                  <a:schemeClr val="tx1"/>
                </a:solidFill>
              </a:rPr>
              <a:t>La manera en que los maestros elogian y reconocen el trabajo de los niños puede proporcionarles seguridad psicológica. </a:t>
            </a:r>
          </a:p>
          <a:p>
            <a:r>
              <a:rPr lang="es-MX" sz="2000" b="1" dirty="0">
                <a:solidFill>
                  <a:schemeClr val="accent5">
                    <a:lumMod val="75000"/>
                  </a:schemeClr>
                </a:solidFill>
              </a:rPr>
              <a:t>Que cuando un adulto… • Le muestra a un niño qué dibujar… • Le da un plato de papel, algunos triángulos y círculos y le dice que haga una cara… • Y le pide que coloree el modelo de un perro en una hoja de trabajo… El adulto está limitando al niño en… • La oportunidad de pensar por sí mismo. • El pensamiento y hallazgo de una manera de expresar esos pensamientos de forma simbólica. • La comunicación de sus ideas a otros.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3044845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sz="half" idx="2"/>
          </p:nvPr>
        </p:nvSpPr>
        <p:spPr>
          <a:xfrm>
            <a:off x="621554" y="2647950"/>
            <a:ext cx="11037046" cy="2476500"/>
          </a:xfrm>
        </p:spPr>
        <p:txBody>
          <a:bodyPr>
            <a:normAutofit fontScale="25000" lnSpcReduction="20000"/>
          </a:bodyPr>
          <a:lstStyle/>
          <a:p>
            <a:r>
              <a:rPr lang="es-MX" sz="35200" b="1" dirty="0">
                <a:solidFill>
                  <a:schemeClr val="tx1"/>
                </a:solidFill>
              </a:rPr>
              <a:t>• </a:t>
            </a:r>
            <a:r>
              <a:rPr lang="es-MX" sz="24000" b="1" dirty="0">
                <a:solidFill>
                  <a:schemeClr val="tx1"/>
                </a:solidFill>
              </a:rPr>
              <a:t>Estrategias de enseñanza </a:t>
            </a:r>
            <a:r>
              <a:rPr lang="es-MX" sz="24000" b="1" dirty="0" smtClean="0">
                <a:solidFill>
                  <a:schemeClr val="tx1"/>
                </a:solidFill>
              </a:rPr>
              <a:t>seleccionadas</a:t>
            </a:r>
          </a:p>
          <a:p>
            <a:endParaRPr lang="es-MX" sz="24000" b="1" dirty="0">
              <a:solidFill>
                <a:schemeClr val="tx1"/>
              </a:solidFill>
            </a:endParaRPr>
          </a:p>
          <a:p>
            <a:r>
              <a:rPr lang="es-MX" sz="9600" dirty="0">
                <a:solidFill>
                  <a:schemeClr val="tx1"/>
                </a:solidFill>
              </a:rPr>
              <a:t>Los maestros no determinan lo que producirán los niños ni dirigen el proceso de producción artística. Pero los niños necesitan “adultos interesados y otros niños que escuchen sus planes, respondan a sus ideas, y ofrezcan ayuda y apoyo para sus exploraciones de las formas visuales y sus significados” (Thompson, 1995: 82)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56207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Preguntas </a:t>
            </a:r>
            <a:endParaRPr lang="es-MX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sz="half" idx="2"/>
          </p:nvPr>
        </p:nvSpPr>
        <p:spPr>
          <a:xfrm>
            <a:off x="1148798" y="2436403"/>
            <a:ext cx="8825659" cy="2476500"/>
          </a:xfrm>
        </p:spPr>
        <p:txBody>
          <a:bodyPr/>
          <a:lstStyle/>
          <a:p>
            <a:r>
              <a:rPr lang="es-MX" dirty="0" smtClean="0"/>
              <a:t>1- motivan el arte de los niños:</a:t>
            </a:r>
          </a:p>
          <a:p>
            <a:r>
              <a:rPr lang="es-MX" dirty="0" smtClean="0"/>
              <a:t>2-Que es la seguridad psicológica… </a:t>
            </a:r>
          </a:p>
          <a:p>
            <a:r>
              <a:rPr lang="es-MX" dirty="0" smtClean="0"/>
              <a:t>3-menciona una estrategia </a:t>
            </a:r>
            <a:r>
              <a:rPr lang="es-MX" smtClean="0"/>
              <a:t>de enseñanza.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837444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23</TotalTime>
  <Words>393</Words>
  <Application>Microsoft Office PowerPoint</Application>
  <PresentationFormat>Panorámica</PresentationFormat>
  <Paragraphs>29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Sala de reuniones Ion</vt:lpstr>
      <vt:lpstr>Motivar la expresión artística de los niños</vt:lpstr>
      <vt:lpstr>Presentación de PowerPoint</vt:lpstr>
      <vt:lpstr>Presentación de PowerPoint</vt:lpstr>
      <vt:lpstr>Presentación de PowerPoint</vt:lpstr>
      <vt:lpstr>Presentación de PowerPoint</vt:lpstr>
      <vt:lpstr>Preguntas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Motivar la expresión artística de los niños</dc:title>
  <dc:creator>Usuario de Windows</dc:creator>
  <cp:lastModifiedBy>Usuario de Windows</cp:lastModifiedBy>
  <cp:revision>3</cp:revision>
  <dcterms:created xsi:type="dcterms:W3CDTF">2018-12-05T19:34:56Z</dcterms:created>
  <dcterms:modified xsi:type="dcterms:W3CDTF">2018-12-05T19:58:41Z</dcterms:modified>
</cp:coreProperties>
</file>