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1" r:id="rId6"/>
    <p:sldId id="265" r:id="rId7"/>
    <p:sldId id="266" r:id="rId8"/>
    <p:sldId id="262"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27E7C1-1408-4464-ACFF-881F1884D459}" type="datetimeFigureOut">
              <a:rPr lang="en-US" smtClean="0"/>
              <a:t>10/8/2018</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ABB1DD-434A-4D1F-B5BD-6034C4B01051}" type="slidenum">
              <a:rPr lang="en-US" smtClean="0"/>
              <a:t>‹Nº›</a:t>
            </a:fld>
            <a:endParaRPr lang="en-US"/>
          </a:p>
        </p:txBody>
      </p:sp>
    </p:spTree>
    <p:extLst>
      <p:ext uri="{BB962C8B-B14F-4D97-AF65-F5344CB8AC3E}">
        <p14:creationId xmlns:p14="http://schemas.microsoft.com/office/powerpoint/2010/main" val="97221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a:p>
        </p:txBody>
      </p:sp>
      <p:sp>
        <p:nvSpPr>
          <p:cNvPr id="4" name="Marcador de número de diapositiva 3"/>
          <p:cNvSpPr>
            <a:spLocks noGrp="1"/>
          </p:cNvSpPr>
          <p:nvPr>
            <p:ph type="sldNum" sz="quarter" idx="10"/>
          </p:nvPr>
        </p:nvSpPr>
        <p:spPr/>
        <p:txBody>
          <a:bodyPr/>
          <a:lstStyle/>
          <a:p>
            <a:fld id="{C6ABB1DD-434A-4D1F-B5BD-6034C4B01051}" type="slidenum">
              <a:rPr lang="en-US" smtClean="0"/>
              <a:t>3</a:t>
            </a:fld>
            <a:endParaRPr lang="en-US"/>
          </a:p>
        </p:txBody>
      </p:sp>
    </p:spTree>
    <p:extLst>
      <p:ext uri="{BB962C8B-B14F-4D97-AF65-F5344CB8AC3E}">
        <p14:creationId xmlns:p14="http://schemas.microsoft.com/office/powerpoint/2010/main" val="345061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1C7C197D-19BF-4EC6-BA86-DA39A72287BD}" type="datetimeFigureOut">
              <a:rPr lang="en-US" smtClean="0"/>
              <a:t>10/8/2018</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7D1DD7B-6C1B-4417-9436-0FC4BDACE05B}" type="slidenum">
              <a:rPr lang="en-US" smtClean="0"/>
              <a:t>‹Nº›</a:t>
            </a:fld>
            <a:endParaRPr lang="en-US"/>
          </a:p>
        </p:txBody>
      </p:sp>
    </p:spTree>
    <p:extLst>
      <p:ext uri="{BB962C8B-B14F-4D97-AF65-F5344CB8AC3E}">
        <p14:creationId xmlns:p14="http://schemas.microsoft.com/office/powerpoint/2010/main" val="4072930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1C7C197D-19BF-4EC6-BA86-DA39A72287BD}" type="datetimeFigureOut">
              <a:rPr lang="en-US" smtClean="0"/>
              <a:t>10/8/2018</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7D1DD7B-6C1B-4417-9436-0FC4BDACE05B}" type="slidenum">
              <a:rPr lang="en-US" smtClean="0"/>
              <a:t>‹Nº›</a:t>
            </a:fld>
            <a:endParaRPr lang="en-US"/>
          </a:p>
        </p:txBody>
      </p:sp>
    </p:spTree>
    <p:extLst>
      <p:ext uri="{BB962C8B-B14F-4D97-AF65-F5344CB8AC3E}">
        <p14:creationId xmlns:p14="http://schemas.microsoft.com/office/powerpoint/2010/main" val="2621613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1C7C197D-19BF-4EC6-BA86-DA39A72287BD}" type="datetimeFigureOut">
              <a:rPr lang="en-US" smtClean="0"/>
              <a:t>10/8/2018</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7D1DD7B-6C1B-4417-9436-0FC4BDACE05B}" type="slidenum">
              <a:rPr lang="en-US" smtClean="0"/>
              <a:t>‹Nº›</a:t>
            </a:fld>
            <a:endParaRPr lang="en-US"/>
          </a:p>
        </p:txBody>
      </p:sp>
    </p:spTree>
    <p:extLst>
      <p:ext uri="{BB962C8B-B14F-4D97-AF65-F5344CB8AC3E}">
        <p14:creationId xmlns:p14="http://schemas.microsoft.com/office/powerpoint/2010/main" val="495387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1C7C197D-19BF-4EC6-BA86-DA39A72287BD}" type="datetimeFigureOut">
              <a:rPr lang="en-US" smtClean="0"/>
              <a:t>10/8/2018</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7D1DD7B-6C1B-4417-9436-0FC4BDACE05B}" type="slidenum">
              <a:rPr lang="en-US" smtClean="0"/>
              <a:t>‹Nº›</a:t>
            </a:fld>
            <a:endParaRPr lang="en-US"/>
          </a:p>
        </p:txBody>
      </p:sp>
    </p:spTree>
    <p:extLst>
      <p:ext uri="{BB962C8B-B14F-4D97-AF65-F5344CB8AC3E}">
        <p14:creationId xmlns:p14="http://schemas.microsoft.com/office/powerpoint/2010/main" val="227835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C7C197D-19BF-4EC6-BA86-DA39A72287BD}" type="datetimeFigureOut">
              <a:rPr lang="en-US" smtClean="0"/>
              <a:t>10/8/2018</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7D1DD7B-6C1B-4417-9436-0FC4BDACE05B}" type="slidenum">
              <a:rPr lang="en-US" smtClean="0"/>
              <a:t>‹Nº›</a:t>
            </a:fld>
            <a:endParaRPr lang="en-US"/>
          </a:p>
        </p:txBody>
      </p:sp>
    </p:spTree>
    <p:extLst>
      <p:ext uri="{BB962C8B-B14F-4D97-AF65-F5344CB8AC3E}">
        <p14:creationId xmlns:p14="http://schemas.microsoft.com/office/powerpoint/2010/main" val="2338898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1C7C197D-19BF-4EC6-BA86-DA39A72287BD}" type="datetimeFigureOut">
              <a:rPr lang="en-US" smtClean="0"/>
              <a:t>10/8/2018</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7D1DD7B-6C1B-4417-9436-0FC4BDACE05B}" type="slidenum">
              <a:rPr lang="en-US" smtClean="0"/>
              <a:t>‹Nº›</a:t>
            </a:fld>
            <a:endParaRPr lang="en-US"/>
          </a:p>
        </p:txBody>
      </p:sp>
    </p:spTree>
    <p:extLst>
      <p:ext uri="{BB962C8B-B14F-4D97-AF65-F5344CB8AC3E}">
        <p14:creationId xmlns:p14="http://schemas.microsoft.com/office/powerpoint/2010/main" val="3215140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1C7C197D-19BF-4EC6-BA86-DA39A72287BD}" type="datetimeFigureOut">
              <a:rPr lang="en-US" smtClean="0"/>
              <a:t>10/8/2018</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C7D1DD7B-6C1B-4417-9436-0FC4BDACE05B}" type="slidenum">
              <a:rPr lang="en-US" smtClean="0"/>
              <a:t>‹Nº›</a:t>
            </a:fld>
            <a:endParaRPr lang="en-US"/>
          </a:p>
        </p:txBody>
      </p:sp>
    </p:spTree>
    <p:extLst>
      <p:ext uri="{BB962C8B-B14F-4D97-AF65-F5344CB8AC3E}">
        <p14:creationId xmlns:p14="http://schemas.microsoft.com/office/powerpoint/2010/main" val="1627431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1C7C197D-19BF-4EC6-BA86-DA39A72287BD}" type="datetimeFigureOut">
              <a:rPr lang="en-US" smtClean="0"/>
              <a:t>10/8/2018</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C7D1DD7B-6C1B-4417-9436-0FC4BDACE05B}" type="slidenum">
              <a:rPr lang="en-US" smtClean="0"/>
              <a:t>‹Nº›</a:t>
            </a:fld>
            <a:endParaRPr lang="en-US"/>
          </a:p>
        </p:txBody>
      </p:sp>
    </p:spTree>
    <p:extLst>
      <p:ext uri="{BB962C8B-B14F-4D97-AF65-F5344CB8AC3E}">
        <p14:creationId xmlns:p14="http://schemas.microsoft.com/office/powerpoint/2010/main" val="720854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C7C197D-19BF-4EC6-BA86-DA39A72287BD}" type="datetimeFigureOut">
              <a:rPr lang="en-US" smtClean="0"/>
              <a:t>10/8/2018</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C7D1DD7B-6C1B-4417-9436-0FC4BDACE05B}" type="slidenum">
              <a:rPr lang="en-US" smtClean="0"/>
              <a:t>‹Nº›</a:t>
            </a:fld>
            <a:endParaRPr lang="en-US"/>
          </a:p>
        </p:txBody>
      </p:sp>
    </p:spTree>
    <p:extLst>
      <p:ext uri="{BB962C8B-B14F-4D97-AF65-F5344CB8AC3E}">
        <p14:creationId xmlns:p14="http://schemas.microsoft.com/office/powerpoint/2010/main" val="1638040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C7C197D-19BF-4EC6-BA86-DA39A72287BD}" type="datetimeFigureOut">
              <a:rPr lang="en-US" smtClean="0"/>
              <a:t>10/8/2018</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7D1DD7B-6C1B-4417-9436-0FC4BDACE05B}" type="slidenum">
              <a:rPr lang="en-US" smtClean="0"/>
              <a:t>‹Nº›</a:t>
            </a:fld>
            <a:endParaRPr lang="en-US"/>
          </a:p>
        </p:txBody>
      </p:sp>
    </p:spTree>
    <p:extLst>
      <p:ext uri="{BB962C8B-B14F-4D97-AF65-F5344CB8AC3E}">
        <p14:creationId xmlns:p14="http://schemas.microsoft.com/office/powerpoint/2010/main" val="43179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C7C197D-19BF-4EC6-BA86-DA39A72287BD}" type="datetimeFigureOut">
              <a:rPr lang="en-US" smtClean="0"/>
              <a:t>10/8/2018</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7D1DD7B-6C1B-4417-9436-0FC4BDACE05B}" type="slidenum">
              <a:rPr lang="en-US" smtClean="0"/>
              <a:t>‹Nº›</a:t>
            </a:fld>
            <a:endParaRPr lang="en-US"/>
          </a:p>
        </p:txBody>
      </p:sp>
    </p:spTree>
    <p:extLst>
      <p:ext uri="{BB962C8B-B14F-4D97-AF65-F5344CB8AC3E}">
        <p14:creationId xmlns:p14="http://schemas.microsoft.com/office/powerpoint/2010/main" val="245456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7C197D-19BF-4EC6-BA86-DA39A72287BD}" type="datetimeFigureOut">
              <a:rPr lang="en-US" smtClean="0"/>
              <a:t>10/8/2018</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D1DD7B-6C1B-4417-9436-0FC4BDACE05B}" type="slidenum">
              <a:rPr lang="en-US" smtClean="0"/>
              <a:t>‹Nº›</a:t>
            </a:fld>
            <a:endParaRPr lang="en-US"/>
          </a:p>
        </p:txBody>
      </p:sp>
    </p:spTree>
    <p:extLst>
      <p:ext uri="{BB962C8B-B14F-4D97-AF65-F5344CB8AC3E}">
        <p14:creationId xmlns:p14="http://schemas.microsoft.com/office/powerpoint/2010/main" val="252172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6000" b="-36000"/>
          </a:stretch>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347729" y="176440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Imagen 1" descr="Resultado de imagen para escudo enep"/>
          <p:cNvPicPr>
            <a:picLocks noChangeAspect="1" noChangeArrowheads="1"/>
          </p:cNvPicPr>
          <p:nvPr/>
        </p:nvPicPr>
        <p:blipFill>
          <a:blip r:embed="rId3">
            <a:extLst>
              <a:ext uri="{28A0092B-C50C-407E-A947-70E740481C1C}">
                <a14:useLocalDpi xmlns:a14="http://schemas.microsoft.com/office/drawing/2010/main" val="0"/>
              </a:ext>
            </a:extLst>
          </a:blip>
          <a:srcRect l="18381" r="15601"/>
          <a:stretch>
            <a:fillRect/>
          </a:stretch>
        </p:blipFill>
        <p:spPr bwMode="auto">
          <a:xfrm>
            <a:off x="347729" y="1262128"/>
            <a:ext cx="1297627" cy="146175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594833" y="1364296"/>
            <a:ext cx="9697791"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3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ESCUELA NORMAL DE EDUCACION PREESCOLAR</a:t>
            </a:r>
            <a:br>
              <a:rPr kumimoji="0" lang="es-ES" sz="3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es-ES" sz="3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LICENCIATURA EN EDUCACI</a:t>
            </a:r>
            <a:r>
              <a:rPr kumimoji="0" lang="es-ES" sz="3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S" sz="3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PREESCOLAR</a:t>
            </a:r>
            <a:br>
              <a:rPr kumimoji="0" lang="es-ES" sz="3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es-ES" sz="28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CICLO ESCOLAR 2018-2019</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8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Materia: Tutoría</a:t>
            </a:r>
            <a:r>
              <a:rPr kumimoji="0" lang="es-ES" sz="2800" b="0" i="0" u="none" strike="noStrike" cap="none" normalizeH="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grupal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8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Maestra: Yixie</a:t>
            </a:r>
            <a:r>
              <a:rPr kumimoji="0" lang="es-ES" sz="2800" b="0" i="0" u="none" strike="noStrike" cap="none" normalizeH="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karelia</a:t>
            </a:r>
            <a:r>
              <a:rPr kumimoji="0" lang="es-ES" sz="28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sz="2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8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Alumna: Karla Carolina Garc</a:t>
            </a:r>
            <a:r>
              <a:rPr kumimoji="0" lang="es-ES" sz="2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í</a:t>
            </a:r>
            <a:r>
              <a:rPr kumimoji="0" lang="es-ES" sz="28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Saucedo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8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Grado: 2       Secci</a:t>
            </a:r>
            <a:r>
              <a:rPr kumimoji="0" lang="es-ES" sz="2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S" sz="28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A</a:t>
            </a:r>
            <a:endParaRPr kumimoji="0" lang="en-US" sz="2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3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-Evidencia</a:t>
            </a:r>
            <a:r>
              <a:rPr kumimoji="0" lang="es-ES" sz="3200" b="0" i="0" u="none" strike="noStrike" cap="none" normalizeH="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a:t>
            </a:r>
            <a:endParaRPr kumimoji="0" lang="es-ES" sz="4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28816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extLst>
              <a:ext uri="{28A0092B-C50C-407E-A947-70E740481C1C}">
                <a14:useLocalDpi xmlns:a14="http://schemas.microsoft.com/office/drawing/2010/main" val="0"/>
              </a:ext>
            </a:extLst>
          </a:blip>
          <a:srcRect l="-281" t="12096" r="281" b="11533"/>
          <a:stretch/>
        </p:blipFill>
        <p:spPr>
          <a:xfrm>
            <a:off x="74293" y="136329"/>
            <a:ext cx="3255505" cy="2486272"/>
          </a:xfrm>
          <a:prstGeom prst="rect">
            <a:avLst/>
          </a:prstGeom>
        </p:spPr>
      </p:pic>
      <p:pic>
        <p:nvPicPr>
          <p:cNvPr id="5" name="Imagen 4"/>
          <p:cNvPicPr>
            <a:picLocks noChangeAspect="1"/>
          </p:cNvPicPr>
          <p:nvPr/>
        </p:nvPicPr>
        <p:blipFill rotWithShape="1">
          <a:blip r:embed="rId3">
            <a:extLst>
              <a:ext uri="{28A0092B-C50C-407E-A947-70E740481C1C}">
                <a14:useLocalDpi xmlns:a14="http://schemas.microsoft.com/office/drawing/2010/main" val="0"/>
              </a:ext>
            </a:extLst>
          </a:blip>
          <a:srcRect b="21158"/>
          <a:stretch/>
        </p:blipFill>
        <p:spPr>
          <a:xfrm>
            <a:off x="8427562" y="558360"/>
            <a:ext cx="3416262" cy="2697099"/>
          </a:xfrm>
          <a:prstGeom prst="rect">
            <a:avLst/>
          </a:prstGeom>
        </p:spPr>
      </p:pic>
      <p:pic>
        <p:nvPicPr>
          <p:cNvPr id="6" name="Imagen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92606" y="4910467"/>
            <a:ext cx="3237192" cy="1820921"/>
          </a:xfrm>
          <a:prstGeom prst="rect">
            <a:avLst/>
          </a:prstGeom>
        </p:spPr>
      </p:pic>
      <p:pic>
        <p:nvPicPr>
          <p:cNvPr id="7" name="Imagen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64688" y="4333691"/>
            <a:ext cx="3079136" cy="2314133"/>
          </a:xfrm>
          <a:prstGeom prst="rect">
            <a:avLst/>
          </a:prstGeom>
        </p:spPr>
      </p:pic>
      <p:pic>
        <p:nvPicPr>
          <p:cNvPr id="8" name="Imagen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46020" y="260337"/>
            <a:ext cx="3880195" cy="2910146"/>
          </a:xfrm>
          <a:prstGeom prst="rect">
            <a:avLst/>
          </a:prstGeom>
        </p:spPr>
      </p:pic>
      <p:pic>
        <p:nvPicPr>
          <p:cNvPr id="10" name="Imagen 9"/>
          <p:cNvPicPr>
            <a:picLocks noChangeAspect="1"/>
          </p:cNvPicPr>
          <p:nvPr/>
        </p:nvPicPr>
        <p:blipFill rotWithShape="1">
          <a:blip r:embed="rId7" cstate="print">
            <a:extLst>
              <a:ext uri="{28A0092B-C50C-407E-A947-70E740481C1C}">
                <a14:useLocalDpi xmlns:a14="http://schemas.microsoft.com/office/drawing/2010/main" val="0"/>
              </a:ext>
            </a:extLst>
          </a:blip>
          <a:srcRect l="7138" r="34908"/>
          <a:stretch/>
        </p:blipFill>
        <p:spPr>
          <a:xfrm rot="5400000">
            <a:off x="6275567" y="4299895"/>
            <a:ext cx="2382965" cy="2312893"/>
          </a:xfrm>
          <a:prstGeom prst="rect">
            <a:avLst/>
          </a:prstGeom>
        </p:spPr>
      </p:pic>
    </p:spTree>
    <p:extLst>
      <p:ext uri="{BB962C8B-B14F-4D97-AF65-F5344CB8AC3E}">
        <p14:creationId xmlns:p14="http://schemas.microsoft.com/office/powerpoint/2010/main" val="3055018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5008098" y="168812"/>
            <a:ext cx="1920719" cy="923330"/>
          </a:xfrm>
          <a:prstGeom prst="rect">
            <a:avLst/>
          </a:prstGeom>
          <a:noFill/>
        </p:spPr>
        <p:txBody>
          <a:bodyPr wrap="none" rtlCol="0">
            <a:spAutoFit/>
          </a:bodyPr>
          <a:lstStyle/>
          <a:p>
            <a:r>
              <a:rPr lang="es-MX" sz="5400" b="1" dirty="0" smtClean="0">
                <a:solidFill>
                  <a:srgbClr val="9966FF"/>
                </a:solidFill>
              </a:rPr>
              <a:t>Índice</a:t>
            </a:r>
            <a:endParaRPr lang="en-US" sz="4000" b="1" dirty="0">
              <a:solidFill>
                <a:srgbClr val="9966FF"/>
              </a:solidFill>
            </a:endParaRPr>
          </a:p>
        </p:txBody>
      </p:sp>
      <p:sp>
        <p:nvSpPr>
          <p:cNvPr id="6" name="CuadroTexto 5"/>
          <p:cNvSpPr txBox="1"/>
          <p:nvPr/>
        </p:nvSpPr>
        <p:spPr>
          <a:xfrm>
            <a:off x="1570458" y="2293035"/>
            <a:ext cx="8347157" cy="2369880"/>
          </a:xfrm>
          <a:prstGeom prst="rect">
            <a:avLst/>
          </a:prstGeom>
          <a:noFill/>
        </p:spPr>
        <p:txBody>
          <a:bodyPr wrap="none" rtlCol="0">
            <a:spAutoFit/>
          </a:bodyPr>
          <a:lstStyle/>
          <a:p>
            <a:r>
              <a:rPr lang="es-MX" sz="2800" b="1" dirty="0" err="1" smtClean="0">
                <a:solidFill>
                  <a:srgbClr val="FF0066"/>
                </a:solidFill>
                <a:latin typeface="Bahnschrift Condensed" panose="020B0502040204020203" pitchFamily="34" charset="0"/>
              </a:rPr>
              <a:t>Introduccion</a:t>
            </a:r>
            <a:r>
              <a:rPr lang="es-MX" sz="2800" b="1" dirty="0" smtClean="0">
                <a:solidFill>
                  <a:srgbClr val="FF0066"/>
                </a:solidFill>
                <a:latin typeface="Bahnschrift Condensed" panose="020B0502040204020203" pitchFamily="34" charset="0"/>
              </a:rPr>
              <a:t>…………………………………………………………………………………………………………… </a:t>
            </a:r>
            <a:br>
              <a:rPr lang="es-MX" sz="2800" b="1" dirty="0" smtClean="0">
                <a:solidFill>
                  <a:srgbClr val="FF0066"/>
                </a:solidFill>
                <a:latin typeface="Bahnschrift Condensed" panose="020B0502040204020203" pitchFamily="34" charset="0"/>
              </a:rPr>
            </a:br>
            <a:r>
              <a:rPr lang="es-MX" sz="2800" b="1" dirty="0" smtClean="0">
                <a:solidFill>
                  <a:srgbClr val="FF0066"/>
                </a:solidFill>
                <a:latin typeface="Bahnschrift Condensed" panose="020B0502040204020203" pitchFamily="34" charset="0"/>
              </a:rPr>
              <a:t>Cuerpo del trabajo………………………………………………………………………………………………..</a:t>
            </a:r>
          </a:p>
          <a:p>
            <a:r>
              <a:rPr lang="es-ES" sz="2800" b="1" dirty="0" smtClean="0">
                <a:solidFill>
                  <a:srgbClr val="FF0066"/>
                </a:solidFill>
                <a:latin typeface="Bahnschrift Condensed" panose="020B0502040204020203" pitchFamily="34" charset="0"/>
              </a:rPr>
              <a:t>Impacto del trabajo en mis acciones futuras y personales…………………….</a:t>
            </a:r>
          </a:p>
          <a:p>
            <a:r>
              <a:rPr lang="es-ES" sz="2800" b="1" cap="none" spc="0" dirty="0" err="1" smtClean="0">
                <a:ln w="9525">
                  <a:solidFill>
                    <a:schemeClr val="bg1"/>
                  </a:solidFill>
                  <a:prstDash val="solid"/>
                </a:ln>
                <a:solidFill>
                  <a:srgbClr val="FF0066"/>
                </a:solidFill>
                <a:effectLst>
                  <a:outerShdw blurRad="12700" dist="38100" dir="2700000" algn="tl" rotWithShape="0">
                    <a:schemeClr val="bg1">
                      <a:lumMod val="50000"/>
                    </a:schemeClr>
                  </a:outerShdw>
                </a:effectLst>
                <a:latin typeface="Bahnschrift Condensed" panose="020B0502040204020203" pitchFamily="34" charset="0"/>
              </a:rPr>
              <a:t>Concluciones</a:t>
            </a:r>
            <a:r>
              <a:rPr lang="es-ES" sz="2800" b="1" cap="none" spc="0" dirty="0" smtClean="0">
                <a:ln w="9525">
                  <a:solidFill>
                    <a:schemeClr val="bg1"/>
                  </a:solidFill>
                  <a:prstDash val="solid"/>
                </a:ln>
                <a:solidFill>
                  <a:srgbClr val="FF0066"/>
                </a:solidFill>
                <a:effectLst>
                  <a:outerShdw blurRad="12700" dist="38100" dir="2700000" algn="tl" rotWithShape="0">
                    <a:schemeClr val="bg1">
                      <a:lumMod val="50000"/>
                    </a:schemeClr>
                  </a:outerShdw>
                </a:effectLst>
                <a:latin typeface="Bahnschrift Condensed" panose="020B0502040204020203" pitchFamily="34" charset="0"/>
              </a:rPr>
              <a:t>…………………………………………………………………………………………………………..</a:t>
            </a:r>
            <a:endParaRPr lang="es-ES" sz="2800" b="1" cap="none" spc="0" dirty="0" smtClean="0">
              <a:ln w="9525">
                <a:solidFill>
                  <a:schemeClr val="bg1"/>
                </a:solidFill>
                <a:prstDash val="solid"/>
              </a:ln>
              <a:solidFill>
                <a:srgbClr val="FF0066"/>
              </a:solidFill>
              <a:effectLst>
                <a:outerShdw blurRad="12700" dist="38100" dir="2700000" algn="tl" rotWithShape="0">
                  <a:schemeClr val="bg1">
                    <a:lumMod val="50000"/>
                  </a:schemeClr>
                </a:outerShdw>
              </a:effectLst>
              <a:latin typeface="Bahnschrift Condensed" panose="020B0502040204020203" pitchFamily="34" charset="0"/>
            </a:endParaRPr>
          </a:p>
          <a:p>
            <a:endParaRPr lang="es-MX" dirty="0" smtClean="0"/>
          </a:p>
          <a:p>
            <a:endParaRPr lang="en-US" dirty="0"/>
          </a:p>
        </p:txBody>
      </p:sp>
    </p:spTree>
    <p:extLst>
      <p:ext uri="{BB962C8B-B14F-4D97-AF65-F5344CB8AC3E}">
        <p14:creationId xmlns:p14="http://schemas.microsoft.com/office/powerpoint/2010/main" val="1811914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976567" y="0"/>
            <a:ext cx="4013791" cy="923330"/>
          </a:xfrm>
          <a:prstGeom prst="rect">
            <a:avLst/>
          </a:prstGeom>
          <a:noFill/>
        </p:spPr>
        <p:txBody>
          <a:bodyPr wrap="none" lIns="91440" tIns="45720" rIns="91440" bIns="45720">
            <a:spAutoFit/>
          </a:bodyPr>
          <a:lstStyle/>
          <a:p>
            <a:pPr algn="ctr"/>
            <a:r>
              <a:rPr lang="es-ES"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Introducción:</a:t>
            </a:r>
            <a:endParaRPr lang="es-E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5" name="CuadroTexto 4"/>
          <p:cNvSpPr txBox="1"/>
          <p:nvPr/>
        </p:nvSpPr>
        <p:spPr>
          <a:xfrm>
            <a:off x="844063" y="1603716"/>
            <a:ext cx="9805182" cy="1384995"/>
          </a:xfrm>
          <a:prstGeom prst="rect">
            <a:avLst/>
          </a:prstGeom>
          <a:noFill/>
        </p:spPr>
        <p:txBody>
          <a:bodyPr wrap="square" rtlCol="0">
            <a:spAutoFit/>
          </a:bodyPr>
          <a:lstStyle/>
          <a:p>
            <a:r>
              <a:rPr lang="es-MX" sz="2800" dirty="0" smtClean="0"/>
              <a:t>En el siguiente trabajo menciono los siete hábitos para ser una persona exitosa y el como han evolucionado o me han servido en mi vida, tanto en el trabajo, en mi escuela y con mis amistades</a:t>
            </a:r>
            <a:endParaRPr lang="en-US" sz="2800" dirty="0"/>
          </a:p>
        </p:txBody>
      </p:sp>
    </p:spTree>
    <p:extLst>
      <p:ext uri="{BB962C8B-B14F-4D97-AF65-F5344CB8AC3E}">
        <p14:creationId xmlns:p14="http://schemas.microsoft.com/office/powerpoint/2010/main" val="1542290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269166" y="139729"/>
            <a:ext cx="5541132" cy="923330"/>
          </a:xfrm>
          <a:prstGeom prst="rect">
            <a:avLst/>
          </a:prstGeom>
          <a:noFill/>
        </p:spPr>
        <p:txBody>
          <a:bodyPr wrap="none" lIns="91440" tIns="45720" rIns="91440" bIns="45720">
            <a:spAutoFit/>
          </a:bodyPr>
          <a:lstStyle/>
          <a:p>
            <a:pPr algn="ctr"/>
            <a:r>
              <a:rPr lang="es-ES"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Cuerpo del trabajo</a:t>
            </a:r>
            <a:endParaRPr lang="es-E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5" name="CuadroTexto 4"/>
          <p:cNvSpPr txBox="1"/>
          <p:nvPr/>
        </p:nvSpPr>
        <p:spPr>
          <a:xfrm>
            <a:off x="384518" y="1330345"/>
            <a:ext cx="11422965" cy="2092881"/>
          </a:xfrm>
          <a:prstGeom prst="rect">
            <a:avLst/>
          </a:prstGeom>
          <a:ln w="57150">
            <a:solidFill>
              <a:srgbClr val="9966FF"/>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s-MX" b="1" dirty="0" smtClean="0"/>
              <a:t>Habito 1: ser proactivo:</a:t>
            </a:r>
          </a:p>
          <a:p>
            <a:endParaRPr lang="es-MX" sz="1600" b="1" dirty="0" smtClean="0"/>
          </a:p>
          <a:p>
            <a:r>
              <a:rPr lang="es-MX" sz="1600" dirty="0" smtClean="0"/>
              <a:t>En cuanto a este habito siento que es muy funcionable en nuestra vida diaria, por lo que nos da la libertad de saber como organizarnos de tomar el control de nuestra vida y por ende ser responsables</a:t>
            </a:r>
            <a:r>
              <a:rPr lang="en-US" sz="1600" dirty="0" smtClean="0"/>
              <a:t> y cumplir con todas nuestras tareas por hacer.</a:t>
            </a:r>
          </a:p>
          <a:p>
            <a:r>
              <a:rPr lang="es-MX" sz="1600" dirty="0" smtClean="0"/>
              <a:t>Para esto tenemos que pensar siempre en lo que podría pasar en el futuro de acuerdo a tus actividades, realizar las actividades que tenemos como prioridad y así mismo ya que este realizado evaluarnos si lo hicimos bien es masomenos lo que hacemos en nuestra vida diaria en la escuela, al momento de realizar tareas y después hacer una nota reflexiva de lo que estuvimos bien, mal o lo que tenemos que cambiar.</a:t>
            </a:r>
          </a:p>
        </p:txBody>
      </p:sp>
      <p:sp>
        <p:nvSpPr>
          <p:cNvPr id="6" name="Rectángulo 5"/>
          <p:cNvSpPr/>
          <p:nvPr/>
        </p:nvSpPr>
        <p:spPr>
          <a:xfrm>
            <a:off x="128955" y="3895081"/>
            <a:ext cx="11934092" cy="2585323"/>
          </a:xfrm>
          <a:prstGeom prst="rect">
            <a:avLst/>
          </a:prstGeom>
          <a:ln w="57150">
            <a:solidFill>
              <a:srgbClr val="FF0066"/>
            </a:solidFill>
          </a:ln>
        </p:spPr>
        <p:style>
          <a:lnRef idx="2">
            <a:schemeClr val="dk1"/>
          </a:lnRef>
          <a:fillRef idx="1">
            <a:schemeClr val="lt1"/>
          </a:fillRef>
          <a:effectRef idx="0">
            <a:schemeClr val="dk1"/>
          </a:effectRef>
          <a:fontRef idx="minor">
            <a:schemeClr val="dk1"/>
          </a:fontRef>
        </p:style>
        <p:txBody>
          <a:bodyPr wrap="square">
            <a:spAutoFit/>
          </a:bodyPr>
          <a:lstStyle/>
          <a:p>
            <a:r>
              <a:rPr lang="es-MX" b="1" dirty="0" smtClean="0"/>
              <a:t>Habito 2: comenzar con un fin en mente:</a:t>
            </a:r>
          </a:p>
          <a:p>
            <a:endParaRPr lang="es-MX" b="1" dirty="0" smtClean="0"/>
          </a:p>
          <a:p>
            <a:r>
              <a:rPr lang="es-ES" dirty="0" smtClean="0">
                <a:solidFill>
                  <a:srgbClr val="333333"/>
                </a:solidFill>
              </a:rPr>
              <a:t>Este habito me ah servido mas que nada p</a:t>
            </a:r>
            <a:r>
              <a:rPr lang="es-ES" i="0" dirty="0" smtClean="0">
                <a:solidFill>
                  <a:srgbClr val="333333"/>
                </a:solidFill>
                <a:effectLst/>
              </a:rPr>
              <a:t>ara lograr lo que me propongo, primero visualizar aquello que quiera llegar a ser u alcanzar. Para </a:t>
            </a:r>
            <a:r>
              <a:rPr lang="es-ES" dirty="0" smtClean="0">
                <a:solidFill>
                  <a:srgbClr val="333333"/>
                </a:solidFill>
              </a:rPr>
              <a:t>ser una persona con una </a:t>
            </a:r>
            <a:r>
              <a:rPr lang="es-ES" i="0" dirty="0" smtClean="0">
                <a:solidFill>
                  <a:srgbClr val="333333"/>
                </a:solidFill>
                <a:effectLst/>
              </a:rPr>
              <a:t>vida exitosa</a:t>
            </a:r>
            <a:r>
              <a:rPr lang="es-ES" dirty="0" smtClean="0">
                <a:solidFill>
                  <a:srgbClr val="333333"/>
                </a:solidFill>
              </a:rPr>
              <a:t> tengo que tener claras mis</a:t>
            </a:r>
            <a:r>
              <a:rPr lang="es-ES" i="0" dirty="0" smtClean="0">
                <a:solidFill>
                  <a:srgbClr val="333333"/>
                </a:solidFill>
                <a:effectLst/>
              </a:rPr>
              <a:t> metas y tenerlas fijas en todo momento, al hacerlo, </a:t>
            </a:r>
            <a:r>
              <a:rPr lang="es-ES" dirty="0" smtClean="0">
                <a:solidFill>
                  <a:srgbClr val="333333"/>
                </a:solidFill>
              </a:rPr>
              <a:t>para que todo lo que hagamos este basado e inspirado en </a:t>
            </a:r>
            <a:r>
              <a:rPr lang="es-ES" i="0" dirty="0" smtClean="0">
                <a:solidFill>
                  <a:srgbClr val="333333"/>
                </a:solidFill>
                <a:effectLst/>
              </a:rPr>
              <a:t>conseguirlas.</a:t>
            </a:r>
          </a:p>
          <a:p>
            <a:r>
              <a:rPr lang="es-ES" dirty="0" smtClean="0">
                <a:solidFill>
                  <a:srgbClr val="333333"/>
                </a:solidFill>
              </a:rPr>
              <a:t>Tenemos que tener c</a:t>
            </a:r>
            <a:r>
              <a:rPr lang="es-ES" i="0" dirty="0" smtClean="0">
                <a:solidFill>
                  <a:srgbClr val="333333"/>
                </a:solidFill>
                <a:effectLst/>
              </a:rPr>
              <a:t>laro lo que queremos lograr para así lograr cada uno de nuestros objetivos</a:t>
            </a:r>
            <a:r>
              <a:rPr lang="es-ES" dirty="0" smtClean="0">
                <a:solidFill>
                  <a:srgbClr val="333333"/>
                </a:solidFill>
              </a:rPr>
              <a:t> y no es solo en la vida profesional si no que también en lo</a:t>
            </a:r>
            <a:r>
              <a:rPr lang="es-ES" i="0" dirty="0" smtClean="0">
                <a:solidFill>
                  <a:srgbClr val="333333"/>
                </a:solidFill>
                <a:effectLst/>
              </a:rPr>
              <a:t> familiar, laboral, social, personal entre otros. </a:t>
            </a:r>
            <a:r>
              <a:rPr lang="es-ES" dirty="0" smtClean="0">
                <a:solidFill>
                  <a:srgbClr val="333333"/>
                </a:solidFill>
              </a:rPr>
              <a:t>L</a:t>
            </a:r>
            <a:r>
              <a:rPr lang="es-ES" i="0" dirty="0" smtClean="0">
                <a:solidFill>
                  <a:srgbClr val="333333"/>
                </a:solidFill>
                <a:effectLst/>
              </a:rPr>
              <a:t>as actividades diarias que realizamos son muy importantes y nunca hay que olvidar que tenemos metas para que así realicemos nuestras tareas o actividades co</a:t>
            </a:r>
            <a:r>
              <a:rPr lang="es-ES" dirty="0" smtClean="0">
                <a:solidFill>
                  <a:srgbClr val="333333"/>
                </a:solidFill>
              </a:rPr>
              <a:t>n mucha dedicación por que sabremos que estas</a:t>
            </a:r>
            <a:r>
              <a:rPr lang="es-ES" i="0" dirty="0" smtClean="0">
                <a:solidFill>
                  <a:srgbClr val="333333"/>
                </a:solidFill>
                <a:effectLst/>
              </a:rPr>
              <a:t> nos ayudarán a cumplir nuestras metas.</a:t>
            </a:r>
            <a:endParaRPr lang="es-ES" i="0" dirty="0" smtClean="0">
              <a:solidFill>
                <a:srgbClr val="333333"/>
              </a:solidFill>
              <a:effectLst/>
            </a:endParaRPr>
          </a:p>
        </p:txBody>
      </p:sp>
    </p:spTree>
    <p:extLst>
      <p:ext uri="{BB962C8B-B14F-4D97-AF65-F5344CB8AC3E}">
        <p14:creationId xmlns:p14="http://schemas.microsoft.com/office/powerpoint/2010/main" val="2778634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59434" y="359675"/>
            <a:ext cx="11873132" cy="2308324"/>
          </a:xfrm>
          <a:prstGeom prst="rect">
            <a:avLst/>
          </a:prstGeom>
          <a:ln w="57150">
            <a:solidFill>
              <a:srgbClr val="00B05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s-MX" b="1" dirty="0" smtClean="0"/>
              <a:t>Habito 3: Poner primero lo primero:</a:t>
            </a:r>
          </a:p>
          <a:p>
            <a:r>
              <a:rPr lang="es-MX" dirty="0" smtClean="0"/>
              <a:t>Este tiene que ver mucho  con el habito 2 por lo que si no realizas tus actividades que son prioritarias no podremos lograr con éxito nuestras metas poner énfasis en lo que tenemos que realizar mas urgente, un método con el cual me eh organizado es haciendo un listado de hábitos y otro de tareas, por decir: </a:t>
            </a:r>
          </a:p>
          <a:p>
            <a:r>
              <a:rPr lang="es-MX" dirty="0" smtClean="0"/>
              <a:t>Urgente.</a:t>
            </a:r>
          </a:p>
          <a:p>
            <a:r>
              <a:rPr lang="es-MX" dirty="0" smtClean="0"/>
              <a:t>No urgente.</a:t>
            </a:r>
          </a:p>
          <a:p>
            <a:r>
              <a:rPr lang="es-MX" dirty="0" smtClean="0"/>
              <a:t>Importante.</a:t>
            </a:r>
          </a:p>
          <a:p>
            <a:r>
              <a:rPr lang="es-MX" dirty="0" smtClean="0"/>
              <a:t>No importante.</a:t>
            </a:r>
          </a:p>
        </p:txBody>
      </p:sp>
      <p:sp>
        <p:nvSpPr>
          <p:cNvPr id="5" name="Rectángulo 4"/>
          <p:cNvSpPr/>
          <p:nvPr/>
        </p:nvSpPr>
        <p:spPr>
          <a:xfrm>
            <a:off x="1366911" y="4822435"/>
            <a:ext cx="9458178" cy="1785104"/>
          </a:xfrm>
          <a:prstGeom prst="rect">
            <a:avLst/>
          </a:prstGeom>
          <a:ln w="57150">
            <a:solidFill>
              <a:srgbClr val="FFFF00"/>
            </a:solidFill>
          </a:ln>
        </p:spPr>
        <p:style>
          <a:lnRef idx="2">
            <a:schemeClr val="dk1"/>
          </a:lnRef>
          <a:fillRef idx="1">
            <a:schemeClr val="lt1"/>
          </a:fillRef>
          <a:effectRef idx="0">
            <a:schemeClr val="dk1"/>
          </a:effectRef>
          <a:fontRef idx="minor">
            <a:schemeClr val="dk1"/>
          </a:fontRef>
        </p:style>
        <p:txBody>
          <a:bodyPr wrap="square">
            <a:spAutoFit/>
          </a:bodyPr>
          <a:lstStyle/>
          <a:p>
            <a:r>
              <a:rPr lang="es-MX" sz="2000" b="1" dirty="0" smtClean="0"/>
              <a:t>Habito 5: Buscar entender primero y ser entendido después.</a:t>
            </a:r>
          </a:p>
          <a:p>
            <a:r>
              <a:rPr lang="es-MX" dirty="0" smtClean="0"/>
              <a:t>Este habito se me hace también de los importantes por que uno como ser humano nos gusta que nos respeten, entonces si no respetamos el turno de los demás, será lo mismo cuando nosotros queramos ser escuchados, esto sucede cuando nosotros mismos, nos distraemos cuando alguien mas esta hablando u expresando su opinión, esto pasa muy a menudo en mi salón de clases, solo escuchan una parte de lo que expresamos o de manera egocéntrica.</a:t>
            </a:r>
            <a:endParaRPr lang="es-MX" dirty="0" smtClean="0"/>
          </a:p>
        </p:txBody>
      </p:sp>
      <p:sp>
        <p:nvSpPr>
          <p:cNvPr id="6" name="Rectángulo 5"/>
          <p:cNvSpPr/>
          <p:nvPr/>
        </p:nvSpPr>
        <p:spPr>
          <a:xfrm>
            <a:off x="1440766" y="3006553"/>
            <a:ext cx="9310468" cy="1477328"/>
          </a:xfrm>
          <a:prstGeom prst="rect">
            <a:avLst/>
          </a:prstGeom>
          <a:ln w="57150">
            <a:solidFill>
              <a:srgbClr val="FF0000"/>
            </a:solidFill>
          </a:ln>
        </p:spPr>
        <p:style>
          <a:lnRef idx="2">
            <a:schemeClr val="dk1"/>
          </a:lnRef>
          <a:fillRef idx="1">
            <a:schemeClr val="lt1"/>
          </a:fillRef>
          <a:effectRef idx="0">
            <a:schemeClr val="dk1"/>
          </a:effectRef>
          <a:fontRef idx="minor">
            <a:schemeClr val="dk1"/>
          </a:fontRef>
        </p:style>
        <p:txBody>
          <a:bodyPr wrap="square">
            <a:spAutoFit/>
          </a:bodyPr>
          <a:lstStyle/>
          <a:p>
            <a:r>
              <a:rPr lang="es-MX" b="1" dirty="0" smtClean="0"/>
              <a:t>Habito 4: Pensar en ganar </a:t>
            </a:r>
            <a:r>
              <a:rPr lang="es-MX" b="1" dirty="0" err="1" smtClean="0"/>
              <a:t>ganar</a:t>
            </a:r>
            <a:r>
              <a:rPr lang="es-MX" b="1" dirty="0" smtClean="0"/>
              <a:t>:</a:t>
            </a:r>
          </a:p>
          <a:p>
            <a:endParaRPr lang="es-MX" b="1" dirty="0" smtClean="0"/>
          </a:p>
          <a:p>
            <a:r>
              <a:rPr lang="es-MX" dirty="0" smtClean="0"/>
              <a:t>Este habito yo muy poco lo aplico por lo que siempre hay que pensar en los demás, y no lastimar sentimientos u oportunidades de los demás, esto con lleva a que no le damos la oportunidad de que alguien mas pueda ganar que somos egoístas y solo pensamos en nosotros mismos. </a:t>
            </a:r>
            <a:endParaRPr lang="es-MX" dirty="0" smtClean="0"/>
          </a:p>
        </p:txBody>
      </p:sp>
    </p:spTree>
    <p:extLst>
      <p:ext uri="{BB962C8B-B14F-4D97-AF65-F5344CB8AC3E}">
        <p14:creationId xmlns:p14="http://schemas.microsoft.com/office/powerpoint/2010/main" val="2185001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137139" y="444082"/>
            <a:ext cx="10156874" cy="2739211"/>
          </a:xfrm>
          <a:prstGeom prst="rect">
            <a:avLst/>
          </a:prstGeom>
          <a:ln w="57150">
            <a:solidFill>
              <a:srgbClr val="7030A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s-MX" b="1" dirty="0" smtClean="0"/>
              <a:t>Habito 6: Sinergizar:</a:t>
            </a:r>
          </a:p>
          <a:p>
            <a:endParaRPr lang="es-MX" b="1" dirty="0" smtClean="0"/>
          </a:p>
          <a:p>
            <a:pPr>
              <a:lnSpc>
                <a:spcPct val="150000"/>
              </a:lnSpc>
            </a:pPr>
            <a:r>
              <a:rPr lang="es-MX" sz="1600" dirty="0" smtClean="0"/>
              <a:t>Todos los hábitos tienen funciones importantes para no ser egoísta es bueno trabajar en colaboraciones, escuchando las opiniones de los demás, por lo que se puede lograr un mejor producto de trabajo con poquito de las opiniones de los integrantes del equipo, ya que piensan de diferente manera y vemos las cosas de otra manera, por esto es que los maestros nos ponen muchos trabajos en equipo para así proyectar nuestras opiniones con la de los demás y sacar un producto que funcione, y también que se conviva. También se aplica mucho en el jardín de niños.</a:t>
            </a:r>
          </a:p>
          <a:p>
            <a:endParaRPr lang="es-MX" sz="1600" dirty="0"/>
          </a:p>
        </p:txBody>
      </p:sp>
      <p:sp>
        <p:nvSpPr>
          <p:cNvPr id="5" name="Rectángulo 4"/>
          <p:cNvSpPr/>
          <p:nvPr/>
        </p:nvSpPr>
        <p:spPr>
          <a:xfrm>
            <a:off x="1373945" y="4012785"/>
            <a:ext cx="9683262" cy="2446824"/>
          </a:xfrm>
          <a:prstGeom prst="rect">
            <a:avLst/>
          </a:prstGeom>
          <a:ln w="57150">
            <a:solidFill>
              <a:srgbClr val="00B0F0"/>
            </a:solidFill>
          </a:ln>
        </p:spPr>
        <p:style>
          <a:lnRef idx="2">
            <a:schemeClr val="dk1"/>
          </a:lnRef>
          <a:fillRef idx="1">
            <a:schemeClr val="lt1"/>
          </a:fillRef>
          <a:effectRef idx="0">
            <a:schemeClr val="dk1"/>
          </a:effectRef>
          <a:fontRef idx="minor">
            <a:schemeClr val="dk1"/>
          </a:fontRef>
        </p:style>
        <p:txBody>
          <a:bodyPr wrap="square">
            <a:spAutoFit/>
          </a:bodyPr>
          <a:lstStyle/>
          <a:p>
            <a:r>
              <a:rPr lang="es-MX" b="1" dirty="0" smtClean="0"/>
              <a:t>Habito 7: Afilar la sierra:</a:t>
            </a:r>
          </a:p>
          <a:p>
            <a:pPr>
              <a:lnSpc>
                <a:spcPct val="150000"/>
              </a:lnSpc>
            </a:pPr>
            <a:r>
              <a:rPr lang="es-MX" dirty="0" smtClean="0"/>
              <a:t>Dejar de decir nuestras típicas frases que usamos para todo tipo de </a:t>
            </a:r>
            <a:r>
              <a:rPr lang="es-MX" dirty="0" err="1" smtClean="0"/>
              <a:t>ocaciones</a:t>
            </a:r>
            <a:r>
              <a:rPr lang="es-MX" dirty="0" smtClean="0"/>
              <a:t> por ejemplo:</a:t>
            </a:r>
          </a:p>
          <a:p>
            <a:pPr>
              <a:lnSpc>
                <a:spcPct val="150000"/>
              </a:lnSpc>
            </a:pPr>
            <a:r>
              <a:rPr lang="es-MX" dirty="0" smtClean="0"/>
              <a:t>No tengo tiempo</a:t>
            </a:r>
          </a:p>
          <a:p>
            <a:pPr>
              <a:lnSpc>
                <a:spcPct val="150000"/>
              </a:lnSpc>
            </a:pPr>
            <a:r>
              <a:rPr lang="es-MX" dirty="0" smtClean="0"/>
              <a:t>Lo hago después</a:t>
            </a:r>
          </a:p>
          <a:p>
            <a:pPr>
              <a:lnSpc>
                <a:spcPct val="150000"/>
              </a:lnSpc>
            </a:pPr>
            <a:r>
              <a:rPr lang="es-MX" dirty="0" smtClean="0"/>
              <a:t>Tengo algo mas que hacer etc.</a:t>
            </a:r>
          </a:p>
          <a:p>
            <a:pPr>
              <a:lnSpc>
                <a:spcPct val="150000"/>
              </a:lnSpc>
            </a:pPr>
            <a:r>
              <a:rPr lang="es-MX" dirty="0" smtClean="0"/>
              <a:t>Estas frases las usamos de excusa, cuando en realidad hacemos cosas que no tienen importancia.</a:t>
            </a:r>
            <a:endParaRPr lang="es-MX" dirty="0" smtClean="0"/>
          </a:p>
        </p:txBody>
      </p:sp>
    </p:spTree>
    <p:extLst>
      <p:ext uri="{BB962C8B-B14F-4D97-AF65-F5344CB8AC3E}">
        <p14:creationId xmlns:p14="http://schemas.microsoft.com/office/powerpoint/2010/main" val="3537644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10779" y="140677"/>
            <a:ext cx="10666932" cy="707886"/>
          </a:xfrm>
          <a:prstGeom prst="rect">
            <a:avLst/>
          </a:prstGeom>
          <a:noFill/>
        </p:spPr>
        <p:txBody>
          <a:bodyPr wrap="square" lIns="91440" tIns="45720" rIns="91440" bIns="45720">
            <a:spAutoFit/>
          </a:bodyPr>
          <a:lstStyle/>
          <a:p>
            <a:pPr algn="ctr"/>
            <a:r>
              <a:rPr lang="es-ES" sz="4000" b="1" dirty="0">
                <a:solidFill>
                  <a:srgbClr val="FF0066"/>
                </a:solidFill>
                <a:latin typeface="Bahnschrift Condensed" panose="020B0502040204020203" pitchFamily="34" charset="0"/>
              </a:rPr>
              <a:t>Impacto del trabajo en mis acciones futuras y personales</a:t>
            </a:r>
            <a:endParaRPr lang="es-ES" sz="4000" b="1" cap="none" spc="0" dirty="0">
              <a:ln w="9525">
                <a:solidFill>
                  <a:schemeClr val="bg1"/>
                </a:solidFill>
                <a:prstDash val="solid"/>
              </a:ln>
              <a:solidFill>
                <a:srgbClr val="FF0066"/>
              </a:solidFill>
              <a:effectLst>
                <a:outerShdw blurRad="12700" dist="38100" dir="2700000" algn="tl" rotWithShape="0">
                  <a:schemeClr val="bg1">
                    <a:lumMod val="50000"/>
                  </a:schemeClr>
                </a:outerShdw>
              </a:effectLst>
              <a:latin typeface="Bahnschrift Condensed" panose="020B0502040204020203" pitchFamily="34" charset="0"/>
            </a:endParaRPr>
          </a:p>
        </p:txBody>
      </p:sp>
      <p:sp>
        <p:nvSpPr>
          <p:cNvPr id="6" name="CuadroTexto 5"/>
          <p:cNvSpPr txBox="1"/>
          <p:nvPr/>
        </p:nvSpPr>
        <p:spPr>
          <a:xfrm>
            <a:off x="2354527" y="1448973"/>
            <a:ext cx="7779435" cy="4585871"/>
          </a:xfrm>
          <a:prstGeom prst="rect">
            <a:avLst/>
          </a:prstGeom>
          <a:noFill/>
        </p:spPr>
        <p:txBody>
          <a:bodyPr wrap="square" rtlCol="0">
            <a:spAutoFit/>
          </a:bodyPr>
          <a:lstStyle/>
          <a:p>
            <a:pPr algn="ctr"/>
            <a:r>
              <a:rPr lang="es-MX" sz="3200" b="1" dirty="0" smtClean="0"/>
              <a:t>Meta a corto plazo:</a:t>
            </a:r>
          </a:p>
          <a:p>
            <a:pPr algn="ctr"/>
            <a:r>
              <a:rPr lang="es-MX" sz="2400" dirty="0" smtClean="0"/>
              <a:t>Pasar mi examen de ingles.</a:t>
            </a:r>
          </a:p>
          <a:p>
            <a:pPr algn="ctr"/>
            <a:r>
              <a:rPr lang="es-MX" sz="2400" dirty="0" smtClean="0"/>
              <a:t>Que en este semestre me vaya muy bien en mi promedio.</a:t>
            </a:r>
          </a:p>
          <a:p>
            <a:pPr algn="ctr"/>
            <a:r>
              <a:rPr lang="es-MX" sz="2400" dirty="0" smtClean="0"/>
              <a:t>Limpiar mi cuarto.</a:t>
            </a:r>
          </a:p>
          <a:p>
            <a:pPr algn="ctr"/>
            <a:r>
              <a:rPr lang="es-MX" sz="2400" dirty="0" smtClean="0"/>
              <a:t>Acomodar mi material educativo.</a:t>
            </a:r>
          </a:p>
          <a:p>
            <a:pPr algn="ctr"/>
            <a:endParaRPr lang="es-MX" dirty="0" smtClean="0"/>
          </a:p>
          <a:p>
            <a:pPr algn="ctr"/>
            <a:r>
              <a:rPr lang="es-MX" sz="3200" b="1" dirty="0" smtClean="0"/>
              <a:t>Meta a largo plazo:</a:t>
            </a:r>
          </a:p>
          <a:p>
            <a:pPr algn="ctr"/>
            <a:r>
              <a:rPr lang="es-MX" sz="2400" dirty="0" smtClean="0"/>
              <a:t>Terminar mi licenciatura en educación preescolar.</a:t>
            </a:r>
          </a:p>
          <a:p>
            <a:pPr algn="ctr"/>
            <a:r>
              <a:rPr lang="es-MX" sz="2400" dirty="0" smtClean="0"/>
              <a:t>Obtener mi plaza.</a:t>
            </a:r>
          </a:p>
          <a:p>
            <a:pPr algn="ctr"/>
            <a:r>
              <a:rPr lang="es-MX" sz="2400" dirty="0" smtClean="0"/>
              <a:t>Después hacer una maestría en administración.</a:t>
            </a:r>
          </a:p>
          <a:p>
            <a:pPr algn="ctr"/>
            <a:r>
              <a:rPr lang="es-MX" sz="2400" dirty="0" smtClean="0"/>
              <a:t>Gestionar para hacer un colegio.</a:t>
            </a:r>
          </a:p>
          <a:p>
            <a:pPr algn="ctr"/>
            <a:endParaRPr lang="es-MX" dirty="0"/>
          </a:p>
        </p:txBody>
      </p:sp>
    </p:spTree>
    <p:extLst>
      <p:ext uri="{BB962C8B-B14F-4D97-AF65-F5344CB8AC3E}">
        <p14:creationId xmlns:p14="http://schemas.microsoft.com/office/powerpoint/2010/main" val="1295070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980725" y="149441"/>
            <a:ext cx="3241593" cy="769441"/>
          </a:xfrm>
          <a:prstGeom prst="rect">
            <a:avLst/>
          </a:prstGeom>
        </p:spPr>
        <p:txBody>
          <a:bodyPr wrap="none">
            <a:spAutoFit/>
          </a:bodyPr>
          <a:lstStyle/>
          <a:p>
            <a:r>
              <a:rPr lang="es-MX" sz="4400" b="1" dirty="0">
                <a:solidFill>
                  <a:srgbClr val="9966FF"/>
                </a:solidFill>
              </a:rPr>
              <a:t>C</a:t>
            </a:r>
            <a:r>
              <a:rPr lang="es-MX" sz="4400" b="1" dirty="0" smtClean="0">
                <a:solidFill>
                  <a:srgbClr val="9966FF"/>
                </a:solidFill>
              </a:rPr>
              <a:t>onclusiones</a:t>
            </a:r>
            <a:endParaRPr lang="en-US" sz="4400" b="1" dirty="0">
              <a:solidFill>
                <a:srgbClr val="9966FF"/>
              </a:solidFill>
            </a:endParaRPr>
          </a:p>
        </p:txBody>
      </p:sp>
      <p:sp>
        <p:nvSpPr>
          <p:cNvPr id="5" name="CuadroTexto 4"/>
          <p:cNvSpPr txBox="1"/>
          <p:nvPr/>
        </p:nvSpPr>
        <p:spPr>
          <a:xfrm>
            <a:off x="759656" y="1814732"/>
            <a:ext cx="10339754" cy="1815882"/>
          </a:xfrm>
          <a:prstGeom prst="rect">
            <a:avLst/>
          </a:prstGeom>
          <a:noFill/>
        </p:spPr>
        <p:txBody>
          <a:bodyPr wrap="square" rtlCol="0">
            <a:spAutoFit/>
          </a:bodyPr>
          <a:lstStyle/>
          <a:p>
            <a:r>
              <a:rPr lang="es-MX" sz="2800" dirty="0" smtClean="0"/>
              <a:t>Estos hábitos son de mucha ayuda para alcanzar las metas que nos propongamos, el organizarnos y el como ser como persona</a:t>
            </a:r>
            <a:endParaRPr lang="en-US" sz="2800" dirty="0" smtClean="0"/>
          </a:p>
          <a:p>
            <a:r>
              <a:rPr lang="es-MX" sz="2800" dirty="0" smtClean="0"/>
              <a:t>El respetar las opiniones de los demás. Para ayudarnos a crecer, ser exitosas y evolucionar.</a:t>
            </a:r>
          </a:p>
        </p:txBody>
      </p:sp>
    </p:spTree>
    <p:extLst>
      <p:ext uri="{BB962C8B-B14F-4D97-AF65-F5344CB8AC3E}">
        <p14:creationId xmlns:p14="http://schemas.microsoft.com/office/powerpoint/2010/main" val="9309527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717</Words>
  <Application>Microsoft Office PowerPoint</Application>
  <PresentationFormat>Panorámica</PresentationFormat>
  <Paragraphs>58</Paragraphs>
  <Slides>9</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Bahnschrift Condensed</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miriam.gonzalez.dlrs@gmail.com</dc:creator>
  <cp:lastModifiedBy>miriam.gonzalez.dlrs@gmail.com</cp:lastModifiedBy>
  <cp:revision>15</cp:revision>
  <dcterms:created xsi:type="dcterms:W3CDTF">2018-10-09T01:23:04Z</dcterms:created>
  <dcterms:modified xsi:type="dcterms:W3CDTF">2018-10-09T04:26:19Z</dcterms:modified>
</cp:coreProperties>
</file>