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7" d="100"/>
          <a:sy n="37" d="100"/>
        </p:scale>
        <p:origin x="2550" y="5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583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530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212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934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9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33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102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55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22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702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6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AD18B-60AE-40F8-900F-6F7C83EEF7AB}" type="datetimeFigureOut">
              <a:rPr lang="es-MX" smtClean="0"/>
              <a:t>16/10/2018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75095-3349-41CC-B9B8-1704BD64B5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17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219456" y="146304"/>
            <a:ext cx="6437376" cy="886968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7865" y="344870"/>
            <a:ext cx="4582423" cy="1221818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Escuela Normal de Educación Preescolar </a:t>
            </a:r>
            <a:endParaRPr lang="es-MX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948479" y="1778797"/>
            <a:ext cx="5419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Educación Geográfica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161010" y="3297858"/>
            <a:ext cx="4519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Evidencia de Aprendizaje: </a:t>
            </a:r>
          </a:p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Espacio Geográfico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90773" y="2297374"/>
            <a:ext cx="3896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Maestro: Edith Araceli Martínez Silva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722482" y="7283923"/>
            <a:ext cx="3459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Rocío del Carmen Niño Martínez 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4° “A” #10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161011" y="8482263"/>
            <a:ext cx="458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Saltillo , Coahuila 16 de octubre del 2018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60814" y="4266558"/>
            <a:ext cx="5782816" cy="2636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MX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Competencias:</a:t>
            </a:r>
          </a:p>
          <a:p>
            <a:pPr algn="just">
              <a:spcAft>
                <a:spcPts val="1000"/>
              </a:spcAft>
            </a:pPr>
            <a:r>
              <a:rPr lang="es-MX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Relaciona los componentes naturales, sociales, culturales, económicos y políticos que interactúan en el espacio geográfico para analizar los objetos de estudio de la geografía desde una perspectiva </a:t>
            </a:r>
            <a:r>
              <a:rPr lang="es-MX" sz="1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</a:t>
            </a:r>
            <a:r>
              <a:rPr lang="es-MX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interdisciplinaria. </a:t>
            </a:r>
          </a:p>
          <a:p>
            <a:pPr algn="just">
              <a:spcAft>
                <a:spcPts val="1000"/>
              </a:spcAft>
            </a:pPr>
            <a:r>
              <a:rPr lang="es-MX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Utiliza las TIC y las fuentes de información disponibles para mantenerse actualizado respecto a los hechos y fenómenos geográficos. </a:t>
            </a:r>
          </a:p>
          <a:p>
            <a:pPr algn="just">
              <a:spcAft>
                <a:spcPts val="1000"/>
              </a:spcAft>
            </a:pPr>
            <a:r>
              <a:rPr lang="es-MX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Establece relaciones entre los contenidos de la disciplina geográfica y los propósitos, contenidos, enfoques y aprendizajes esperados de la educación preescolar para adecuarlos a las necesidades formativas de los alumnos.</a:t>
            </a:r>
          </a:p>
          <a:p>
            <a:pPr algn="just">
              <a:spcAft>
                <a:spcPts val="1000"/>
              </a:spcAft>
            </a:pPr>
            <a:r>
              <a:rPr lang="es-MX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 proyectos de trabajo en la escuela de educación preescolar para coadyuvar en el desarrollo de una educación geográfica en este nivel.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sultado de imagen para escudo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" y="397671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92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6200000">
            <a:off x="-947840" y="4312665"/>
            <a:ext cx="2706624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Espacio Geográfico 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 rot="16200000">
            <a:off x="-367685" y="4169782"/>
            <a:ext cx="3304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Área organizada por el ser humano, se transforma por las relaciones entre sus componentes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 rot="16200000">
            <a:off x="-241801" y="7595861"/>
            <a:ext cx="1665732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Componentes 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 rot="16200000">
            <a:off x="1327835" y="5503683"/>
            <a:ext cx="1210818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Conceptos  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 rot="16200000">
            <a:off x="1080954" y="3355605"/>
            <a:ext cx="166573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Categorías de análisis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-612963" y="985047"/>
            <a:ext cx="186537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Representaciones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5"/>
          <p:cNvSpPr txBox="1"/>
          <p:nvPr/>
        </p:nvSpPr>
        <p:spPr>
          <a:xfrm rot="16200000">
            <a:off x="5198284" y="3334124"/>
            <a:ext cx="1858583" cy="566181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35"/>
              </a:spcBef>
            </a:pPr>
            <a:r>
              <a:rPr sz="900" b="1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Paisaje</a:t>
            </a:r>
            <a:r>
              <a:rPr lang="es-MX" sz="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Interacción</a:t>
            </a:r>
            <a:r>
              <a:rPr sz="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relieve,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clima,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suelo, vegetación,</a:t>
            </a:r>
            <a:r>
              <a:rPr sz="9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fauna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perciben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las modificaciones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hechas por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hombre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través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de los </a:t>
            </a:r>
            <a:r>
              <a:rPr sz="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2"/>
          <p:cNvSpPr txBox="1"/>
          <p:nvPr/>
        </p:nvSpPr>
        <p:spPr>
          <a:xfrm rot="16200000">
            <a:off x="3359899" y="3400229"/>
            <a:ext cx="1852298" cy="427681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9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con componentes naturales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y sociales 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sz="900" spc="-10" dirty="0" err="1"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similares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/>
          <p:cNvSpPr txBox="1"/>
          <p:nvPr/>
        </p:nvSpPr>
        <p:spPr>
          <a:xfrm rot="16200000">
            <a:off x="2558584" y="3386479"/>
            <a:ext cx="1824800" cy="427681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Territorio</a:t>
            </a: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Espacio</a:t>
            </a:r>
            <a:r>
              <a:rPr sz="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físico dominado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un grupo social,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fines políticos o </a:t>
            </a:r>
            <a:r>
              <a:rPr sz="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administrativos</a:t>
            </a:r>
            <a:r>
              <a:rPr lang="es-MX" sz="900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3"/>
          <p:cNvSpPr txBox="1"/>
          <p:nvPr/>
        </p:nvSpPr>
        <p:spPr>
          <a:xfrm rot="16200000">
            <a:off x="11736" y="1018953"/>
            <a:ext cx="2053094" cy="4276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b="1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Croquis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sz="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sz="900" spc="-10" dirty="0" err="1">
                <a:latin typeface="Arial" panose="020B0604020202020204" pitchFamily="34" charset="0"/>
                <a:cs typeface="Arial" panose="020B0604020202020204" pitchFamily="34" charset="0"/>
              </a:rPr>
              <a:t>representación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tal manera que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través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de un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serie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trazos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se dibuja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un 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espacio 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concreto. 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5"/>
          <p:cNvSpPr txBox="1"/>
          <p:nvPr/>
        </p:nvSpPr>
        <p:spPr>
          <a:xfrm rot="16200000">
            <a:off x="5367299" y="1033094"/>
            <a:ext cx="2019901" cy="4738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Plano</a:t>
            </a: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sz="1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representaciones geográficas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grandes extensiones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de un </a:t>
            </a:r>
            <a:r>
              <a:rPr sz="10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territorio</a:t>
            </a:r>
            <a:r>
              <a:rPr lang="es-MX" sz="1000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2"/>
          <p:cNvSpPr txBox="1"/>
          <p:nvPr/>
        </p:nvSpPr>
        <p:spPr>
          <a:xfrm rot="16200000">
            <a:off x="714108" y="1088204"/>
            <a:ext cx="2053092" cy="2891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900" b="1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Mapa</a:t>
            </a: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Representación</a:t>
            </a:r>
            <a:r>
              <a:rPr sz="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geográfica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algún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territorio,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superficie</a:t>
            </a:r>
            <a:r>
              <a:rPr sz="9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plana.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4"/>
          <p:cNvSpPr txBox="1"/>
          <p:nvPr/>
        </p:nvSpPr>
        <p:spPr>
          <a:xfrm rot="16200000">
            <a:off x="4610576" y="1041458"/>
            <a:ext cx="2036628" cy="4738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900"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Atlas</a:t>
            </a: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sz="10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Mapas</a:t>
            </a:r>
            <a:r>
              <a:rPr sz="1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temáticos organizados, acompañados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datos estadísticos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sz="10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monográficos</a:t>
            </a:r>
            <a:r>
              <a:rPr sz="1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"/>
          <p:cNvSpPr txBox="1"/>
          <p:nvPr/>
        </p:nvSpPr>
        <p:spPr>
          <a:xfrm rot="16200000">
            <a:off x="3857375" y="1041458"/>
            <a:ext cx="2036627" cy="4738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900" b="1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Globo</a:t>
            </a:r>
            <a:r>
              <a:rPr lang="es-MX" sz="9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terráque</a:t>
            </a:r>
            <a:r>
              <a:rPr lang="es-MX" sz="900"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MX" sz="1000"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           </a:t>
            </a:r>
            <a:r>
              <a:rPr sz="10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Representación</a:t>
            </a:r>
            <a:r>
              <a:rPr sz="1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objeto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tridimensional de 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sz="10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esférica</a:t>
            </a:r>
            <a:r>
              <a:rPr lang="es-MX" sz="1000" spc="-1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4"/>
          <p:cNvSpPr txBox="1"/>
          <p:nvPr/>
        </p:nvSpPr>
        <p:spPr>
          <a:xfrm rot="16200000">
            <a:off x="3149093" y="1064542"/>
            <a:ext cx="2036627" cy="4276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900" b="1" spc="-15" dirty="0" err="1">
                <a:latin typeface="Arial" panose="020B0604020202020204" pitchFamily="34" charset="0"/>
                <a:cs typeface="Arial" panose="020B0604020202020204" pitchFamily="34" charset="0"/>
              </a:rPr>
              <a:t>Fotografía</a:t>
            </a:r>
            <a:r>
              <a:rPr sz="9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aérea</a:t>
            </a:r>
            <a:r>
              <a:rPr lang="es-MX" sz="900" spc="-1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toma con cámaras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especiales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montadas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en un</a:t>
            </a:r>
            <a:r>
              <a:rPr sz="9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avión.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"/>
          <p:cNvSpPr txBox="1"/>
          <p:nvPr/>
        </p:nvSpPr>
        <p:spPr>
          <a:xfrm rot="16200000">
            <a:off x="2366526" y="1064999"/>
            <a:ext cx="2035713" cy="4276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900" b="1" spc="-10" dirty="0" err="1">
                <a:latin typeface="Arial" panose="020B0604020202020204" pitchFamily="34" charset="0"/>
                <a:cs typeface="Arial" panose="020B0604020202020204" pitchFamily="34" charset="0"/>
              </a:rPr>
              <a:t>Imagen</a:t>
            </a:r>
            <a:r>
              <a:rPr sz="9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satelital</a:t>
            </a: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sz="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Representación</a:t>
            </a:r>
            <a:r>
              <a:rPr sz="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visual </a:t>
            </a:r>
            <a:r>
              <a:rPr sz="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captura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un 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sensor montado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en un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satélite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sz="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/>
          <p:cNvSpPr txBox="1"/>
          <p:nvPr/>
        </p:nvSpPr>
        <p:spPr>
          <a:xfrm rot="16200000">
            <a:off x="1489243" y="1047815"/>
            <a:ext cx="2036626" cy="4276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900" b="1" spc="-10" dirty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sz="900" b="1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900" b="1" spc="-10" dirty="0">
                <a:latin typeface="Arial" panose="020B0604020202020204" pitchFamily="34" charset="0"/>
                <a:cs typeface="Arial" panose="020B0604020202020204" pitchFamily="34" charset="0"/>
              </a:rPr>
              <a:t>Información Geográfica</a:t>
            </a:r>
            <a:r>
              <a:rPr sz="900" b="1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9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SIG)</a:t>
            </a: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base de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datos 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sz="900" spc="-10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geográfica</a:t>
            </a:r>
            <a:r>
              <a:rPr lang="es-MX" sz="900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 rot="16200000">
            <a:off x="587540" y="7518917"/>
            <a:ext cx="1754834" cy="46166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/>
              <a:t>Naturales: </a:t>
            </a:r>
            <a:r>
              <a:rPr lang="es-MX" sz="1200" dirty="0" smtClean="0"/>
              <a:t>Recursos para nuestra subsistencia </a:t>
            </a:r>
            <a:endParaRPr lang="es-MX" sz="1200" dirty="0"/>
          </a:p>
        </p:txBody>
      </p:sp>
      <p:sp>
        <p:nvSpPr>
          <p:cNvPr id="28" name="CuadroTexto 27"/>
          <p:cNvSpPr txBox="1"/>
          <p:nvPr/>
        </p:nvSpPr>
        <p:spPr>
          <a:xfrm rot="16200000">
            <a:off x="1684479" y="7511131"/>
            <a:ext cx="1770407" cy="46166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/>
              <a:t>Sociales: </a:t>
            </a:r>
            <a:r>
              <a:rPr lang="es-MX" sz="1200" dirty="0" smtClean="0"/>
              <a:t>Analiza como se encuentra la población</a:t>
            </a:r>
            <a:endParaRPr lang="es-MX" sz="1200" dirty="0"/>
          </a:p>
        </p:txBody>
      </p:sp>
      <p:sp>
        <p:nvSpPr>
          <p:cNvPr id="29" name="CuadroTexto 28"/>
          <p:cNvSpPr txBox="1"/>
          <p:nvPr/>
        </p:nvSpPr>
        <p:spPr>
          <a:xfrm rot="16200000">
            <a:off x="2816972" y="7511132"/>
            <a:ext cx="1770407" cy="46166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Culturales: Constituye el patrimonio cultural</a:t>
            </a:r>
          </a:p>
        </p:txBody>
      </p:sp>
      <p:sp>
        <p:nvSpPr>
          <p:cNvPr id="30" name="CuadroTexto 29"/>
          <p:cNvSpPr txBox="1"/>
          <p:nvPr/>
        </p:nvSpPr>
        <p:spPr>
          <a:xfrm rot="16200000">
            <a:off x="3986264" y="7434372"/>
            <a:ext cx="1770407" cy="64633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/>
              <a:t>Políticos: </a:t>
            </a:r>
            <a:r>
              <a:rPr lang="es-MX" sz="1200" dirty="0" smtClean="0"/>
              <a:t>Modelos de organización de los pueblos </a:t>
            </a:r>
            <a:endParaRPr lang="es-MX" sz="1200" dirty="0"/>
          </a:p>
        </p:txBody>
      </p:sp>
      <p:sp>
        <p:nvSpPr>
          <p:cNvPr id="31" name="CuadroTexto 30"/>
          <p:cNvSpPr txBox="1"/>
          <p:nvPr/>
        </p:nvSpPr>
        <p:spPr>
          <a:xfrm rot="16200000">
            <a:off x="5225861" y="7342040"/>
            <a:ext cx="1770405" cy="83099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/>
              <a:t>Económicos: </a:t>
            </a:r>
            <a:r>
              <a:rPr lang="es-MX" sz="1200" dirty="0" smtClean="0"/>
              <a:t>Uso que damos a los recursos naturales para satisfacer necesidades</a:t>
            </a:r>
            <a:endParaRPr lang="es-MX" sz="1200" dirty="0"/>
          </a:p>
        </p:txBody>
      </p:sp>
      <p:sp>
        <p:nvSpPr>
          <p:cNvPr id="33" name="CuadroTexto 32"/>
          <p:cNvSpPr txBox="1"/>
          <p:nvPr/>
        </p:nvSpPr>
        <p:spPr>
          <a:xfrm rot="16200000">
            <a:off x="1797074" y="3321427"/>
            <a:ext cx="1803541" cy="5078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Unidad espacial básica y pequeña. Se identifican por un nombre</a:t>
            </a:r>
            <a:endParaRPr lang="es-MX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 rot="16200000">
            <a:off x="4211896" y="3363298"/>
            <a:ext cx="1858583" cy="5078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Medio: Espacio natural o acondicionado que rodea a un grupo de humanos </a:t>
            </a:r>
            <a:endParaRPr lang="es-MX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4"/>
          <p:cNvSpPr txBox="1"/>
          <p:nvPr/>
        </p:nvSpPr>
        <p:spPr>
          <a:xfrm rot="16200000">
            <a:off x="3825260" y="5481302"/>
            <a:ext cx="1679437" cy="56746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Relación-interacción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el espacio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geográfico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todos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componentes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están</a:t>
            </a:r>
            <a:r>
              <a:rPr sz="9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ligados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</a:pP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de forma</a:t>
            </a:r>
            <a:r>
              <a:rPr sz="9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estrecha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5"/>
          <p:cNvSpPr txBox="1"/>
          <p:nvPr/>
        </p:nvSpPr>
        <p:spPr>
          <a:xfrm rot="16200000">
            <a:off x="1884195" y="5481622"/>
            <a:ext cx="1679437" cy="566822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s-MX" sz="9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Temporalidad y cambio:</a:t>
            </a:r>
            <a:r>
              <a:rPr sz="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Implica</a:t>
            </a:r>
            <a:r>
              <a:rPr sz="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componentes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del espacio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geográfico,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sz="9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transforman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a lo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largo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5"/>
          <p:cNvSpPr txBox="1"/>
          <p:nvPr/>
        </p:nvSpPr>
        <p:spPr>
          <a:xfrm rot="16200000">
            <a:off x="2878941" y="5412372"/>
            <a:ext cx="1679438" cy="70532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es-MX" sz="9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Diversidad </a:t>
            </a:r>
            <a:r>
              <a:rPr lang="es-MX" sz="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Variedad</a:t>
            </a:r>
            <a:r>
              <a:rPr sz="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del espacio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geográfico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que resulta de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combinación de los 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naturales, sociales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sz="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culturales</a:t>
            </a:r>
            <a:r>
              <a:rPr lang="es-MX" sz="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"/>
          <p:cNvSpPr txBox="1"/>
          <p:nvPr/>
        </p:nvSpPr>
        <p:spPr>
          <a:xfrm rot="16200000">
            <a:off x="4743703" y="5493718"/>
            <a:ext cx="1679437" cy="56746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Distribución: 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Manera en que están repartidos los componentes del espacio geográfico 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"/>
          <p:cNvSpPr txBox="1"/>
          <p:nvPr/>
        </p:nvSpPr>
        <p:spPr>
          <a:xfrm rot="16200000">
            <a:off x="5537531" y="5632217"/>
            <a:ext cx="1679437" cy="29046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Localización: 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Situación de los lugares ,regiones o territorios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Imagen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72374">
            <a:off x="76134" y="2223002"/>
            <a:ext cx="880255" cy="880255"/>
          </a:xfrm>
          <a:prstGeom prst="rect">
            <a:avLst/>
          </a:prstGeom>
        </p:spPr>
      </p:pic>
      <p:pic>
        <p:nvPicPr>
          <p:cNvPr id="45" name="Imagen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59548">
            <a:off x="645599" y="4349653"/>
            <a:ext cx="354363" cy="354363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832579" y="7654835"/>
            <a:ext cx="330845" cy="193445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13106" flipH="1">
            <a:off x="173632" y="5894988"/>
            <a:ext cx="914411" cy="914411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88434" flipH="1">
            <a:off x="1001492" y="5721175"/>
            <a:ext cx="662566" cy="662566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3583">
            <a:off x="974624" y="2693625"/>
            <a:ext cx="576673" cy="576673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1844586" y="7660814"/>
            <a:ext cx="330845" cy="193445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3021360" y="7683516"/>
            <a:ext cx="330845" cy="193445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4088640" y="7693147"/>
            <a:ext cx="330845" cy="193445"/>
          </a:xfrm>
          <a:prstGeom prst="rect">
            <a:avLst/>
          </a:prstGeom>
        </p:spPr>
      </p:pic>
      <p:pic>
        <p:nvPicPr>
          <p:cNvPr id="55" name="Imagen 5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5299690" y="7654835"/>
            <a:ext cx="330845" cy="193445"/>
          </a:xfrm>
          <a:prstGeom prst="rect">
            <a:avLst/>
          </a:prstGeom>
        </p:spPr>
      </p:pic>
      <p:pic>
        <p:nvPicPr>
          <p:cNvPr id="56" name="Imagen 55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526242" y="1154388"/>
            <a:ext cx="197760" cy="115630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1365010" y="1154388"/>
            <a:ext cx="197760" cy="115630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1926975" y="1154388"/>
            <a:ext cx="197760" cy="115630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2888793" y="1155755"/>
            <a:ext cx="197760" cy="115630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3726422" y="1163913"/>
            <a:ext cx="197760" cy="115630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4421226" y="1156251"/>
            <a:ext cx="197760" cy="115630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5162309" y="1163913"/>
            <a:ext cx="197760" cy="115630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5897711" y="1156916"/>
            <a:ext cx="197760" cy="115630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2202362" y="3519599"/>
            <a:ext cx="197760" cy="115630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3024602" y="3521886"/>
            <a:ext cx="197760" cy="115630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3807174" y="3514042"/>
            <a:ext cx="197760" cy="115630"/>
          </a:xfrm>
          <a:prstGeom prst="rect">
            <a:avLst/>
          </a:prstGeom>
        </p:spPr>
      </p:pic>
      <p:pic>
        <p:nvPicPr>
          <p:cNvPr id="67" name="Imagen 66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4601750" y="3521511"/>
            <a:ext cx="197760" cy="115630"/>
          </a:xfrm>
          <a:prstGeom prst="rect">
            <a:avLst/>
          </a:prstGeom>
        </p:spPr>
      </p:pic>
      <p:pic>
        <p:nvPicPr>
          <p:cNvPr id="68" name="Imagen 67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5526878" y="3514042"/>
            <a:ext cx="197760" cy="115630"/>
          </a:xfrm>
          <a:prstGeom prst="rect">
            <a:avLst/>
          </a:prstGeom>
        </p:spPr>
      </p:pic>
      <p:pic>
        <p:nvPicPr>
          <p:cNvPr id="69" name="Imagen 68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2168963" y="5661819"/>
            <a:ext cx="197760" cy="115630"/>
          </a:xfrm>
          <a:prstGeom prst="rect">
            <a:avLst/>
          </a:prstGeom>
        </p:spPr>
      </p:pic>
      <p:pic>
        <p:nvPicPr>
          <p:cNvPr id="70" name="Imagen 69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3065520" y="5661819"/>
            <a:ext cx="197760" cy="115630"/>
          </a:xfrm>
          <a:prstGeom prst="rect">
            <a:avLst/>
          </a:prstGeom>
        </p:spPr>
      </p:pic>
      <p:pic>
        <p:nvPicPr>
          <p:cNvPr id="71" name="Imagen 70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4136814" y="5661819"/>
            <a:ext cx="197760" cy="115630"/>
          </a:xfrm>
          <a:prstGeom prst="rect">
            <a:avLst/>
          </a:prstGeom>
        </p:spPr>
      </p:pic>
      <p:pic>
        <p:nvPicPr>
          <p:cNvPr id="72" name="Imagen 71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5063429" y="5661819"/>
            <a:ext cx="197760" cy="115630"/>
          </a:xfrm>
          <a:prstGeom prst="rect">
            <a:avLst/>
          </a:prstGeom>
        </p:spPr>
      </p:pic>
      <p:pic>
        <p:nvPicPr>
          <p:cNvPr id="73" name="Imagen 72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1897" r="-18" b="22587"/>
          <a:stretch/>
        </p:blipFill>
        <p:spPr>
          <a:xfrm>
            <a:off x="5946863" y="5660163"/>
            <a:ext cx="197760" cy="11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76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727937"/>
              </p:ext>
            </p:extLst>
          </p:nvPr>
        </p:nvGraphicFramePr>
        <p:xfrm>
          <a:off x="394713" y="1231856"/>
          <a:ext cx="6084465" cy="73896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5975"/>
                <a:gridCol w="1192107"/>
                <a:gridCol w="1292432"/>
                <a:gridCol w="1292969"/>
                <a:gridCol w="1520982"/>
              </a:tblGrid>
              <a:tr h="351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Criterios a evaluar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Estratégico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10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Autónomo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9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Resolutivo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8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Receptivo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7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</a:tr>
              <a:tr h="879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Concepto Principal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El concepto principal es adecuado y pertinente con el tema y la pregunta de enfoque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 El concepto principal es relevante dentro del tema pero no presenta pregunta de enfoque.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El concepto principal pertenece al tema, pero no se fundamental ni responde a la pregunta de enfoque. 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 El concepto principal no tiene relación con el tema ni presenta pregunta de enfoque. 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</a:tr>
              <a:tr h="1231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Conceptos subordinados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Incluye todos los conceptos importantes que representa la información principal del tema o pregunta de enfoque. 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Incluye la mayoría de los conceptos importantes que representan la información principal del tema o pregunta de enfoque.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Faltan la mayoría de los conceptos importantes que representan la información principal del tema o pregunta de enfoque. Repite algún concepto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Incluye solo algunos de los conceptos importantes que representan la información principal del tema o pregunta de enfoque, pero faltan los más significativos. 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</a:tr>
              <a:tr h="1231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Palabras de enlace y proposiciones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La mayor parte de las proposiciones son válidas de acuerdo a la pregunta de enfoque o tema y representan la información principal.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Algunas de las proposiciones son invalidadas o no representan la información principal del tema o pregunta de enfoque. 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Solo algunas de las proposiciones son válidas de acuerdo al tema o la pregunta de enfoque. 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Presenta proposiciones inválidas de acuerdo al tema con enlaces que describen una relación inexistente, afirmaciones  vagas y/o falsas.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</a:tr>
              <a:tr h="1231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Enlaces cruzados y Creatividad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Integra enlaces creativos y novedosos.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Muestra enlaces cruzados adecuados gramaticalmente pertinentes y relevantes en términos de la información principal del tema.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Presenta enlaces cruzados adecuados gramaticalmente pero un tanto irrelevantes en términos de la información principal del tema.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Presenta algunos niveles y enlaces redundantes, o erróneos tanto gramaticalmente como en términos de la información principal del tema.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</a:tr>
              <a:tr h="1055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Jerarquía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Todos los conceptos están ordenados jerárquicamente. Presenta niveles jerárquicos  y  ramificaciones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Todos los conceptos están ordenados jerárquicamente. Se presentan al menos tres niveles jerárquicos y  ramificaciones.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Se presentan  niveles jerárquicos, pero uno de ellos corresponde al nivel de ejemplo y presenta algunas ramificaciones.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La estructura del mapa es lineal o no presenta una organización jerárquica.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</a:tr>
              <a:tr h="1231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Estructura (complejidad estructural)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Presenta estructura jerárquica completa y equilibrada, con una organización clara y de fácil interpretación.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Presenta una estructura jerárquica clara, equilibrada pero un tanto simple o un poco desequilibrada pero clara y de fácil interpretación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Presenta una estructura jerárquica desordenada y simple pero no equilibrada.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Mapa lineal, con varias secuencias de oraciones largas hacia los lados o hacia abajo; o bien, presenta una estructura ilegible, desorganizada, caótica o difícil de interpretar.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</a:tr>
              <a:tr h="175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Total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15" marR="52815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0557" y="454979"/>
            <a:ext cx="617861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Rúbrica para Evaluar un Mapa Conceptual</a:t>
            </a:r>
            <a:endParaRPr kumimoji="0" lang="es-MX" altLang="es-MX" sz="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 Rocío</a:t>
            </a:r>
            <a:r>
              <a:rPr kumimoji="0" lang="es-MX" altLang="es-MX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Carmen Niño Martínez 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altLang="es-MX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altLang="es-MX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NL: 10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Autoevaluación: 20%_______,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Coevaluación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20%_________,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Heteroevaluación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50%______ Total:_____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19456" y="146304"/>
            <a:ext cx="6437376" cy="886968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244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9456" y="146304"/>
            <a:ext cx="6437376" cy="886968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821759"/>
              </p:ext>
            </p:extLst>
          </p:nvPr>
        </p:nvGraphicFramePr>
        <p:xfrm>
          <a:off x="485776" y="1826518"/>
          <a:ext cx="5915024" cy="17079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4676"/>
                <a:gridCol w="689365"/>
                <a:gridCol w="689906"/>
                <a:gridCol w="2101077"/>
              </a:tblGrid>
              <a:tr h="333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Aspectos a considerar de la Portada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Si los tiene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No los tiene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Observaciones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52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Nombre de la Institución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52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Curso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52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Maestro del curso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52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Nombre de la Evidencia de la Unidad 1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52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Competencias de la unidad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52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Nombre de la alumna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52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Grado y sección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52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Número de lista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52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Lugar y Fecha 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649649"/>
              </p:ext>
            </p:extLst>
          </p:nvPr>
        </p:nvGraphicFramePr>
        <p:xfrm>
          <a:off x="522288" y="4230864"/>
          <a:ext cx="5915024" cy="11664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4676"/>
                <a:gridCol w="689365"/>
                <a:gridCol w="689906"/>
                <a:gridCol w="2101077"/>
              </a:tblGrid>
              <a:tr h="333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Aspectos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Si los tiene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No los tiene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Observaciones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66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Entregar en digital en Power Point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66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Tamaño de letra legible y claro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66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Sin errores ortográficos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66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Creatividad y autenticidad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  <a:tr h="166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Fecha de entrega:  8 al 12 de octubre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3" marR="58393" marT="0" marB="0"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42257"/>
              </p:ext>
            </p:extLst>
          </p:nvPr>
        </p:nvGraphicFramePr>
        <p:xfrm>
          <a:off x="485776" y="6212038"/>
          <a:ext cx="5915024" cy="4553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93286"/>
                <a:gridCol w="1021295"/>
                <a:gridCol w="910624"/>
                <a:gridCol w="989598"/>
                <a:gridCol w="990135"/>
                <a:gridCol w="910086"/>
              </a:tblGrid>
              <a:tr h="45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14 aspectos completos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Equivale a 10%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22" marR="5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13 aspectos completos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Equivale a .92%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22" marR="5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12 aspectos completos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Equivale a .85%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22" marR="5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11 aspectos completos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Equivale a .78%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22" marR="5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10 aspectos completos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Equivale a .71%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22" marR="5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9 aspectos completos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Equivale a .64%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22" marR="58022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22288" y="466279"/>
            <a:ext cx="58785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kumimoji="0" lang="es-MX" altLang="es-MX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Lista de cotejo</a:t>
            </a:r>
            <a:endParaRPr kumimoji="0" lang="es-MX" alt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Marca con un ángulo los aspectos que contenga la portada de la evidencia de la unidad 1</a:t>
            </a:r>
            <a:endParaRPr kumimoji="0" lang="es-MX" alt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Aspectos generales</a:t>
            </a:r>
            <a:endParaRPr kumimoji="0" lang="es-MX" alt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4684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1137</Words>
  <Application>Microsoft Office PowerPoint</Application>
  <PresentationFormat>Carta (216 x 279 mm)</PresentationFormat>
  <Paragraphs>171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Escuela Normal de Educación Preescolar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rocio</dc:creator>
  <cp:lastModifiedBy>rocio</cp:lastModifiedBy>
  <cp:revision>15</cp:revision>
  <dcterms:created xsi:type="dcterms:W3CDTF">2018-10-16T21:06:42Z</dcterms:created>
  <dcterms:modified xsi:type="dcterms:W3CDTF">2018-10-16T22:59:15Z</dcterms:modified>
</cp:coreProperties>
</file>