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</p:sldIdLst>
  <p:sldSz cx="6858000" cy="9144000" type="letter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37" d="100"/>
          <a:sy n="37" d="100"/>
        </p:scale>
        <p:origin x="2550" y="540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AD18B-60AE-40F8-900F-6F7C83EEF7AB}" type="datetimeFigureOut">
              <a:rPr lang="es-MX" smtClean="0"/>
              <a:t>16/10/2018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75095-3349-41CC-B9B8-1704BD64B54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358347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AD18B-60AE-40F8-900F-6F7C83EEF7AB}" type="datetimeFigureOut">
              <a:rPr lang="es-MX" smtClean="0"/>
              <a:t>16/10/2018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75095-3349-41CC-B9B8-1704BD64B54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053025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AD18B-60AE-40F8-900F-6F7C83EEF7AB}" type="datetimeFigureOut">
              <a:rPr lang="es-MX" smtClean="0"/>
              <a:t>16/10/2018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75095-3349-41CC-B9B8-1704BD64B54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021259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AD18B-60AE-40F8-900F-6F7C83EEF7AB}" type="datetimeFigureOut">
              <a:rPr lang="es-MX" smtClean="0"/>
              <a:t>16/10/2018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75095-3349-41CC-B9B8-1704BD64B54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993480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AD18B-60AE-40F8-900F-6F7C83EEF7AB}" type="datetimeFigureOut">
              <a:rPr lang="es-MX" smtClean="0"/>
              <a:t>16/10/2018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75095-3349-41CC-B9B8-1704BD64B54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09933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AD18B-60AE-40F8-900F-6F7C83EEF7AB}" type="datetimeFigureOut">
              <a:rPr lang="es-MX" smtClean="0"/>
              <a:t>16/10/2018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75095-3349-41CC-B9B8-1704BD64B54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193364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AD18B-60AE-40F8-900F-6F7C83EEF7AB}" type="datetimeFigureOut">
              <a:rPr lang="es-MX" smtClean="0"/>
              <a:t>16/10/2018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75095-3349-41CC-B9B8-1704BD64B54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310290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AD18B-60AE-40F8-900F-6F7C83EEF7AB}" type="datetimeFigureOut">
              <a:rPr lang="es-MX" smtClean="0"/>
              <a:t>16/10/2018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75095-3349-41CC-B9B8-1704BD64B54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895547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AD18B-60AE-40F8-900F-6F7C83EEF7AB}" type="datetimeFigureOut">
              <a:rPr lang="es-MX" smtClean="0"/>
              <a:t>16/10/2018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75095-3349-41CC-B9B8-1704BD64B54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722172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AD18B-60AE-40F8-900F-6F7C83EEF7AB}" type="datetimeFigureOut">
              <a:rPr lang="es-MX" smtClean="0"/>
              <a:t>16/10/2018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75095-3349-41CC-B9B8-1704BD64B54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870284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AD18B-60AE-40F8-900F-6F7C83EEF7AB}" type="datetimeFigureOut">
              <a:rPr lang="es-MX" smtClean="0"/>
              <a:t>16/10/2018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75095-3349-41CC-B9B8-1704BD64B54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48644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7AD18B-60AE-40F8-900F-6F7C83EEF7AB}" type="datetimeFigureOut">
              <a:rPr lang="es-MX" smtClean="0"/>
              <a:t>16/10/2018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175095-3349-41CC-B9B8-1704BD64B54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791725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uadroTexto 8"/>
          <p:cNvSpPr txBox="1"/>
          <p:nvPr/>
        </p:nvSpPr>
        <p:spPr>
          <a:xfrm>
            <a:off x="219456" y="146304"/>
            <a:ext cx="6437376" cy="8869680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s-MX" dirty="0"/>
          </a:p>
        </p:txBody>
      </p:sp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47865" y="344870"/>
            <a:ext cx="4582423" cy="1221818"/>
          </a:xfrm>
        </p:spPr>
        <p:txBody>
          <a:bodyPr>
            <a:normAutofit/>
          </a:bodyPr>
          <a:lstStyle/>
          <a:p>
            <a:r>
              <a:rPr lang="es-MX" sz="3600" b="1" dirty="0" smtClean="0"/>
              <a:t>Escuela Normal de Educación Preescolar </a:t>
            </a:r>
            <a:endParaRPr lang="es-MX" sz="3600" b="1" dirty="0"/>
          </a:p>
        </p:txBody>
      </p:sp>
      <p:sp>
        <p:nvSpPr>
          <p:cNvPr id="4" name="CuadroTexto 3"/>
          <p:cNvSpPr txBox="1"/>
          <p:nvPr/>
        </p:nvSpPr>
        <p:spPr>
          <a:xfrm>
            <a:off x="948479" y="1778797"/>
            <a:ext cx="541955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b="1" dirty="0">
                <a:latin typeface="Arial" panose="020B0604020202020204" pitchFamily="34" charset="0"/>
                <a:cs typeface="Arial" panose="020B0604020202020204" pitchFamily="34" charset="0"/>
              </a:rPr>
              <a:t>Educación Geográfica </a:t>
            </a:r>
          </a:p>
        </p:txBody>
      </p:sp>
      <p:sp>
        <p:nvSpPr>
          <p:cNvPr id="5" name="CuadroTexto 4"/>
          <p:cNvSpPr txBox="1"/>
          <p:nvPr/>
        </p:nvSpPr>
        <p:spPr>
          <a:xfrm>
            <a:off x="1161010" y="3297858"/>
            <a:ext cx="451900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dirty="0">
                <a:latin typeface="Arial" panose="020B0604020202020204" pitchFamily="34" charset="0"/>
                <a:cs typeface="Arial" panose="020B0604020202020204" pitchFamily="34" charset="0"/>
              </a:rPr>
              <a:t>Evidencia de Aprendizaje: </a:t>
            </a:r>
          </a:p>
          <a:p>
            <a:pPr algn="ctr"/>
            <a:r>
              <a:rPr lang="es-MX" sz="2400" b="1" dirty="0">
                <a:latin typeface="Arial" panose="020B0604020202020204" pitchFamily="34" charset="0"/>
                <a:cs typeface="Arial" panose="020B0604020202020204" pitchFamily="34" charset="0"/>
              </a:rPr>
              <a:t>Espacio Geográfico </a:t>
            </a:r>
          </a:p>
        </p:txBody>
      </p:sp>
      <p:sp>
        <p:nvSpPr>
          <p:cNvPr id="6" name="CuadroTexto 5"/>
          <p:cNvSpPr txBox="1"/>
          <p:nvPr/>
        </p:nvSpPr>
        <p:spPr>
          <a:xfrm>
            <a:off x="1690773" y="2297374"/>
            <a:ext cx="389601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Maestro: Edith Araceli Martínez Silva </a:t>
            </a:r>
          </a:p>
        </p:txBody>
      </p:sp>
      <p:sp>
        <p:nvSpPr>
          <p:cNvPr id="7" name="CuadroTexto 6"/>
          <p:cNvSpPr txBox="1"/>
          <p:nvPr/>
        </p:nvSpPr>
        <p:spPr>
          <a:xfrm>
            <a:off x="1722482" y="7283923"/>
            <a:ext cx="345948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Rocío del Carmen Niño Martínez </a:t>
            </a:r>
          </a:p>
          <a:p>
            <a:pPr algn="ctr"/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4° “A” #10</a:t>
            </a:r>
          </a:p>
        </p:txBody>
      </p:sp>
      <p:sp>
        <p:nvSpPr>
          <p:cNvPr id="8" name="CuadroTexto 7"/>
          <p:cNvSpPr txBox="1"/>
          <p:nvPr/>
        </p:nvSpPr>
        <p:spPr>
          <a:xfrm>
            <a:off x="1161011" y="8482263"/>
            <a:ext cx="45824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Saltillo , Coahuila 16 de octubre del 2018 </a:t>
            </a:r>
          </a:p>
        </p:txBody>
      </p:sp>
      <p:sp>
        <p:nvSpPr>
          <p:cNvPr id="10" name="Rectángulo 9"/>
          <p:cNvSpPr/>
          <p:nvPr/>
        </p:nvSpPr>
        <p:spPr>
          <a:xfrm>
            <a:off x="560814" y="4266558"/>
            <a:ext cx="5782816" cy="26366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1000"/>
              </a:spcAft>
            </a:pPr>
            <a:r>
              <a:rPr lang="es-MX" sz="1200" b="1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Competencias:</a:t>
            </a:r>
          </a:p>
          <a:p>
            <a:pPr algn="just">
              <a:spcAft>
                <a:spcPts val="1000"/>
              </a:spcAft>
            </a:pPr>
            <a:r>
              <a:rPr lang="es-MX" sz="1200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Relaciona los componentes naturales, sociales, culturales, económicos y políticos que interactúan en el espacio geográfico para analizar los objetos de estudio de la geografía desde una perspectiva </a:t>
            </a:r>
            <a:r>
              <a:rPr lang="es-MX" sz="1200" dirty="0" err="1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multi</a:t>
            </a:r>
            <a:r>
              <a:rPr lang="es-MX" sz="1200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e interdisciplinaria. </a:t>
            </a:r>
          </a:p>
          <a:p>
            <a:pPr algn="just">
              <a:spcAft>
                <a:spcPts val="1000"/>
              </a:spcAft>
            </a:pPr>
            <a:r>
              <a:rPr lang="es-MX" sz="1200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Utiliza las TIC y las fuentes de información disponibles para mantenerse actualizado respecto a los hechos y fenómenos geográficos. </a:t>
            </a:r>
          </a:p>
          <a:p>
            <a:pPr algn="just">
              <a:spcAft>
                <a:spcPts val="1000"/>
              </a:spcAft>
            </a:pPr>
            <a:r>
              <a:rPr lang="es-MX" sz="1200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Establece relaciones entre los contenidos de la disciplina geográfica y los propósitos, contenidos, enfoques y aprendizajes esperados de la educación preescolar para adecuarlos a las necesidades formativas de los alumnos.</a:t>
            </a:r>
          </a:p>
          <a:p>
            <a:pPr algn="just">
              <a:spcAft>
                <a:spcPts val="1000"/>
              </a:spcAft>
            </a:pPr>
            <a:r>
              <a:rPr lang="es-MX" sz="1200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Realiza proyectos de trabajo en la escuela de educación preescolar para coadyuvar en el desarrollo de una educación geográfica en este nivel.</a:t>
            </a:r>
            <a:endParaRPr lang="es-MX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6" name="Picture 2" descr="Resultado de imagen para escudo ene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456" y="397671"/>
            <a:ext cx="1857375" cy="13811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849216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 rot="16200000">
            <a:off x="-947840" y="4312665"/>
            <a:ext cx="2706624" cy="40011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MX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Espacio Geográfico </a:t>
            </a:r>
            <a:endParaRPr lang="es-MX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CuadroTexto 5"/>
          <p:cNvSpPr txBox="1"/>
          <p:nvPr/>
        </p:nvSpPr>
        <p:spPr>
          <a:xfrm rot="16200000">
            <a:off x="-367685" y="4169782"/>
            <a:ext cx="33044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Área organizada por el ser humano, se transforma por las relaciones entre sus componentes </a:t>
            </a:r>
            <a:endParaRPr lang="es-MX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CuadroTexto 6"/>
          <p:cNvSpPr txBox="1"/>
          <p:nvPr/>
        </p:nvSpPr>
        <p:spPr>
          <a:xfrm rot="16200000">
            <a:off x="-241801" y="7595861"/>
            <a:ext cx="1665732" cy="30777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MX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Componentes </a:t>
            </a:r>
            <a:endParaRPr lang="es-MX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CuadroTexto 7"/>
          <p:cNvSpPr txBox="1"/>
          <p:nvPr/>
        </p:nvSpPr>
        <p:spPr>
          <a:xfrm rot="16200000">
            <a:off x="1327835" y="5503683"/>
            <a:ext cx="1210818" cy="30777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MX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Conceptos  </a:t>
            </a:r>
            <a:endParaRPr lang="es-MX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CuadroTexto 8"/>
          <p:cNvSpPr txBox="1"/>
          <p:nvPr/>
        </p:nvSpPr>
        <p:spPr>
          <a:xfrm rot="16200000">
            <a:off x="1080954" y="3355605"/>
            <a:ext cx="1665732" cy="52322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MX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Categorías de análisis</a:t>
            </a:r>
            <a:endParaRPr lang="es-MX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CuadroTexto 9"/>
          <p:cNvSpPr txBox="1"/>
          <p:nvPr/>
        </p:nvSpPr>
        <p:spPr>
          <a:xfrm rot="16200000">
            <a:off x="-612963" y="985047"/>
            <a:ext cx="1865376" cy="30777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MX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Representaciones</a:t>
            </a:r>
            <a:endParaRPr lang="es-MX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object 5"/>
          <p:cNvSpPr txBox="1"/>
          <p:nvPr/>
        </p:nvSpPr>
        <p:spPr>
          <a:xfrm rot="16200000">
            <a:off x="5198284" y="3334124"/>
            <a:ext cx="1858583" cy="566181"/>
          </a:xfrm>
          <a:prstGeom prst="rect">
            <a:avLst/>
          </a:prstGeom>
          <a:ln>
            <a:solidFill>
              <a:srgbClr val="7030A0"/>
            </a:solidFill>
          </a:ln>
        </p:spPr>
        <p:txBody>
          <a:bodyPr vert="horz" wrap="square" lIns="0" tIns="12065" rIns="0" bIns="0" rtlCol="0">
            <a:spAutoFit/>
          </a:bodyPr>
          <a:lstStyle/>
          <a:p>
            <a:pPr marL="12700" algn="just">
              <a:lnSpc>
                <a:spcPct val="100000"/>
              </a:lnSpc>
              <a:spcBef>
                <a:spcPts val="1035"/>
              </a:spcBef>
            </a:pPr>
            <a:r>
              <a:rPr sz="900" b="1" spc="-1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Paisaje</a:t>
            </a:r>
            <a:r>
              <a:rPr lang="es-MX" sz="900" spc="-10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sz="900" spc="-1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Interacción</a:t>
            </a:r>
            <a:r>
              <a:rPr sz="900" spc="-1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900" spc="-5" dirty="0">
                <a:latin typeface="Arial" panose="020B0604020202020204" pitchFamily="34" charset="0"/>
                <a:cs typeface="Arial" panose="020B0604020202020204" pitchFamily="34" charset="0"/>
              </a:rPr>
              <a:t>del </a:t>
            </a:r>
            <a:r>
              <a:rPr sz="900" spc="-10" dirty="0">
                <a:latin typeface="Arial" panose="020B0604020202020204" pitchFamily="34" charset="0"/>
                <a:cs typeface="Arial" panose="020B0604020202020204" pitchFamily="34" charset="0"/>
              </a:rPr>
              <a:t>relieve, </a:t>
            </a:r>
            <a:r>
              <a:rPr sz="900" spc="-5" dirty="0">
                <a:latin typeface="Arial" panose="020B0604020202020204" pitchFamily="34" charset="0"/>
                <a:cs typeface="Arial" panose="020B0604020202020204" pitchFamily="34" charset="0"/>
              </a:rPr>
              <a:t>clima, </a:t>
            </a:r>
            <a:r>
              <a:rPr sz="900" spc="-10" dirty="0">
                <a:latin typeface="Arial" panose="020B0604020202020204" pitchFamily="34" charset="0"/>
                <a:cs typeface="Arial" panose="020B0604020202020204" pitchFamily="34" charset="0"/>
              </a:rPr>
              <a:t>suelo, vegetación,</a:t>
            </a:r>
            <a:r>
              <a:rPr sz="900" spc="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900" spc="-15" dirty="0" smtClean="0">
                <a:latin typeface="Arial" panose="020B0604020202020204" pitchFamily="34" charset="0"/>
                <a:cs typeface="Arial" panose="020B0604020202020204" pitchFamily="34" charset="0"/>
              </a:rPr>
              <a:t>fauna</a:t>
            </a:r>
            <a:r>
              <a:rPr lang="es-MX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sz="900" spc="-5" dirty="0" smtClean="0">
                <a:latin typeface="Arial" panose="020B0604020202020204" pitchFamily="34" charset="0"/>
                <a:cs typeface="Arial" panose="020B0604020202020204" pitchFamily="34" charset="0"/>
              </a:rPr>
              <a:t>Se </a:t>
            </a:r>
            <a:r>
              <a:rPr sz="900" spc="-10" dirty="0">
                <a:latin typeface="Arial" panose="020B0604020202020204" pitchFamily="34" charset="0"/>
                <a:cs typeface="Arial" panose="020B0604020202020204" pitchFamily="34" charset="0"/>
              </a:rPr>
              <a:t>perciben </a:t>
            </a:r>
            <a:r>
              <a:rPr sz="900" spc="-5" dirty="0">
                <a:latin typeface="Arial" panose="020B0604020202020204" pitchFamily="34" charset="0"/>
                <a:cs typeface="Arial" panose="020B0604020202020204" pitchFamily="34" charset="0"/>
              </a:rPr>
              <a:t>las modificaciones </a:t>
            </a:r>
            <a:r>
              <a:rPr sz="900" spc="-10" dirty="0">
                <a:latin typeface="Arial" panose="020B0604020202020204" pitchFamily="34" charset="0"/>
                <a:cs typeface="Arial" panose="020B0604020202020204" pitchFamily="34" charset="0"/>
              </a:rPr>
              <a:t>hechas por </a:t>
            </a:r>
            <a:r>
              <a:rPr sz="900" spc="-5" dirty="0">
                <a:latin typeface="Arial" panose="020B0604020202020204" pitchFamily="34" charset="0"/>
                <a:cs typeface="Arial" panose="020B0604020202020204" pitchFamily="34" charset="0"/>
              </a:rPr>
              <a:t>el </a:t>
            </a:r>
            <a:r>
              <a:rPr sz="900" spc="-15" dirty="0">
                <a:latin typeface="Arial" panose="020B0604020202020204" pitchFamily="34" charset="0"/>
                <a:cs typeface="Arial" panose="020B0604020202020204" pitchFamily="34" charset="0"/>
              </a:rPr>
              <a:t>hombre </a:t>
            </a:r>
            <a:r>
              <a:rPr sz="900" spc="-5" dirty="0"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sz="900" spc="-15" dirty="0">
                <a:latin typeface="Arial" panose="020B0604020202020204" pitchFamily="34" charset="0"/>
                <a:cs typeface="Arial" panose="020B0604020202020204" pitchFamily="34" charset="0"/>
              </a:rPr>
              <a:t>través </a:t>
            </a:r>
            <a:r>
              <a:rPr sz="900" spc="-5" dirty="0">
                <a:latin typeface="Arial" panose="020B0604020202020204" pitchFamily="34" charset="0"/>
                <a:cs typeface="Arial" panose="020B0604020202020204" pitchFamily="34" charset="0"/>
              </a:rPr>
              <a:t>de los </a:t>
            </a:r>
            <a:r>
              <a:rPr sz="900" spc="-5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años</a:t>
            </a:r>
            <a:endParaRPr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object 2"/>
          <p:cNvSpPr txBox="1"/>
          <p:nvPr/>
        </p:nvSpPr>
        <p:spPr>
          <a:xfrm rot="16200000">
            <a:off x="3359899" y="3400229"/>
            <a:ext cx="1852298" cy="427681"/>
          </a:xfrm>
          <a:prstGeom prst="rect">
            <a:avLst/>
          </a:prstGeom>
          <a:ln>
            <a:solidFill>
              <a:srgbClr val="7030A0"/>
            </a:solidFill>
          </a:ln>
        </p:spPr>
        <p:txBody>
          <a:bodyPr vert="horz" wrap="square" lIns="0" tIns="12065" rIns="0" bIns="0" rtlCol="0">
            <a:spAutoFit/>
          </a:bodyPr>
          <a:lstStyle/>
          <a:p>
            <a:pPr marL="12700" algn="just">
              <a:lnSpc>
                <a:spcPct val="100000"/>
              </a:lnSpc>
              <a:spcBef>
                <a:spcPts val="95"/>
              </a:spcBef>
            </a:pPr>
            <a:r>
              <a:rPr sz="900" b="1" spc="-10" dirty="0" smtClean="0">
                <a:latin typeface="Arial" panose="020B0604020202020204" pitchFamily="34" charset="0"/>
                <a:cs typeface="Arial" panose="020B0604020202020204" pitchFamily="34" charset="0"/>
              </a:rPr>
              <a:t>Region</a:t>
            </a:r>
            <a:r>
              <a:rPr lang="es-MX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sz="900" spc="-5" dirty="0" smtClean="0">
                <a:latin typeface="Arial" panose="020B0604020202020204" pitchFamily="34" charset="0"/>
                <a:cs typeface="Arial" panose="020B0604020202020204" pitchFamily="34" charset="0"/>
              </a:rPr>
              <a:t>Se </a:t>
            </a:r>
            <a:r>
              <a:rPr sz="900" spc="-15" dirty="0">
                <a:latin typeface="Arial" panose="020B0604020202020204" pitchFamily="34" charset="0"/>
                <a:cs typeface="Arial" panose="020B0604020202020204" pitchFamily="34" charset="0"/>
              </a:rPr>
              <a:t>forma </a:t>
            </a:r>
            <a:r>
              <a:rPr sz="900" spc="-10" dirty="0">
                <a:latin typeface="Arial" panose="020B0604020202020204" pitchFamily="34" charset="0"/>
                <a:cs typeface="Arial" panose="020B0604020202020204" pitchFamily="34" charset="0"/>
              </a:rPr>
              <a:t>con componentes naturales </a:t>
            </a:r>
            <a:r>
              <a:rPr sz="900" spc="-5" dirty="0">
                <a:latin typeface="Arial" panose="020B0604020202020204" pitchFamily="34" charset="0"/>
                <a:cs typeface="Arial" panose="020B0604020202020204" pitchFamily="34" charset="0"/>
              </a:rPr>
              <a:t>y sociales </a:t>
            </a:r>
            <a:r>
              <a:rPr sz="900" spc="-15" dirty="0">
                <a:latin typeface="Arial" panose="020B0604020202020204" pitchFamily="34" charset="0"/>
                <a:cs typeface="Arial" panose="020B0604020202020204" pitchFamily="34" charset="0"/>
              </a:rPr>
              <a:t>con </a:t>
            </a:r>
            <a:r>
              <a:rPr sz="900" spc="-10" dirty="0" err="1">
                <a:latin typeface="Arial" panose="020B0604020202020204" pitchFamily="34" charset="0"/>
                <a:cs typeface="Arial" panose="020B0604020202020204" pitchFamily="34" charset="0"/>
              </a:rPr>
              <a:t>características</a:t>
            </a:r>
            <a:r>
              <a:rPr sz="900" spc="-1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900" spc="-5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similares</a:t>
            </a:r>
            <a:endParaRPr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object 5"/>
          <p:cNvSpPr txBox="1"/>
          <p:nvPr/>
        </p:nvSpPr>
        <p:spPr>
          <a:xfrm rot="16200000">
            <a:off x="2558584" y="3386479"/>
            <a:ext cx="1824800" cy="427681"/>
          </a:xfrm>
          <a:prstGeom prst="rect">
            <a:avLst/>
          </a:prstGeom>
          <a:ln>
            <a:solidFill>
              <a:srgbClr val="7030A0"/>
            </a:solidFill>
          </a:ln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900" b="1" spc="-25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Territorio</a:t>
            </a:r>
            <a:r>
              <a:rPr lang="es-MX" sz="900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sz="900" spc="-5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Espacio</a:t>
            </a:r>
            <a:r>
              <a:rPr sz="900" spc="-5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900" spc="-5" dirty="0">
                <a:latin typeface="Arial" panose="020B0604020202020204" pitchFamily="34" charset="0"/>
                <a:cs typeface="Arial" panose="020B0604020202020204" pitchFamily="34" charset="0"/>
              </a:rPr>
              <a:t>físico dominado </a:t>
            </a:r>
            <a:r>
              <a:rPr sz="900" spc="-10" dirty="0">
                <a:latin typeface="Arial" panose="020B0604020202020204" pitchFamily="34" charset="0"/>
                <a:cs typeface="Arial" panose="020B0604020202020204" pitchFamily="34" charset="0"/>
              </a:rPr>
              <a:t>por </a:t>
            </a:r>
            <a:r>
              <a:rPr sz="900" spc="-5" dirty="0">
                <a:latin typeface="Arial" panose="020B0604020202020204" pitchFamily="34" charset="0"/>
                <a:cs typeface="Arial" panose="020B0604020202020204" pitchFamily="34" charset="0"/>
              </a:rPr>
              <a:t>un grupo social, </a:t>
            </a:r>
            <a:r>
              <a:rPr sz="900" spc="-10" dirty="0">
                <a:latin typeface="Arial" panose="020B0604020202020204" pitchFamily="34" charset="0"/>
                <a:cs typeface="Arial" panose="020B0604020202020204" pitchFamily="34" charset="0"/>
              </a:rPr>
              <a:t>con </a:t>
            </a:r>
            <a:r>
              <a:rPr sz="900" spc="-5" dirty="0">
                <a:latin typeface="Arial" panose="020B0604020202020204" pitchFamily="34" charset="0"/>
                <a:cs typeface="Arial" panose="020B0604020202020204" pitchFamily="34" charset="0"/>
              </a:rPr>
              <a:t>fines políticos o </a:t>
            </a:r>
            <a:r>
              <a:rPr sz="900" spc="-1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administrativos</a:t>
            </a:r>
            <a:r>
              <a:rPr lang="es-MX" sz="900" spc="-1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object 3"/>
          <p:cNvSpPr txBox="1"/>
          <p:nvPr/>
        </p:nvSpPr>
        <p:spPr>
          <a:xfrm rot="16200000">
            <a:off x="11736" y="1018953"/>
            <a:ext cx="2053094" cy="427681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wrap="square" lIns="0" tIns="12065" rIns="0" bIns="0" rtlCol="0">
            <a:spAutoFit/>
          </a:bodyPr>
          <a:lstStyle/>
          <a:p>
            <a:pPr marL="12700" algn="just">
              <a:lnSpc>
                <a:spcPct val="100000"/>
              </a:lnSpc>
            </a:pPr>
            <a:r>
              <a:rPr sz="900" b="1" spc="-1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Croquis</a:t>
            </a:r>
            <a:r>
              <a:rPr lang="es-MX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sz="900" spc="-5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Es</a:t>
            </a:r>
            <a:r>
              <a:rPr sz="900" spc="-5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900" spc="-10" dirty="0">
                <a:latin typeface="Arial" panose="020B0604020202020204" pitchFamily="34" charset="0"/>
                <a:cs typeface="Arial" panose="020B0604020202020204" pitchFamily="34" charset="0"/>
              </a:rPr>
              <a:t>una </a:t>
            </a:r>
            <a:r>
              <a:rPr sz="900" spc="-10" dirty="0" err="1">
                <a:latin typeface="Arial" panose="020B0604020202020204" pitchFamily="34" charset="0"/>
                <a:cs typeface="Arial" panose="020B0604020202020204" pitchFamily="34" charset="0"/>
              </a:rPr>
              <a:t>representación</a:t>
            </a:r>
            <a:r>
              <a:rPr sz="900" spc="-1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900" spc="-5" dirty="0" smtClean="0">
                <a:latin typeface="Arial" panose="020B0604020202020204" pitchFamily="34" charset="0"/>
                <a:cs typeface="Arial" panose="020B0604020202020204" pitchFamily="34" charset="0"/>
              </a:rPr>
              <a:t>de </a:t>
            </a:r>
            <a:r>
              <a:rPr sz="900" spc="-10" dirty="0">
                <a:latin typeface="Arial" panose="020B0604020202020204" pitchFamily="34" charset="0"/>
                <a:cs typeface="Arial" panose="020B0604020202020204" pitchFamily="34" charset="0"/>
              </a:rPr>
              <a:t>tal manera que </a:t>
            </a:r>
            <a:r>
              <a:rPr sz="900" spc="-5" dirty="0"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sz="900" spc="-15" dirty="0">
                <a:latin typeface="Arial" panose="020B0604020202020204" pitchFamily="34" charset="0"/>
                <a:cs typeface="Arial" panose="020B0604020202020204" pitchFamily="34" charset="0"/>
              </a:rPr>
              <a:t>través </a:t>
            </a:r>
            <a:r>
              <a:rPr sz="900" spc="-5" dirty="0">
                <a:latin typeface="Arial" panose="020B0604020202020204" pitchFamily="34" charset="0"/>
                <a:cs typeface="Arial" panose="020B0604020202020204" pitchFamily="34" charset="0"/>
              </a:rPr>
              <a:t>de un </a:t>
            </a:r>
            <a:r>
              <a:rPr sz="900" spc="-10" dirty="0">
                <a:latin typeface="Arial" panose="020B0604020202020204" pitchFamily="34" charset="0"/>
                <a:cs typeface="Arial" panose="020B0604020202020204" pitchFamily="34" charset="0"/>
              </a:rPr>
              <a:t>serie </a:t>
            </a:r>
            <a:r>
              <a:rPr sz="900" spc="-5" dirty="0">
                <a:latin typeface="Arial" panose="020B0604020202020204" pitchFamily="34" charset="0"/>
                <a:cs typeface="Arial" panose="020B0604020202020204" pitchFamily="34" charset="0"/>
              </a:rPr>
              <a:t>de </a:t>
            </a:r>
            <a:r>
              <a:rPr sz="900" spc="-15" dirty="0">
                <a:latin typeface="Arial" panose="020B0604020202020204" pitchFamily="34" charset="0"/>
                <a:cs typeface="Arial" panose="020B0604020202020204" pitchFamily="34" charset="0"/>
              </a:rPr>
              <a:t>trazos </a:t>
            </a:r>
            <a:r>
              <a:rPr sz="900" spc="-5" dirty="0">
                <a:latin typeface="Arial" panose="020B0604020202020204" pitchFamily="34" charset="0"/>
                <a:cs typeface="Arial" panose="020B0604020202020204" pitchFamily="34" charset="0"/>
              </a:rPr>
              <a:t>se dibuja </a:t>
            </a:r>
            <a:r>
              <a:rPr sz="900" spc="-10" dirty="0">
                <a:latin typeface="Arial" panose="020B0604020202020204" pitchFamily="34" charset="0"/>
                <a:cs typeface="Arial" panose="020B0604020202020204" pitchFamily="34" charset="0"/>
              </a:rPr>
              <a:t>un  </a:t>
            </a:r>
            <a:r>
              <a:rPr sz="900" spc="-5" dirty="0">
                <a:latin typeface="Arial" panose="020B0604020202020204" pitchFamily="34" charset="0"/>
                <a:cs typeface="Arial" panose="020B0604020202020204" pitchFamily="34" charset="0"/>
              </a:rPr>
              <a:t>espacio </a:t>
            </a:r>
            <a:r>
              <a:rPr sz="900" spc="-15" dirty="0">
                <a:latin typeface="Arial" panose="020B0604020202020204" pitchFamily="34" charset="0"/>
                <a:cs typeface="Arial" panose="020B0604020202020204" pitchFamily="34" charset="0"/>
              </a:rPr>
              <a:t>concreto. </a:t>
            </a:r>
            <a:endParaRPr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object 5"/>
          <p:cNvSpPr txBox="1"/>
          <p:nvPr/>
        </p:nvSpPr>
        <p:spPr>
          <a:xfrm rot="16200000">
            <a:off x="5367299" y="1033094"/>
            <a:ext cx="2019901" cy="473848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900" b="1" spc="-5" dirty="0" smtClean="0">
                <a:latin typeface="Arial" panose="020B0604020202020204" pitchFamily="34" charset="0"/>
                <a:cs typeface="Arial" panose="020B0604020202020204" pitchFamily="34" charset="0"/>
              </a:rPr>
              <a:t>Plano</a:t>
            </a:r>
            <a:r>
              <a:rPr lang="es-MX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sz="1000" spc="-10" dirty="0" smtClean="0">
                <a:latin typeface="Arial" panose="020B0604020202020204" pitchFamily="34" charset="0"/>
                <a:cs typeface="Arial" panose="020B0604020202020204" pitchFamily="34" charset="0"/>
              </a:rPr>
              <a:t>Son </a:t>
            </a:r>
            <a:r>
              <a:rPr sz="1000" spc="-10" dirty="0">
                <a:latin typeface="Arial" panose="020B0604020202020204" pitchFamily="34" charset="0"/>
                <a:cs typeface="Arial" panose="020B0604020202020204" pitchFamily="34" charset="0"/>
              </a:rPr>
              <a:t>representaciones geográficas </a:t>
            </a:r>
            <a:r>
              <a:rPr sz="1000" spc="-5" dirty="0">
                <a:latin typeface="Arial" panose="020B0604020202020204" pitchFamily="34" charset="0"/>
                <a:cs typeface="Arial" panose="020B0604020202020204" pitchFamily="34" charset="0"/>
              </a:rPr>
              <a:t>de </a:t>
            </a:r>
            <a:r>
              <a:rPr sz="1000" spc="-10" dirty="0">
                <a:latin typeface="Arial" panose="020B0604020202020204" pitchFamily="34" charset="0"/>
                <a:cs typeface="Arial" panose="020B0604020202020204" pitchFamily="34" charset="0"/>
              </a:rPr>
              <a:t>grandes extensiones </a:t>
            </a:r>
            <a:r>
              <a:rPr sz="1000" spc="-5" dirty="0">
                <a:latin typeface="Arial" panose="020B0604020202020204" pitchFamily="34" charset="0"/>
                <a:cs typeface="Arial" panose="020B0604020202020204" pitchFamily="34" charset="0"/>
              </a:rPr>
              <a:t>de un </a:t>
            </a:r>
            <a:r>
              <a:rPr sz="1000" spc="-1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territorio</a:t>
            </a:r>
            <a:r>
              <a:rPr lang="es-MX" sz="1000" spc="-1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object 2"/>
          <p:cNvSpPr txBox="1"/>
          <p:nvPr/>
        </p:nvSpPr>
        <p:spPr>
          <a:xfrm rot="16200000">
            <a:off x="714108" y="1088204"/>
            <a:ext cx="2053092" cy="289182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wrap="square" lIns="0" tIns="12065" rIns="0" bIns="0" rtlCol="0">
            <a:spAutoFit/>
          </a:bodyPr>
          <a:lstStyle/>
          <a:p>
            <a:pPr marL="12700" algn="just">
              <a:lnSpc>
                <a:spcPct val="100000"/>
              </a:lnSpc>
              <a:spcBef>
                <a:spcPts val="95"/>
              </a:spcBef>
            </a:pPr>
            <a:r>
              <a:rPr sz="900" b="1" spc="-5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Mapa</a:t>
            </a:r>
            <a:r>
              <a:rPr lang="es-MX" sz="900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sz="900" spc="-1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Representación</a:t>
            </a:r>
            <a:r>
              <a:rPr sz="900" spc="-1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900" spc="-10" dirty="0">
                <a:latin typeface="Arial" panose="020B0604020202020204" pitchFamily="34" charset="0"/>
                <a:cs typeface="Arial" panose="020B0604020202020204" pitchFamily="34" charset="0"/>
              </a:rPr>
              <a:t>geográfica </a:t>
            </a:r>
            <a:r>
              <a:rPr sz="900" spc="-5" dirty="0">
                <a:latin typeface="Arial" panose="020B0604020202020204" pitchFamily="34" charset="0"/>
                <a:cs typeface="Arial" panose="020B0604020202020204" pitchFamily="34" charset="0"/>
              </a:rPr>
              <a:t>de </a:t>
            </a:r>
            <a:r>
              <a:rPr sz="900" dirty="0">
                <a:latin typeface="Arial" panose="020B0604020202020204" pitchFamily="34" charset="0"/>
                <a:cs typeface="Arial" panose="020B0604020202020204" pitchFamily="34" charset="0"/>
              </a:rPr>
              <a:t>algún </a:t>
            </a:r>
            <a:r>
              <a:rPr sz="900" spc="-10" dirty="0">
                <a:latin typeface="Arial" panose="020B0604020202020204" pitchFamily="34" charset="0"/>
                <a:cs typeface="Arial" panose="020B0604020202020204" pitchFamily="34" charset="0"/>
              </a:rPr>
              <a:t>territorio, </a:t>
            </a:r>
            <a:r>
              <a:rPr sz="900" spc="-5" dirty="0">
                <a:latin typeface="Arial" panose="020B0604020202020204" pitchFamily="34" charset="0"/>
                <a:cs typeface="Arial" panose="020B0604020202020204" pitchFamily="34" charset="0"/>
              </a:rPr>
              <a:t>en </a:t>
            </a:r>
            <a:r>
              <a:rPr sz="900" spc="-10" dirty="0">
                <a:latin typeface="Arial" panose="020B0604020202020204" pitchFamily="34" charset="0"/>
                <a:cs typeface="Arial" panose="020B0604020202020204" pitchFamily="34" charset="0"/>
              </a:rPr>
              <a:t>una </a:t>
            </a:r>
            <a:r>
              <a:rPr sz="900" spc="-5" dirty="0">
                <a:latin typeface="Arial" panose="020B0604020202020204" pitchFamily="34" charset="0"/>
                <a:cs typeface="Arial" panose="020B0604020202020204" pitchFamily="34" charset="0"/>
              </a:rPr>
              <a:t>superficie</a:t>
            </a:r>
            <a:r>
              <a:rPr sz="900" spc="4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900" spc="-5" dirty="0">
                <a:latin typeface="Arial" panose="020B0604020202020204" pitchFamily="34" charset="0"/>
                <a:cs typeface="Arial" panose="020B0604020202020204" pitchFamily="34" charset="0"/>
              </a:rPr>
              <a:t>plana.</a:t>
            </a:r>
            <a:endParaRPr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object 4"/>
          <p:cNvSpPr txBox="1"/>
          <p:nvPr/>
        </p:nvSpPr>
        <p:spPr>
          <a:xfrm rot="16200000">
            <a:off x="4610576" y="1041458"/>
            <a:ext cx="2036628" cy="473848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wrap="square" lIns="0" tIns="12065" rIns="0" bIns="0" rtlCol="0">
            <a:spAutoFit/>
          </a:bodyPr>
          <a:lstStyle/>
          <a:p>
            <a:pPr marL="12700" algn="just">
              <a:lnSpc>
                <a:spcPct val="100000"/>
              </a:lnSpc>
              <a:spcBef>
                <a:spcPts val="95"/>
              </a:spcBef>
            </a:pPr>
            <a:r>
              <a:rPr sz="900" b="1" spc="-15" dirty="0" smtClean="0">
                <a:latin typeface="Arial" panose="020B0604020202020204" pitchFamily="34" charset="0"/>
                <a:cs typeface="Arial" panose="020B0604020202020204" pitchFamily="34" charset="0"/>
              </a:rPr>
              <a:t>Atlas</a:t>
            </a:r>
            <a:r>
              <a:rPr lang="es-MX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sz="1000" spc="-5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Mapas</a:t>
            </a:r>
            <a:r>
              <a:rPr sz="1000" spc="-5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000" spc="-10" dirty="0">
                <a:latin typeface="Arial" panose="020B0604020202020204" pitchFamily="34" charset="0"/>
                <a:cs typeface="Arial" panose="020B0604020202020204" pitchFamily="34" charset="0"/>
              </a:rPr>
              <a:t>temáticos organizados, acompañados </a:t>
            </a:r>
            <a:r>
              <a:rPr sz="1000" spc="-5" dirty="0">
                <a:latin typeface="Arial" panose="020B0604020202020204" pitchFamily="34" charset="0"/>
                <a:cs typeface="Arial" panose="020B0604020202020204" pitchFamily="34" charset="0"/>
              </a:rPr>
              <a:t>de </a:t>
            </a:r>
            <a:r>
              <a:rPr sz="1000" spc="-10" dirty="0">
                <a:latin typeface="Arial" panose="020B0604020202020204" pitchFamily="34" charset="0"/>
                <a:cs typeface="Arial" panose="020B0604020202020204" pitchFamily="34" charset="0"/>
              </a:rPr>
              <a:t>datos estadísticos </a:t>
            </a:r>
            <a:r>
              <a:rPr sz="1000" spc="-5" dirty="0">
                <a:latin typeface="Arial" panose="020B0604020202020204" pitchFamily="34" charset="0"/>
                <a:cs typeface="Arial" panose="020B0604020202020204" pitchFamily="34" charset="0"/>
              </a:rPr>
              <a:t>y </a:t>
            </a:r>
            <a:r>
              <a:rPr sz="1000" spc="-1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monográficos</a:t>
            </a:r>
            <a:r>
              <a:rPr sz="1000" spc="-5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object 2"/>
          <p:cNvSpPr txBox="1"/>
          <p:nvPr/>
        </p:nvSpPr>
        <p:spPr>
          <a:xfrm rot="16200000">
            <a:off x="3857375" y="1041458"/>
            <a:ext cx="2036627" cy="473848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wrap="square" lIns="0" tIns="12065" rIns="0" bIns="0" rtlCol="0">
            <a:spAutoFit/>
          </a:bodyPr>
          <a:lstStyle/>
          <a:p>
            <a:pPr marL="12700" algn="just">
              <a:lnSpc>
                <a:spcPct val="100000"/>
              </a:lnSpc>
              <a:spcBef>
                <a:spcPts val="95"/>
              </a:spcBef>
            </a:pPr>
            <a:r>
              <a:rPr sz="900" b="1" spc="-5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Globo</a:t>
            </a:r>
            <a:r>
              <a:rPr lang="es-MX" sz="900" b="1" spc="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900" b="1" spc="-15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terráque</a:t>
            </a:r>
            <a:r>
              <a:rPr lang="es-MX" sz="900" b="1" spc="-15" dirty="0" smtClean="0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es-MX" sz="1000" b="1" spc="-15" dirty="0" smtClean="0">
                <a:latin typeface="Arial" panose="020B0604020202020204" pitchFamily="34" charset="0"/>
                <a:cs typeface="Arial" panose="020B0604020202020204" pitchFamily="34" charset="0"/>
              </a:rPr>
              <a:t>:   </a:t>
            </a:r>
            <a:r>
              <a:rPr lang="es-MX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:            </a:t>
            </a:r>
            <a:r>
              <a:rPr sz="1000" spc="-1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Representación</a:t>
            </a:r>
            <a:r>
              <a:rPr sz="1000" spc="-1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000" spc="-5" dirty="0">
                <a:latin typeface="Arial" panose="020B0604020202020204" pitchFamily="34" charset="0"/>
                <a:cs typeface="Arial" panose="020B0604020202020204" pitchFamily="34" charset="0"/>
              </a:rPr>
              <a:t>u </a:t>
            </a:r>
            <a:r>
              <a:rPr sz="1000" spc="-10" dirty="0">
                <a:latin typeface="Arial" panose="020B0604020202020204" pitchFamily="34" charset="0"/>
                <a:cs typeface="Arial" panose="020B0604020202020204" pitchFamily="34" charset="0"/>
              </a:rPr>
              <a:t>objeto </a:t>
            </a:r>
            <a:r>
              <a:rPr sz="1000" spc="-5" dirty="0">
                <a:latin typeface="Arial" panose="020B0604020202020204" pitchFamily="34" charset="0"/>
                <a:cs typeface="Arial" panose="020B0604020202020204" pitchFamily="34" charset="0"/>
              </a:rPr>
              <a:t>tridimensional de </a:t>
            </a:r>
            <a:r>
              <a:rPr sz="1000" spc="-15" dirty="0">
                <a:latin typeface="Arial" panose="020B0604020202020204" pitchFamily="34" charset="0"/>
                <a:cs typeface="Arial" panose="020B0604020202020204" pitchFamily="34" charset="0"/>
              </a:rPr>
              <a:t>forma </a:t>
            </a:r>
            <a:r>
              <a:rPr sz="1000" spc="-15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esférica</a:t>
            </a:r>
            <a:r>
              <a:rPr lang="es-MX" sz="1000" spc="-15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object 4"/>
          <p:cNvSpPr txBox="1"/>
          <p:nvPr/>
        </p:nvSpPr>
        <p:spPr>
          <a:xfrm rot="16200000">
            <a:off x="3149093" y="1064542"/>
            <a:ext cx="2036627" cy="427681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wrap="square" lIns="0" tIns="12065" rIns="0" bIns="0" rtlCol="0">
            <a:spAutoFit/>
          </a:bodyPr>
          <a:lstStyle/>
          <a:p>
            <a:pPr marL="12700" algn="just">
              <a:lnSpc>
                <a:spcPct val="100000"/>
              </a:lnSpc>
              <a:spcBef>
                <a:spcPts val="95"/>
              </a:spcBef>
            </a:pPr>
            <a:r>
              <a:rPr sz="900" b="1" spc="-15" dirty="0" err="1">
                <a:latin typeface="Arial" panose="020B0604020202020204" pitchFamily="34" charset="0"/>
                <a:cs typeface="Arial" panose="020B0604020202020204" pitchFamily="34" charset="0"/>
              </a:rPr>
              <a:t>Fotografía</a:t>
            </a:r>
            <a:r>
              <a:rPr sz="900" b="1" spc="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900" b="1" spc="-1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aérea</a:t>
            </a:r>
            <a:r>
              <a:rPr lang="es-MX" sz="900" spc="-10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sz="900" spc="-5" dirty="0" smtClean="0">
                <a:latin typeface="Arial" panose="020B0604020202020204" pitchFamily="34" charset="0"/>
                <a:cs typeface="Arial" panose="020B0604020202020204" pitchFamily="34" charset="0"/>
              </a:rPr>
              <a:t>Se </a:t>
            </a:r>
            <a:r>
              <a:rPr sz="900" spc="-10" dirty="0">
                <a:latin typeface="Arial" panose="020B0604020202020204" pitchFamily="34" charset="0"/>
                <a:cs typeface="Arial" panose="020B0604020202020204" pitchFamily="34" charset="0"/>
              </a:rPr>
              <a:t>toma con cámaras </a:t>
            </a:r>
            <a:r>
              <a:rPr sz="900" spc="-5" dirty="0">
                <a:latin typeface="Arial" panose="020B0604020202020204" pitchFamily="34" charset="0"/>
                <a:cs typeface="Arial" panose="020B0604020202020204" pitchFamily="34" charset="0"/>
              </a:rPr>
              <a:t>especiales </a:t>
            </a:r>
            <a:r>
              <a:rPr sz="900" spc="-10" dirty="0">
                <a:latin typeface="Arial" panose="020B0604020202020204" pitchFamily="34" charset="0"/>
                <a:cs typeface="Arial" panose="020B0604020202020204" pitchFamily="34" charset="0"/>
              </a:rPr>
              <a:t>que </a:t>
            </a:r>
            <a:r>
              <a:rPr sz="900" spc="-15" dirty="0">
                <a:latin typeface="Arial" panose="020B0604020202020204" pitchFamily="34" charset="0"/>
                <a:cs typeface="Arial" panose="020B0604020202020204" pitchFamily="34" charset="0"/>
              </a:rPr>
              <a:t>van </a:t>
            </a:r>
            <a:r>
              <a:rPr sz="900" spc="-10" dirty="0">
                <a:latin typeface="Arial" panose="020B0604020202020204" pitchFamily="34" charset="0"/>
                <a:cs typeface="Arial" panose="020B0604020202020204" pitchFamily="34" charset="0"/>
              </a:rPr>
              <a:t>montadas </a:t>
            </a:r>
            <a:r>
              <a:rPr sz="900" spc="-5" dirty="0">
                <a:latin typeface="Arial" panose="020B0604020202020204" pitchFamily="34" charset="0"/>
                <a:cs typeface="Arial" panose="020B0604020202020204" pitchFamily="34" charset="0"/>
              </a:rPr>
              <a:t>en un</a:t>
            </a:r>
            <a:r>
              <a:rPr sz="900" spc="23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900" spc="-10" dirty="0">
                <a:latin typeface="Arial" panose="020B0604020202020204" pitchFamily="34" charset="0"/>
                <a:cs typeface="Arial" panose="020B0604020202020204" pitchFamily="34" charset="0"/>
              </a:rPr>
              <a:t>avión.</a:t>
            </a:r>
            <a:endParaRPr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object 2"/>
          <p:cNvSpPr txBox="1"/>
          <p:nvPr/>
        </p:nvSpPr>
        <p:spPr>
          <a:xfrm rot="16200000">
            <a:off x="2366526" y="1064999"/>
            <a:ext cx="2035713" cy="427681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wrap="square" lIns="0" tIns="12065" rIns="0" bIns="0" rtlCol="0">
            <a:spAutoFit/>
          </a:bodyPr>
          <a:lstStyle/>
          <a:p>
            <a:pPr marL="12700" algn="just">
              <a:lnSpc>
                <a:spcPct val="100000"/>
              </a:lnSpc>
              <a:spcBef>
                <a:spcPts val="95"/>
              </a:spcBef>
            </a:pPr>
            <a:r>
              <a:rPr sz="900" b="1" spc="-10" dirty="0" err="1">
                <a:latin typeface="Arial" panose="020B0604020202020204" pitchFamily="34" charset="0"/>
                <a:cs typeface="Arial" panose="020B0604020202020204" pitchFamily="34" charset="0"/>
              </a:rPr>
              <a:t>Imagen</a:t>
            </a:r>
            <a:r>
              <a:rPr sz="900" b="1" spc="-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900" b="1" spc="-1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satelital</a:t>
            </a:r>
            <a:r>
              <a:rPr lang="es-MX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sz="900" spc="-1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Representación</a:t>
            </a:r>
            <a:r>
              <a:rPr sz="900" spc="-1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900" spc="-5" dirty="0">
                <a:latin typeface="Arial" panose="020B0604020202020204" pitchFamily="34" charset="0"/>
                <a:cs typeface="Arial" panose="020B0604020202020204" pitchFamily="34" charset="0"/>
              </a:rPr>
              <a:t>visual </a:t>
            </a:r>
            <a:r>
              <a:rPr sz="900" spc="-1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que</a:t>
            </a:r>
            <a:r>
              <a:rPr sz="900" spc="-1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900" spc="-15" dirty="0">
                <a:latin typeface="Arial" panose="020B0604020202020204" pitchFamily="34" charset="0"/>
                <a:cs typeface="Arial" panose="020B0604020202020204" pitchFamily="34" charset="0"/>
              </a:rPr>
              <a:t>captura </a:t>
            </a:r>
            <a:r>
              <a:rPr sz="900" spc="-5" dirty="0">
                <a:latin typeface="Arial" panose="020B0604020202020204" pitchFamily="34" charset="0"/>
                <a:cs typeface="Arial" panose="020B0604020202020204" pitchFamily="34" charset="0"/>
              </a:rPr>
              <a:t>un  </a:t>
            </a:r>
            <a:r>
              <a:rPr sz="900" spc="-10" dirty="0">
                <a:latin typeface="Arial" panose="020B0604020202020204" pitchFamily="34" charset="0"/>
                <a:cs typeface="Arial" panose="020B0604020202020204" pitchFamily="34" charset="0"/>
              </a:rPr>
              <a:t>sensor montado </a:t>
            </a:r>
            <a:r>
              <a:rPr sz="900" spc="-5" dirty="0">
                <a:latin typeface="Arial" panose="020B0604020202020204" pitchFamily="34" charset="0"/>
                <a:cs typeface="Arial" panose="020B0604020202020204" pitchFamily="34" charset="0"/>
              </a:rPr>
              <a:t>en un </a:t>
            </a:r>
            <a:r>
              <a:rPr sz="900" spc="-10" dirty="0">
                <a:latin typeface="Arial" panose="020B0604020202020204" pitchFamily="34" charset="0"/>
                <a:cs typeface="Arial" panose="020B0604020202020204" pitchFamily="34" charset="0"/>
              </a:rPr>
              <a:t>satélite </a:t>
            </a:r>
            <a:r>
              <a:rPr sz="900" spc="-5" dirty="0">
                <a:latin typeface="Arial" panose="020B0604020202020204" pitchFamily="34" charset="0"/>
                <a:cs typeface="Arial" panose="020B0604020202020204" pitchFamily="34" charset="0"/>
              </a:rPr>
              <a:t>artificial</a:t>
            </a:r>
            <a:r>
              <a:rPr sz="900" spc="-5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sz="900" spc="-1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object 4"/>
          <p:cNvSpPr txBox="1"/>
          <p:nvPr/>
        </p:nvSpPr>
        <p:spPr>
          <a:xfrm rot="16200000">
            <a:off x="1489243" y="1047815"/>
            <a:ext cx="2036626" cy="427681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wrap="square" lIns="0" tIns="12065" rIns="0" bIns="0" rtlCol="0">
            <a:spAutoFit/>
          </a:bodyPr>
          <a:lstStyle/>
          <a:p>
            <a:pPr marL="12700" algn="just">
              <a:lnSpc>
                <a:spcPct val="100000"/>
              </a:lnSpc>
              <a:spcBef>
                <a:spcPts val="95"/>
              </a:spcBef>
            </a:pPr>
            <a:r>
              <a:rPr sz="900" b="1" spc="-10" dirty="0">
                <a:latin typeface="Arial" panose="020B0604020202020204" pitchFamily="34" charset="0"/>
                <a:cs typeface="Arial" panose="020B0604020202020204" pitchFamily="34" charset="0"/>
              </a:rPr>
              <a:t>Sistema </a:t>
            </a:r>
            <a:r>
              <a:rPr sz="900" b="1" spc="-5" dirty="0">
                <a:latin typeface="Arial" panose="020B0604020202020204" pitchFamily="34" charset="0"/>
                <a:cs typeface="Arial" panose="020B0604020202020204" pitchFamily="34" charset="0"/>
              </a:rPr>
              <a:t>de </a:t>
            </a:r>
            <a:r>
              <a:rPr sz="900" b="1" spc="-10" dirty="0">
                <a:latin typeface="Arial" panose="020B0604020202020204" pitchFamily="34" charset="0"/>
                <a:cs typeface="Arial" panose="020B0604020202020204" pitchFamily="34" charset="0"/>
              </a:rPr>
              <a:t>Información Geográfica</a:t>
            </a:r>
            <a:r>
              <a:rPr sz="900" b="1" spc="6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900" b="1" spc="-1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sz="900" b="1" spc="-10" dirty="0" smtClean="0">
                <a:latin typeface="Arial" panose="020B0604020202020204" pitchFamily="34" charset="0"/>
                <a:cs typeface="Arial" panose="020B0604020202020204" pitchFamily="34" charset="0"/>
              </a:rPr>
              <a:t>SIG)</a:t>
            </a:r>
            <a:r>
              <a:rPr lang="es-MX" sz="900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sz="900" spc="-5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Es</a:t>
            </a:r>
            <a:r>
              <a:rPr sz="900" spc="-5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900" spc="-10" dirty="0">
                <a:latin typeface="Arial" panose="020B0604020202020204" pitchFamily="34" charset="0"/>
                <a:cs typeface="Arial" panose="020B0604020202020204" pitchFamily="34" charset="0"/>
              </a:rPr>
              <a:t>una </a:t>
            </a:r>
            <a:r>
              <a:rPr sz="900" spc="-5" dirty="0">
                <a:latin typeface="Arial" panose="020B0604020202020204" pitchFamily="34" charset="0"/>
                <a:cs typeface="Arial" panose="020B0604020202020204" pitchFamily="34" charset="0"/>
              </a:rPr>
              <a:t>base de </a:t>
            </a:r>
            <a:r>
              <a:rPr sz="900" spc="-10" dirty="0">
                <a:latin typeface="Arial" panose="020B0604020202020204" pitchFamily="34" charset="0"/>
                <a:cs typeface="Arial" panose="020B0604020202020204" pitchFamily="34" charset="0"/>
              </a:rPr>
              <a:t>datos </a:t>
            </a:r>
            <a:r>
              <a:rPr sz="900" spc="-15" dirty="0">
                <a:latin typeface="Arial" panose="020B0604020202020204" pitchFamily="34" charset="0"/>
                <a:cs typeface="Arial" panose="020B0604020202020204" pitchFamily="34" charset="0"/>
              </a:rPr>
              <a:t>con </a:t>
            </a:r>
            <a:r>
              <a:rPr sz="900" spc="-10" dirty="0" err="1">
                <a:latin typeface="Arial" panose="020B0604020202020204" pitchFamily="34" charset="0"/>
                <a:cs typeface="Arial" panose="020B0604020202020204" pitchFamily="34" charset="0"/>
              </a:rPr>
              <a:t>información</a:t>
            </a:r>
            <a:r>
              <a:rPr sz="900" spc="-1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900" spc="-1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geográfica</a:t>
            </a:r>
            <a:r>
              <a:rPr lang="es-MX" sz="900" spc="-1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CuadroTexto 24"/>
          <p:cNvSpPr txBox="1"/>
          <p:nvPr/>
        </p:nvSpPr>
        <p:spPr>
          <a:xfrm rot="16200000">
            <a:off x="587540" y="7518917"/>
            <a:ext cx="1754834" cy="461665"/>
          </a:xfrm>
          <a:prstGeom prst="rect">
            <a:avLst/>
          </a:prstGeom>
          <a:noFill/>
          <a:ln>
            <a:solidFill>
              <a:schemeClr val="accent4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es-MX" sz="1200" b="1" dirty="0" smtClean="0"/>
              <a:t>Naturales: </a:t>
            </a:r>
            <a:r>
              <a:rPr lang="es-MX" sz="1200" dirty="0" smtClean="0"/>
              <a:t>Recursos para nuestra subsistencia </a:t>
            </a:r>
            <a:endParaRPr lang="es-MX" sz="1200" dirty="0"/>
          </a:p>
        </p:txBody>
      </p:sp>
      <p:sp>
        <p:nvSpPr>
          <p:cNvPr id="28" name="CuadroTexto 27"/>
          <p:cNvSpPr txBox="1"/>
          <p:nvPr/>
        </p:nvSpPr>
        <p:spPr>
          <a:xfrm rot="16200000">
            <a:off x="1684479" y="7511131"/>
            <a:ext cx="1770407" cy="461665"/>
          </a:xfrm>
          <a:prstGeom prst="rect">
            <a:avLst/>
          </a:prstGeom>
          <a:noFill/>
          <a:ln>
            <a:solidFill>
              <a:schemeClr val="accent4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es-MX" sz="1200" b="1" dirty="0" smtClean="0"/>
              <a:t>Sociales: </a:t>
            </a:r>
            <a:r>
              <a:rPr lang="es-MX" sz="1200" dirty="0" smtClean="0"/>
              <a:t>Analiza como se encuentra la población</a:t>
            </a:r>
            <a:endParaRPr lang="es-MX" sz="1200" dirty="0"/>
          </a:p>
        </p:txBody>
      </p:sp>
      <p:sp>
        <p:nvSpPr>
          <p:cNvPr id="29" name="CuadroTexto 28"/>
          <p:cNvSpPr txBox="1"/>
          <p:nvPr/>
        </p:nvSpPr>
        <p:spPr>
          <a:xfrm rot="16200000">
            <a:off x="2816972" y="7511132"/>
            <a:ext cx="1770407" cy="461665"/>
          </a:xfrm>
          <a:prstGeom prst="rect">
            <a:avLst/>
          </a:prstGeom>
          <a:noFill/>
          <a:ln>
            <a:solidFill>
              <a:schemeClr val="accent4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es-MX" sz="1200" dirty="0"/>
              <a:t>Culturales: Constituye el patrimonio cultural</a:t>
            </a:r>
          </a:p>
        </p:txBody>
      </p:sp>
      <p:sp>
        <p:nvSpPr>
          <p:cNvPr id="30" name="CuadroTexto 29"/>
          <p:cNvSpPr txBox="1"/>
          <p:nvPr/>
        </p:nvSpPr>
        <p:spPr>
          <a:xfrm rot="16200000">
            <a:off x="3986264" y="7434372"/>
            <a:ext cx="1770407" cy="646331"/>
          </a:xfrm>
          <a:prstGeom prst="rect">
            <a:avLst/>
          </a:prstGeom>
          <a:noFill/>
          <a:ln>
            <a:solidFill>
              <a:schemeClr val="accent4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es-MX" sz="1200" b="1" dirty="0" smtClean="0"/>
              <a:t>Políticos: </a:t>
            </a:r>
            <a:r>
              <a:rPr lang="es-MX" sz="1200" dirty="0" smtClean="0"/>
              <a:t>Modelos de organización de los pueblos </a:t>
            </a:r>
            <a:endParaRPr lang="es-MX" sz="1200" dirty="0"/>
          </a:p>
        </p:txBody>
      </p:sp>
      <p:sp>
        <p:nvSpPr>
          <p:cNvPr id="31" name="CuadroTexto 30"/>
          <p:cNvSpPr txBox="1"/>
          <p:nvPr/>
        </p:nvSpPr>
        <p:spPr>
          <a:xfrm rot="16200000">
            <a:off x="5225861" y="7342040"/>
            <a:ext cx="1770405" cy="830997"/>
          </a:xfrm>
          <a:prstGeom prst="rect">
            <a:avLst/>
          </a:prstGeom>
          <a:noFill/>
          <a:ln>
            <a:solidFill>
              <a:schemeClr val="accent4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es-MX" sz="1200" b="1" dirty="0" smtClean="0"/>
              <a:t>Económicos: </a:t>
            </a:r>
            <a:r>
              <a:rPr lang="es-MX" sz="1200" dirty="0" smtClean="0"/>
              <a:t>Uso que damos a los recursos naturales para satisfacer necesidades</a:t>
            </a:r>
            <a:endParaRPr lang="es-MX" sz="1200" dirty="0"/>
          </a:p>
        </p:txBody>
      </p:sp>
      <p:sp>
        <p:nvSpPr>
          <p:cNvPr id="33" name="CuadroTexto 32"/>
          <p:cNvSpPr txBox="1"/>
          <p:nvPr/>
        </p:nvSpPr>
        <p:spPr>
          <a:xfrm rot="16200000">
            <a:off x="1797074" y="3321427"/>
            <a:ext cx="1803541" cy="507831"/>
          </a:xfrm>
          <a:prstGeom prst="rect">
            <a:avLst/>
          </a:prstGeom>
          <a:noFill/>
          <a:ln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es-MX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Lugar</a:t>
            </a:r>
            <a:r>
              <a:rPr lang="es-MX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: Unidad espacial básica y pequeña. Se identifican por un nombre</a:t>
            </a:r>
            <a:endParaRPr lang="es-MX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CuadroTexto 33"/>
          <p:cNvSpPr txBox="1"/>
          <p:nvPr/>
        </p:nvSpPr>
        <p:spPr>
          <a:xfrm rot="16200000">
            <a:off x="4211896" y="3363298"/>
            <a:ext cx="1858583" cy="507831"/>
          </a:xfrm>
          <a:prstGeom prst="rect">
            <a:avLst/>
          </a:prstGeom>
          <a:noFill/>
          <a:ln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es-MX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Medio: Espacio natural o acondicionado que rodea a un grupo de humanos </a:t>
            </a:r>
            <a:endParaRPr lang="es-MX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object 4"/>
          <p:cNvSpPr txBox="1"/>
          <p:nvPr/>
        </p:nvSpPr>
        <p:spPr>
          <a:xfrm rot="16200000">
            <a:off x="3825260" y="5481302"/>
            <a:ext cx="1679437" cy="567463"/>
          </a:xfrm>
          <a:prstGeom prst="rect">
            <a:avLst/>
          </a:prstGeom>
          <a:ln>
            <a:solidFill>
              <a:srgbClr val="92D050"/>
            </a:solidFill>
          </a:ln>
        </p:spPr>
        <p:txBody>
          <a:bodyPr vert="horz" wrap="square" lIns="0" tIns="13335" rIns="0" bIns="0" rtlCol="0">
            <a:spAutoFit/>
          </a:bodyPr>
          <a:lstStyle/>
          <a:p>
            <a:pPr marL="12700" algn="just">
              <a:lnSpc>
                <a:spcPct val="100000"/>
              </a:lnSpc>
              <a:spcBef>
                <a:spcPts val="105"/>
              </a:spcBef>
            </a:pPr>
            <a:r>
              <a:rPr lang="es-MX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Relación-interacción</a:t>
            </a:r>
            <a:r>
              <a:rPr lang="es-MX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sz="900" dirty="0" smtClean="0">
                <a:latin typeface="Arial" panose="020B0604020202020204" pitchFamily="34" charset="0"/>
                <a:cs typeface="Arial" panose="020B0604020202020204" pitchFamily="34" charset="0"/>
              </a:rPr>
              <a:t>En </a:t>
            </a:r>
            <a:r>
              <a:rPr sz="900" spc="-5" dirty="0">
                <a:latin typeface="Arial" panose="020B0604020202020204" pitchFamily="34" charset="0"/>
                <a:cs typeface="Arial" panose="020B0604020202020204" pitchFamily="34" charset="0"/>
              </a:rPr>
              <a:t>el espacio </a:t>
            </a:r>
            <a:r>
              <a:rPr sz="900" spc="-10" dirty="0">
                <a:latin typeface="Arial" panose="020B0604020202020204" pitchFamily="34" charset="0"/>
                <a:cs typeface="Arial" panose="020B0604020202020204" pitchFamily="34" charset="0"/>
              </a:rPr>
              <a:t>geográfico </a:t>
            </a:r>
            <a:r>
              <a:rPr sz="900" spc="-5" dirty="0">
                <a:latin typeface="Arial" panose="020B0604020202020204" pitchFamily="34" charset="0"/>
                <a:cs typeface="Arial" panose="020B0604020202020204" pitchFamily="34" charset="0"/>
              </a:rPr>
              <a:t>todos </a:t>
            </a:r>
            <a:r>
              <a:rPr sz="900" dirty="0">
                <a:latin typeface="Arial" panose="020B0604020202020204" pitchFamily="34" charset="0"/>
                <a:cs typeface="Arial" panose="020B0604020202020204" pitchFamily="34" charset="0"/>
              </a:rPr>
              <a:t>los </a:t>
            </a:r>
            <a:r>
              <a:rPr sz="900" spc="-10" dirty="0">
                <a:latin typeface="Arial" panose="020B0604020202020204" pitchFamily="34" charset="0"/>
                <a:cs typeface="Arial" panose="020B0604020202020204" pitchFamily="34" charset="0"/>
              </a:rPr>
              <a:t>componentes </a:t>
            </a:r>
            <a:r>
              <a:rPr sz="900" spc="-5" dirty="0">
                <a:latin typeface="Arial" panose="020B0604020202020204" pitchFamily="34" charset="0"/>
                <a:cs typeface="Arial" panose="020B0604020202020204" pitchFamily="34" charset="0"/>
              </a:rPr>
              <a:t>están</a:t>
            </a:r>
            <a:r>
              <a:rPr sz="900" spc="1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900" spc="-5" dirty="0">
                <a:latin typeface="Arial" panose="020B0604020202020204" pitchFamily="34" charset="0"/>
                <a:cs typeface="Arial" panose="020B0604020202020204" pitchFamily="34" charset="0"/>
              </a:rPr>
              <a:t>ligados</a:t>
            </a:r>
            <a:endParaRPr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700" algn="just">
              <a:lnSpc>
                <a:spcPct val="100000"/>
              </a:lnSpc>
            </a:pPr>
            <a:r>
              <a:rPr sz="900" spc="-5" dirty="0">
                <a:latin typeface="Arial" panose="020B0604020202020204" pitchFamily="34" charset="0"/>
                <a:cs typeface="Arial" panose="020B0604020202020204" pitchFamily="34" charset="0"/>
              </a:rPr>
              <a:t>de forma</a:t>
            </a:r>
            <a:r>
              <a:rPr sz="900" spc="-3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900" spc="-10" dirty="0">
                <a:latin typeface="Arial" panose="020B0604020202020204" pitchFamily="34" charset="0"/>
                <a:cs typeface="Arial" panose="020B0604020202020204" pitchFamily="34" charset="0"/>
              </a:rPr>
              <a:t>estrecha</a:t>
            </a:r>
            <a:endParaRPr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object 5"/>
          <p:cNvSpPr txBox="1"/>
          <p:nvPr/>
        </p:nvSpPr>
        <p:spPr>
          <a:xfrm rot="16200000">
            <a:off x="1884195" y="5481622"/>
            <a:ext cx="1679437" cy="566822"/>
          </a:xfrm>
          <a:prstGeom prst="rect">
            <a:avLst/>
          </a:prstGeom>
          <a:ln>
            <a:solidFill>
              <a:srgbClr val="92D050"/>
            </a:solidFill>
          </a:ln>
        </p:spPr>
        <p:txBody>
          <a:bodyPr vert="horz" wrap="square" lIns="0" tIns="12700" rIns="0" bIns="0" rtlCol="0">
            <a:spAutoFit/>
          </a:bodyPr>
          <a:lstStyle/>
          <a:p>
            <a:pPr marL="12700" algn="just">
              <a:lnSpc>
                <a:spcPct val="100000"/>
              </a:lnSpc>
              <a:spcBef>
                <a:spcPts val="100"/>
              </a:spcBef>
            </a:pPr>
            <a:r>
              <a:rPr lang="es-MX" sz="900" b="1" spc="-5" dirty="0" smtClean="0">
                <a:latin typeface="Arial" panose="020B0604020202020204" pitchFamily="34" charset="0"/>
                <a:cs typeface="Arial" panose="020B0604020202020204" pitchFamily="34" charset="0"/>
              </a:rPr>
              <a:t>Temporalidad y cambio:</a:t>
            </a:r>
            <a:r>
              <a:rPr sz="900" spc="-5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Implica</a:t>
            </a:r>
            <a:r>
              <a:rPr sz="900" spc="-5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900" dirty="0">
                <a:latin typeface="Arial" panose="020B0604020202020204" pitchFamily="34" charset="0"/>
                <a:cs typeface="Arial" panose="020B0604020202020204" pitchFamily="34" charset="0"/>
              </a:rPr>
              <a:t>los </a:t>
            </a:r>
            <a:r>
              <a:rPr sz="900" spc="-10" dirty="0">
                <a:latin typeface="Arial" panose="020B0604020202020204" pitchFamily="34" charset="0"/>
                <a:cs typeface="Arial" panose="020B0604020202020204" pitchFamily="34" charset="0"/>
              </a:rPr>
              <a:t>componentes </a:t>
            </a:r>
            <a:r>
              <a:rPr sz="900" spc="-5" dirty="0">
                <a:latin typeface="Arial" panose="020B0604020202020204" pitchFamily="34" charset="0"/>
                <a:cs typeface="Arial" panose="020B0604020202020204" pitchFamily="34" charset="0"/>
              </a:rPr>
              <a:t>del espacio </a:t>
            </a:r>
            <a:r>
              <a:rPr sz="900" spc="-10" dirty="0">
                <a:latin typeface="Arial" panose="020B0604020202020204" pitchFamily="34" charset="0"/>
                <a:cs typeface="Arial" panose="020B0604020202020204" pitchFamily="34" charset="0"/>
              </a:rPr>
              <a:t>geográfico, </a:t>
            </a:r>
            <a:r>
              <a:rPr sz="900" spc="-5" dirty="0">
                <a:latin typeface="Arial" panose="020B0604020202020204" pitchFamily="34" charset="0"/>
                <a:cs typeface="Arial" panose="020B0604020202020204" pitchFamily="34" charset="0"/>
              </a:rPr>
              <a:t>se</a:t>
            </a:r>
            <a:r>
              <a:rPr sz="900" spc="3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900" spc="-5" dirty="0">
                <a:latin typeface="Arial" panose="020B0604020202020204" pitchFamily="34" charset="0"/>
                <a:cs typeface="Arial" panose="020B0604020202020204" pitchFamily="34" charset="0"/>
              </a:rPr>
              <a:t>transforman</a:t>
            </a:r>
            <a:endParaRPr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700" algn="just">
              <a:lnSpc>
                <a:spcPct val="100000"/>
              </a:lnSpc>
              <a:spcBef>
                <a:spcPts val="5"/>
              </a:spcBef>
            </a:pPr>
            <a:r>
              <a:rPr sz="900" dirty="0">
                <a:latin typeface="Arial" panose="020B0604020202020204" pitchFamily="34" charset="0"/>
                <a:cs typeface="Arial" panose="020B0604020202020204" pitchFamily="34" charset="0"/>
              </a:rPr>
              <a:t>a lo </a:t>
            </a:r>
            <a:r>
              <a:rPr sz="900" spc="-10" dirty="0">
                <a:latin typeface="Arial" panose="020B0604020202020204" pitchFamily="34" charset="0"/>
                <a:cs typeface="Arial" panose="020B0604020202020204" pitchFamily="34" charset="0"/>
              </a:rPr>
              <a:t>largo </a:t>
            </a:r>
            <a:r>
              <a:rPr sz="900" spc="-5" dirty="0">
                <a:latin typeface="Arial" panose="020B0604020202020204" pitchFamily="34" charset="0"/>
                <a:cs typeface="Arial" panose="020B0604020202020204" pitchFamily="34" charset="0"/>
              </a:rPr>
              <a:t>del</a:t>
            </a:r>
            <a:r>
              <a:rPr sz="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900" spc="-5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tiempo</a:t>
            </a:r>
            <a:endParaRPr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0" name="object 5"/>
          <p:cNvSpPr txBox="1"/>
          <p:nvPr/>
        </p:nvSpPr>
        <p:spPr>
          <a:xfrm rot="16200000">
            <a:off x="2878941" y="5412372"/>
            <a:ext cx="1679438" cy="705321"/>
          </a:xfrm>
          <a:prstGeom prst="rect">
            <a:avLst/>
          </a:prstGeom>
          <a:ln>
            <a:solidFill>
              <a:srgbClr val="92D050"/>
            </a:solidFill>
          </a:ln>
        </p:spPr>
        <p:txBody>
          <a:bodyPr vert="horz" wrap="square" lIns="0" tIns="12700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</a:pPr>
            <a:r>
              <a:rPr lang="es-MX" sz="900" b="1" spc="-10" dirty="0" smtClean="0">
                <a:latin typeface="Arial" panose="020B0604020202020204" pitchFamily="34" charset="0"/>
                <a:cs typeface="Arial" panose="020B0604020202020204" pitchFamily="34" charset="0"/>
              </a:rPr>
              <a:t>Diversidad </a:t>
            </a:r>
            <a:r>
              <a:rPr lang="es-MX" sz="900" spc="-10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sz="900" spc="-1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Variedad</a:t>
            </a:r>
            <a:r>
              <a:rPr sz="900" spc="-1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900" spc="-5" dirty="0">
                <a:latin typeface="Arial" panose="020B0604020202020204" pitchFamily="34" charset="0"/>
                <a:cs typeface="Arial" panose="020B0604020202020204" pitchFamily="34" charset="0"/>
              </a:rPr>
              <a:t>del espacio </a:t>
            </a:r>
            <a:r>
              <a:rPr sz="900" spc="-10" dirty="0">
                <a:latin typeface="Arial" panose="020B0604020202020204" pitchFamily="34" charset="0"/>
                <a:cs typeface="Arial" panose="020B0604020202020204" pitchFamily="34" charset="0"/>
              </a:rPr>
              <a:t>geográfico </a:t>
            </a:r>
            <a:r>
              <a:rPr sz="900" spc="-5" dirty="0">
                <a:latin typeface="Arial" panose="020B0604020202020204" pitchFamily="34" charset="0"/>
                <a:cs typeface="Arial" panose="020B0604020202020204" pitchFamily="34" charset="0"/>
              </a:rPr>
              <a:t>que resulta de </a:t>
            </a:r>
            <a:r>
              <a:rPr sz="900" dirty="0">
                <a:latin typeface="Arial" panose="020B0604020202020204" pitchFamily="34" charset="0"/>
                <a:cs typeface="Arial" panose="020B0604020202020204" pitchFamily="34" charset="0"/>
              </a:rPr>
              <a:t>la </a:t>
            </a:r>
            <a:r>
              <a:rPr sz="900" spc="-5" dirty="0">
                <a:latin typeface="Arial" panose="020B0604020202020204" pitchFamily="34" charset="0"/>
                <a:cs typeface="Arial" panose="020B0604020202020204" pitchFamily="34" charset="0"/>
              </a:rPr>
              <a:t>combinación de los  </a:t>
            </a:r>
            <a:r>
              <a:rPr sz="900" spc="-10" dirty="0">
                <a:latin typeface="Arial" panose="020B0604020202020204" pitchFamily="34" charset="0"/>
                <a:cs typeface="Arial" panose="020B0604020202020204" pitchFamily="34" charset="0"/>
              </a:rPr>
              <a:t>recursos </a:t>
            </a:r>
            <a:r>
              <a:rPr sz="900" spc="-5" dirty="0">
                <a:latin typeface="Arial" panose="020B0604020202020204" pitchFamily="34" charset="0"/>
                <a:cs typeface="Arial" panose="020B0604020202020204" pitchFamily="34" charset="0"/>
              </a:rPr>
              <a:t>naturales, sociales </a:t>
            </a:r>
            <a:r>
              <a:rPr sz="900" dirty="0">
                <a:latin typeface="Arial" panose="020B0604020202020204" pitchFamily="34" charset="0"/>
                <a:cs typeface="Arial" panose="020B0604020202020204" pitchFamily="34" charset="0"/>
              </a:rPr>
              <a:t>y </a:t>
            </a:r>
            <a:r>
              <a:rPr sz="900" spc="-5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culturales</a:t>
            </a:r>
            <a:r>
              <a:rPr lang="es-MX" sz="900" spc="-5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2" name="object 4"/>
          <p:cNvSpPr txBox="1"/>
          <p:nvPr/>
        </p:nvSpPr>
        <p:spPr>
          <a:xfrm rot="16200000">
            <a:off x="4743703" y="5493718"/>
            <a:ext cx="1679437" cy="567463"/>
          </a:xfrm>
          <a:prstGeom prst="rect">
            <a:avLst/>
          </a:prstGeom>
          <a:ln>
            <a:solidFill>
              <a:srgbClr val="92D050"/>
            </a:solidFill>
          </a:ln>
        </p:spPr>
        <p:txBody>
          <a:bodyPr vert="horz" wrap="square" lIns="0" tIns="13335" rIns="0" bIns="0" rtlCol="0">
            <a:spAutoFit/>
          </a:bodyPr>
          <a:lstStyle/>
          <a:p>
            <a:pPr marL="12700" algn="just">
              <a:lnSpc>
                <a:spcPct val="100000"/>
              </a:lnSpc>
              <a:spcBef>
                <a:spcPts val="105"/>
              </a:spcBef>
            </a:pPr>
            <a:r>
              <a:rPr lang="es-MX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Distribución: </a:t>
            </a:r>
            <a:r>
              <a:rPr lang="es-MX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Manera en que están repartidos los componentes del espacio geográfico </a:t>
            </a:r>
            <a:endParaRPr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3" name="object 4"/>
          <p:cNvSpPr txBox="1"/>
          <p:nvPr/>
        </p:nvSpPr>
        <p:spPr>
          <a:xfrm rot="16200000">
            <a:off x="5537531" y="5632217"/>
            <a:ext cx="1679437" cy="290464"/>
          </a:xfrm>
          <a:prstGeom prst="rect">
            <a:avLst/>
          </a:prstGeom>
          <a:ln>
            <a:solidFill>
              <a:srgbClr val="92D050"/>
            </a:solidFill>
          </a:ln>
        </p:spPr>
        <p:txBody>
          <a:bodyPr vert="horz" wrap="square" lIns="0" tIns="13335" rIns="0" bIns="0" rtlCol="0">
            <a:spAutoFit/>
          </a:bodyPr>
          <a:lstStyle/>
          <a:p>
            <a:pPr marL="12700" algn="just">
              <a:lnSpc>
                <a:spcPct val="100000"/>
              </a:lnSpc>
              <a:spcBef>
                <a:spcPts val="105"/>
              </a:spcBef>
            </a:pPr>
            <a:r>
              <a:rPr lang="es-MX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Localización: </a:t>
            </a:r>
            <a:r>
              <a:rPr lang="es-MX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Situación de los lugares ,regiones o territorios</a:t>
            </a:r>
            <a:endParaRPr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4" name="Imagen 4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7072374">
            <a:off x="76134" y="2223002"/>
            <a:ext cx="880255" cy="880255"/>
          </a:xfrm>
          <a:prstGeom prst="rect">
            <a:avLst/>
          </a:prstGeom>
        </p:spPr>
      </p:pic>
      <p:pic>
        <p:nvPicPr>
          <p:cNvPr id="45" name="Imagen 4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7259548">
            <a:off x="645599" y="4349653"/>
            <a:ext cx="354363" cy="354363"/>
          </a:xfrm>
          <a:prstGeom prst="rect">
            <a:avLst/>
          </a:prstGeom>
        </p:spPr>
      </p:pic>
      <p:pic>
        <p:nvPicPr>
          <p:cNvPr id="46" name="Imagen 45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70" t="21897" r="-18" b="22587"/>
          <a:stretch/>
        </p:blipFill>
        <p:spPr>
          <a:xfrm>
            <a:off x="832579" y="7654835"/>
            <a:ext cx="330845" cy="193445"/>
          </a:xfrm>
          <a:prstGeom prst="rect">
            <a:avLst/>
          </a:prstGeom>
        </p:spPr>
      </p:pic>
      <p:pic>
        <p:nvPicPr>
          <p:cNvPr id="49" name="Imagen 4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3913106" flipH="1">
            <a:off x="173632" y="5894988"/>
            <a:ext cx="914411" cy="914411"/>
          </a:xfrm>
          <a:prstGeom prst="rect">
            <a:avLst/>
          </a:prstGeom>
        </p:spPr>
      </p:pic>
      <p:pic>
        <p:nvPicPr>
          <p:cNvPr id="50" name="Imagen 49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088434" flipH="1">
            <a:off x="1001492" y="5721175"/>
            <a:ext cx="662566" cy="662566"/>
          </a:xfrm>
          <a:prstGeom prst="rect">
            <a:avLst/>
          </a:prstGeom>
        </p:spPr>
      </p:pic>
      <p:pic>
        <p:nvPicPr>
          <p:cNvPr id="51" name="Imagen 50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853583">
            <a:off x="974624" y="2693625"/>
            <a:ext cx="576673" cy="576673"/>
          </a:xfrm>
          <a:prstGeom prst="rect">
            <a:avLst/>
          </a:prstGeom>
        </p:spPr>
      </p:pic>
      <p:pic>
        <p:nvPicPr>
          <p:cNvPr id="52" name="Imagen 51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70" t="21897" r="-18" b="22587"/>
          <a:stretch/>
        </p:blipFill>
        <p:spPr>
          <a:xfrm>
            <a:off x="1844586" y="7660814"/>
            <a:ext cx="330845" cy="193445"/>
          </a:xfrm>
          <a:prstGeom prst="rect">
            <a:avLst/>
          </a:prstGeom>
        </p:spPr>
      </p:pic>
      <p:pic>
        <p:nvPicPr>
          <p:cNvPr id="53" name="Imagen 52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70" t="21897" r="-18" b="22587"/>
          <a:stretch/>
        </p:blipFill>
        <p:spPr>
          <a:xfrm>
            <a:off x="3021360" y="7683516"/>
            <a:ext cx="330845" cy="193445"/>
          </a:xfrm>
          <a:prstGeom prst="rect">
            <a:avLst/>
          </a:prstGeom>
        </p:spPr>
      </p:pic>
      <p:pic>
        <p:nvPicPr>
          <p:cNvPr id="54" name="Imagen 53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70" t="21897" r="-18" b="22587"/>
          <a:stretch/>
        </p:blipFill>
        <p:spPr>
          <a:xfrm>
            <a:off x="4088640" y="7693147"/>
            <a:ext cx="330845" cy="193445"/>
          </a:xfrm>
          <a:prstGeom prst="rect">
            <a:avLst/>
          </a:prstGeom>
        </p:spPr>
      </p:pic>
      <p:pic>
        <p:nvPicPr>
          <p:cNvPr id="55" name="Imagen 54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70" t="21897" r="-18" b="22587"/>
          <a:stretch/>
        </p:blipFill>
        <p:spPr>
          <a:xfrm>
            <a:off x="5299690" y="7654835"/>
            <a:ext cx="330845" cy="193445"/>
          </a:xfrm>
          <a:prstGeom prst="rect">
            <a:avLst/>
          </a:prstGeom>
        </p:spPr>
      </p:pic>
      <p:pic>
        <p:nvPicPr>
          <p:cNvPr id="56" name="Imagen 55"/>
          <p:cNvPicPr>
            <a:picLocks noChangeAspect="1"/>
          </p:cNvPicPr>
          <p:nvPr/>
        </p:nvPicPr>
        <p:blipFill rotWithShape="1">
          <a:blip r:embed="rId8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70" t="21897" r="-18" b="22587"/>
          <a:stretch/>
        </p:blipFill>
        <p:spPr>
          <a:xfrm>
            <a:off x="526242" y="1154388"/>
            <a:ext cx="197760" cy="115630"/>
          </a:xfrm>
          <a:prstGeom prst="rect">
            <a:avLst/>
          </a:prstGeom>
        </p:spPr>
      </p:pic>
      <p:pic>
        <p:nvPicPr>
          <p:cNvPr id="57" name="Imagen 56"/>
          <p:cNvPicPr>
            <a:picLocks noChangeAspect="1"/>
          </p:cNvPicPr>
          <p:nvPr/>
        </p:nvPicPr>
        <p:blipFill rotWithShape="1">
          <a:blip r:embed="rId8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70" t="21897" r="-18" b="22587"/>
          <a:stretch/>
        </p:blipFill>
        <p:spPr>
          <a:xfrm>
            <a:off x="1365010" y="1154388"/>
            <a:ext cx="197760" cy="115630"/>
          </a:xfrm>
          <a:prstGeom prst="rect">
            <a:avLst/>
          </a:prstGeom>
        </p:spPr>
      </p:pic>
      <p:pic>
        <p:nvPicPr>
          <p:cNvPr id="58" name="Imagen 57"/>
          <p:cNvPicPr>
            <a:picLocks noChangeAspect="1"/>
          </p:cNvPicPr>
          <p:nvPr/>
        </p:nvPicPr>
        <p:blipFill rotWithShape="1">
          <a:blip r:embed="rId8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70" t="21897" r="-18" b="22587"/>
          <a:stretch/>
        </p:blipFill>
        <p:spPr>
          <a:xfrm>
            <a:off x="1926975" y="1154388"/>
            <a:ext cx="197760" cy="115630"/>
          </a:xfrm>
          <a:prstGeom prst="rect">
            <a:avLst/>
          </a:prstGeom>
        </p:spPr>
      </p:pic>
      <p:pic>
        <p:nvPicPr>
          <p:cNvPr id="59" name="Imagen 58"/>
          <p:cNvPicPr>
            <a:picLocks noChangeAspect="1"/>
          </p:cNvPicPr>
          <p:nvPr/>
        </p:nvPicPr>
        <p:blipFill rotWithShape="1">
          <a:blip r:embed="rId8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70" t="21897" r="-18" b="22587"/>
          <a:stretch/>
        </p:blipFill>
        <p:spPr>
          <a:xfrm>
            <a:off x="2888793" y="1155755"/>
            <a:ext cx="197760" cy="115630"/>
          </a:xfrm>
          <a:prstGeom prst="rect">
            <a:avLst/>
          </a:prstGeom>
        </p:spPr>
      </p:pic>
      <p:pic>
        <p:nvPicPr>
          <p:cNvPr id="60" name="Imagen 59"/>
          <p:cNvPicPr>
            <a:picLocks noChangeAspect="1"/>
          </p:cNvPicPr>
          <p:nvPr/>
        </p:nvPicPr>
        <p:blipFill rotWithShape="1">
          <a:blip r:embed="rId8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70" t="21897" r="-18" b="22587"/>
          <a:stretch/>
        </p:blipFill>
        <p:spPr>
          <a:xfrm>
            <a:off x="3726422" y="1163913"/>
            <a:ext cx="197760" cy="115630"/>
          </a:xfrm>
          <a:prstGeom prst="rect">
            <a:avLst/>
          </a:prstGeom>
        </p:spPr>
      </p:pic>
      <p:pic>
        <p:nvPicPr>
          <p:cNvPr id="61" name="Imagen 60"/>
          <p:cNvPicPr>
            <a:picLocks noChangeAspect="1"/>
          </p:cNvPicPr>
          <p:nvPr/>
        </p:nvPicPr>
        <p:blipFill rotWithShape="1">
          <a:blip r:embed="rId8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70" t="21897" r="-18" b="22587"/>
          <a:stretch/>
        </p:blipFill>
        <p:spPr>
          <a:xfrm>
            <a:off x="4421226" y="1156251"/>
            <a:ext cx="197760" cy="115630"/>
          </a:xfrm>
          <a:prstGeom prst="rect">
            <a:avLst/>
          </a:prstGeom>
        </p:spPr>
      </p:pic>
      <p:pic>
        <p:nvPicPr>
          <p:cNvPr id="62" name="Imagen 61"/>
          <p:cNvPicPr>
            <a:picLocks noChangeAspect="1"/>
          </p:cNvPicPr>
          <p:nvPr/>
        </p:nvPicPr>
        <p:blipFill rotWithShape="1">
          <a:blip r:embed="rId8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70" t="21897" r="-18" b="22587"/>
          <a:stretch/>
        </p:blipFill>
        <p:spPr>
          <a:xfrm>
            <a:off x="5162309" y="1163913"/>
            <a:ext cx="197760" cy="115630"/>
          </a:xfrm>
          <a:prstGeom prst="rect">
            <a:avLst/>
          </a:prstGeom>
        </p:spPr>
      </p:pic>
      <p:pic>
        <p:nvPicPr>
          <p:cNvPr id="63" name="Imagen 62"/>
          <p:cNvPicPr>
            <a:picLocks noChangeAspect="1"/>
          </p:cNvPicPr>
          <p:nvPr/>
        </p:nvPicPr>
        <p:blipFill rotWithShape="1">
          <a:blip r:embed="rId8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70" t="21897" r="-18" b="22587"/>
          <a:stretch/>
        </p:blipFill>
        <p:spPr>
          <a:xfrm>
            <a:off x="5897711" y="1156916"/>
            <a:ext cx="197760" cy="115630"/>
          </a:xfrm>
          <a:prstGeom prst="rect">
            <a:avLst/>
          </a:prstGeom>
        </p:spPr>
      </p:pic>
      <p:pic>
        <p:nvPicPr>
          <p:cNvPr id="64" name="Imagen 63"/>
          <p:cNvPicPr>
            <a:picLocks noChangeAspect="1"/>
          </p:cNvPicPr>
          <p:nvPr/>
        </p:nvPicPr>
        <p:blipFill rotWithShape="1">
          <a:blip r:embed="rId8" cstate="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70" t="21897" r="-18" b="22587"/>
          <a:stretch/>
        </p:blipFill>
        <p:spPr>
          <a:xfrm>
            <a:off x="2202362" y="3519599"/>
            <a:ext cx="197760" cy="115630"/>
          </a:xfrm>
          <a:prstGeom prst="rect">
            <a:avLst/>
          </a:prstGeom>
        </p:spPr>
      </p:pic>
      <p:pic>
        <p:nvPicPr>
          <p:cNvPr id="65" name="Imagen 64"/>
          <p:cNvPicPr>
            <a:picLocks noChangeAspect="1"/>
          </p:cNvPicPr>
          <p:nvPr/>
        </p:nvPicPr>
        <p:blipFill rotWithShape="1">
          <a:blip r:embed="rId8" cstate="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70" t="21897" r="-18" b="22587"/>
          <a:stretch/>
        </p:blipFill>
        <p:spPr>
          <a:xfrm>
            <a:off x="3024602" y="3521886"/>
            <a:ext cx="197760" cy="115630"/>
          </a:xfrm>
          <a:prstGeom prst="rect">
            <a:avLst/>
          </a:prstGeom>
        </p:spPr>
      </p:pic>
      <p:pic>
        <p:nvPicPr>
          <p:cNvPr id="66" name="Imagen 65"/>
          <p:cNvPicPr>
            <a:picLocks noChangeAspect="1"/>
          </p:cNvPicPr>
          <p:nvPr/>
        </p:nvPicPr>
        <p:blipFill rotWithShape="1">
          <a:blip r:embed="rId8" cstate="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70" t="21897" r="-18" b="22587"/>
          <a:stretch/>
        </p:blipFill>
        <p:spPr>
          <a:xfrm>
            <a:off x="3807174" y="3514042"/>
            <a:ext cx="197760" cy="115630"/>
          </a:xfrm>
          <a:prstGeom prst="rect">
            <a:avLst/>
          </a:prstGeom>
        </p:spPr>
      </p:pic>
      <p:pic>
        <p:nvPicPr>
          <p:cNvPr id="67" name="Imagen 66"/>
          <p:cNvPicPr>
            <a:picLocks noChangeAspect="1"/>
          </p:cNvPicPr>
          <p:nvPr/>
        </p:nvPicPr>
        <p:blipFill rotWithShape="1">
          <a:blip r:embed="rId8" cstate="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70" t="21897" r="-18" b="22587"/>
          <a:stretch/>
        </p:blipFill>
        <p:spPr>
          <a:xfrm>
            <a:off x="4601750" y="3521511"/>
            <a:ext cx="197760" cy="115630"/>
          </a:xfrm>
          <a:prstGeom prst="rect">
            <a:avLst/>
          </a:prstGeom>
        </p:spPr>
      </p:pic>
      <p:pic>
        <p:nvPicPr>
          <p:cNvPr id="68" name="Imagen 67"/>
          <p:cNvPicPr>
            <a:picLocks noChangeAspect="1"/>
          </p:cNvPicPr>
          <p:nvPr/>
        </p:nvPicPr>
        <p:blipFill rotWithShape="1">
          <a:blip r:embed="rId8" cstate="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70" t="21897" r="-18" b="22587"/>
          <a:stretch/>
        </p:blipFill>
        <p:spPr>
          <a:xfrm>
            <a:off x="5526878" y="3514042"/>
            <a:ext cx="197760" cy="115630"/>
          </a:xfrm>
          <a:prstGeom prst="rect">
            <a:avLst/>
          </a:prstGeom>
        </p:spPr>
      </p:pic>
      <p:pic>
        <p:nvPicPr>
          <p:cNvPr id="69" name="Imagen 68"/>
          <p:cNvPicPr>
            <a:picLocks noChangeAspect="1"/>
          </p:cNvPicPr>
          <p:nvPr/>
        </p:nvPicPr>
        <p:blipFill rotWithShape="1">
          <a:blip r:embed="rId8" cstate="print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70" t="21897" r="-18" b="22587"/>
          <a:stretch/>
        </p:blipFill>
        <p:spPr>
          <a:xfrm>
            <a:off x="2168963" y="5661819"/>
            <a:ext cx="197760" cy="115630"/>
          </a:xfrm>
          <a:prstGeom prst="rect">
            <a:avLst/>
          </a:prstGeom>
        </p:spPr>
      </p:pic>
      <p:pic>
        <p:nvPicPr>
          <p:cNvPr id="70" name="Imagen 69"/>
          <p:cNvPicPr>
            <a:picLocks noChangeAspect="1"/>
          </p:cNvPicPr>
          <p:nvPr/>
        </p:nvPicPr>
        <p:blipFill rotWithShape="1">
          <a:blip r:embed="rId8" cstate="print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70" t="21897" r="-18" b="22587"/>
          <a:stretch/>
        </p:blipFill>
        <p:spPr>
          <a:xfrm>
            <a:off x="3065520" y="5661819"/>
            <a:ext cx="197760" cy="115630"/>
          </a:xfrm>
          <a:prstGeom prst="rect">
            <a:avLst/>
          </a:prstGeom>
        </p:spPr>
      </p:pic>
      <p:pic>
        <p:nvPicPr>
          <p:cNvPr id="71" name="Imagen 70"/>
          <p:cNvPicPr>
            <a:picLocks noChangeAspect="1"/>
          </p:cNvPicPr>
          <p:nvPr/>
        </p:nvPicPr>
        <p:blipFill rotWithShape="1">
          <a:blip r:embed="rId8" cstate="print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70" t="21897" r="-18" b="22587"/>
          <a:stretch/>
        </p:blipFill>
        <p:spPr>
          <a:xfrm>
            <a:off x="4136814" y="5661819"/>
            <a:ext cx="197760" cy="115630"/>
          </a:xfrm>
          <a:prstGeom prst="rect">
            <a:avLst/>
          </a:prstGeom>
        </p:spPr>
      </p:pic>
      <p:pic>
        <p:nvPicPr>
          <p:cNvPr id="72" name="Imagen 71"/>
          <p:cNvPicPr>
            <a:picLocks noChangeAspect="1"/>
          </p:cNvPicPr>
          <p:nvPr/>
        </p:nvPicPr>
        <p:blipFill rotWithShape="1">
          <a:blip r:embed="rId8" cstate="print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70" t="21897" r="-18" b="22587"/>
          <a:stretch/>
        </p:blipFill>
        <p:spPr>
          <a:xfrm>
            <a:off x="5063429" y="5661819"/>
            <a:ext cx="197760" cy="115630"/>
          </a:xfrm>
          <a:prstGeom prst="rect">
            <a:avLst/>
          </a:prstGeom>
        </p:spPr>
      </p:pic>
      <p:pic>
        <p:nvPicPr>
          <p:cNvPr id="73" name="Imagen 72"/>
          <p:cNvPicPr>
            <a:picLocks noChangeAspect="1"/>
          </p:cNvPicPr>
          <p:nvPr/>
        </p:nvPicPr>
        <p:blipFill rotWithShape="1">
          <a:blip r:embed="rId8" cstate="print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70" t="21897" r="-18" b="22587"/>
          <a:stretch/>
        </p:blipFill>
        <p:spPr>
          <a:xfrm>
            <a:off x="5946863" y="5660163"/>
            <a:ext cx="197760" cy="1156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47678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08727937"/>
              </p:ext>
            </p:extLst>
          </p:nvPr>
        </p:nvGraphicFramePr>
        <p:xfrm>
          <a:off x="394713" y="1231856"/>
          <a:ext cx="6084465" cy="738963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785975"/>
                <a:gridCol w="1192107"/>
                <a:gridCol w="1292432"/>
                <a:gridCol w="1292969"/>
                <a:gridCol w="1520982"/>
              </a:tblGrid>
              <a:tr h="35188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800" dirty="0">
                          <a:effectLst/>
                        </a:rPr>
                        <a:t>Criterios a evaluar</a:t>
                      </a:r>
                      <a:endParaRPr lang="es-MX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815" marR="5281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</a:rPr>
                        <a:t>Estratégico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</a:rPr>
                        <a:t>10</a:t>
                      </a:r>
                      <a:endParaRPr lang="es-MX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815" marR="5281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</a:rPr>
                        <a:t>Autónomo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</a:rPr>
                        <a:t>9</a:t>
                      </a:r>
                      <a:endParaRPr lang="es-MX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815" marR="5281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</a:rPr>
                        <a:t>Resolutivo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</a:rPr>
                        <a:t>8</a:t>
                      </a:r>
                      <a:endParaRPr lang="es-MX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815" marR="5281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</a:rPr>
                        <a:t>Receptivo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</a:rPr>
                        <a:t>7</a:t>
                      </a:r>
                      <a:endParaRPr lang="es-MX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815" marR="52815" marT="0" marB="0"/>
                </a:tc>
              </a:tr>
              <a:tr h="87971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</a:rPr>
                        <a:t>Concepto Principal</a:t>
                      </a:r>
                      <a:endParaRPr lang="es-MX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815" marR="5281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</a:rPr>
                        <a:t>El concepto principal es adecuado y pertinente con el tema y la pregunta de enfoque</a:t>
                      </a:r>
                      <a:endParaRPr lang="es-MX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815" marR="5281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</a:rPr>
                        <a:t> El concepto principal es relevante dentro del tema pero no presenta pregunta de enfoque.</a:t>
                      </a:r>
                      <a:endParaRPr lang="es-MX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815" marR="5281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</a:rPr>
                        <a:t>El concepto principal pertenece al tema, pero no se fundamental ni responde a la pregunta de enfoque. </a:t>
                      </a:r>
                      <a:endParaRPr lang="es-MX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815" marR="5281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</a:rPr>
                        <a:t> El concepto principal no tiene relación con el tema ni presenta pregunta de enfoque. </a:t>
                      </a:r>
                      <a:endParaRPr lang="es-MX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815" marR="52815" marT="0" marB="0"/>
                </a:tc>
              </a:tr>
              <a:tr h="123160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</a:rPr>
                        <a:t>Conceptos subordinados</a:t>
                      </a:r>
                      <a:endParaRPr lang="es-MX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815" marR="5281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</a:rPr>
                        <a:t>Incluye todos los conceptos importantes que representa la información principal del tema o pregunta de enfoque. </a:t>
                      </a:r>
                      <a:endParaRPr lang="es-MX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815" marR="5281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</a:rPr>
                        <a:t>Incluye la mayoría de los conceptos importantes que representan la información principal del tema o pregunta de enfoque.</a:t>
                      </a:r>
                      <a:endParaRPr lang="es-MX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815" marR="5281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</a:rPr>
                        <a:t>Faltan la mayoría de los conceptos importantes que representan la información principal del tema o pregunta de enfoque. Repite algún concepto</a:t>
                      </a:r>
                      <a:endParaRPr lang="es-MX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815" marR="5281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</a:rPr>
                        <a:t>Incluye solo algunos de los conceptos importantes que representan la información principal del tema o pregunta de enfoque, pero faltan los más significativos. </a:t>
                      </a:r>
                      <a:endParaRPr lang="es-MX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815" marR="52815" marT="0" marB="0"/>
                </a:tc>
              </a:tr>
              <a:tr h="123160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</a:rPr>
                        <a:t>Palabras de enlace y proposiciones</a:t>
                      </a:r>
                      <a:endParaRPr lang="es-MX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815" marR="5281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</a:rPr>
                        <a:t>La mayor parte de las proposiciones son válidas de acuerdo a la pregunta de enfoque o tema y representan la información principal.</a:t>
                      </a:r>
                      <a:endParaRPr lang="es-MX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815" marR="5281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</a:rPr>
                        <a:t>Algunas de las proposiciones son invalidadas o no representan la información principal del tema o pregunta de enfoque. </a:t>
                      </a:r>
                      <a:endParaRPr lang="es-MX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815" marR="5281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</a:rPr>
                        <a:t>Solo algunas de las proposiciones son válidas de acuerdo al tema o la pregunta de enfoque. </a:t>
                      </a:r>
                      <a:endParaRPr lang="es-MX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815" marR="5281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800" dirty="0">
                          <a:effectLst/>
                        </a:rPr>
                        <a:t>Presenta proposiciones inválidas de acuerdo al tema con enlaces que describen una relación inexistente, afirmaciones  vagas y/o falsas.</a:t>
                      </a:r>
                      <a:endParaRPr lang="es-MX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815" marR="52815" marT="0" marB="0"/>
                </a:tc>
              </a:tr>
              <a:tr h="123160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</a:rPr>
                        <a:t>Enlaces cruzados y Creatividad</a:t>
                      </a:r>
                      <a:endParaRPr lang="es-MX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815" marR="5281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</a:rPr>
                        <a:t>Integra enlaces creativos y novedosos.</a:t>
                      </a:r>
                      <a:endParaRPr lang="es-MX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815" marR="5281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</a:rPr>
                        <a:t>Muestra enlaces cruzados adecuados gramaticalmente pertinentes y relevantes en términos de la información principal del tema.</a:t>
                      </a:r>
                      <a:endParaRPr lang="es-MX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815" marR="5281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</a:rPr>
                        <a:t>Presenta enlaces cruzados adecuados gramaticalmente pero un tanto irrelevantes en términos de la información principal del tema.</a:t>
                      </a:r>
                      <a:endParaRPr lang="es-MX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815" marR="5281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</a:rPr>
                        <a:t>Presenta algunos niveles y enlaces redundantes, o erróneos tanto gramaticalmente como en términos de la información principal del tema.</a:t>
                      </a:r>
                      <a:endParaRPr lang="es-MX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815" marR="52815" marT="0" marB="0"/>
                </a:tc>
              </a:tr>
              <a:tr h="105566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</a:rPr>
                        <a:t>Jerarquía</a:t>
                      </a:r>
                      <a:endParaRPr lang="es-MX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815" marR="5281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</a:rPr>
                        <a:t>Todos los conceptos están ordenados jerárquicamente. Presenta niveles jerárquicos  y  ramificaciones</a:t>
                      </a:r>
                      <a:endParaRPr lang="es-MX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815" marR="5281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</a:rPr>
                        <a:t>Todos los conceptos están ordenados jerárquicamente. Se presentan al menos tres niveles jerárquicos y  ramificaciones.</a:t>
                      </a:r>
                      <a:endParaRPr lang="es-MX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815" marR="5281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</a:rPr>
                        <a:t>Se presentan  niveles jerárquicos, pero uno de ellos corresponde al nivel de ejemplo y presenta algunas ramificaciones.</a:t>
                      </a:r>
                      <a:endParaRPr lang="es-MX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815" marR="5281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</a:rPr>
                        <a:t>La estructura del mapa es lineal o no presenta una organización jerárquica.</a:t>
                      </a:r>
                      <a:endParaRPr lang="es-MX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815" marR="52815" marT="0" marB="0"/>
                </a:tc>
              </a:tr>
              <a:tr h="123160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</a:rPr>
                        <a:t>Estructura (complejidad estructural)</a:t>
                      </a:r>
                      <a:endParaRPr lang="es-MX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815" marR="5281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</a:rPr>
                        <a:t>Presenta estructura jerárquica completa y equilibrada, con una organización clara y de fácil interpretación.</a:t>
                      </a:r>
                      <a:endParaRPr lang="es-MX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815" marR="5281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</a:rPr>
                        <a:t>Presenta una estructura jerárquica clara, equilibrada pero un tanto simple o un poco desequilibrada pero clara y de fácil interpretación</a:t>
                      </a:r>
                      <a:endParaRPr lang="es-MX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815" marR="5281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</a:rPr>
                        <a:t>Presenta una estructura jerárquica desordenada y simple pero no equilibrada.</a:t>
                      </a:r>
                      <a:endParaRPr lang="es-MX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815" marR="5281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</a:rPr>
                        <a:t>Mapa lineal, con varias secuencias de oraciones largas hacia los lados o hacia abajo; o bien, presenta una estructura ilegible, desorganizada, caótica o difícil de interpretar.</a:t>
                      </a:r>
                      <a:endParaRPr lang="es-MX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815" marR="52815" marT="0" marB="0"/>
                </a:tc>
              </a:tr>
              <a:tr h="17594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</a:rPr>
                        <a:t>Total</a:t>
                      </a:r>
                      <a:endParaRPr lang="es-MX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815" marR="5281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</a:rPr>
                        <a:t> </a:t>
                      </a:r>
                      <a:endParaRPr lang="es-MX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815" marR="5281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</a:rPr>
                        <a:t> </a:t>
                      </a:r>
                      <a:endParaRPr lang="es-MX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815" marR="5281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</a:rPr>
                        <a:t> </a:t>
                      </a:r>
                      <a:endParaRPr lang="es-MX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815" marR="5281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800" dirty="0">
                          <a:effectLst/>
                        </a:rPr>
                        <a:t> </a:t>
                      </a:r>
                      <a:endParaRPr lang="es-MX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815" marR="52815" marT="0" marB="0"/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290557" y="454979"/>
            <a:ext cx="6178610" cy="6001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100" b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Rúbrica para Evaluar un Mapa Conceptual</a:t>
            </a:r>
            <a:endParaRPr kumimoji="0" lang="es-MX" altLang="es-MX" sz="600" b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Nombre: Rocío</a:t>
            </a:r>
            <a:r>
              <a:rPr kumimoji="0" lang="es-MX" altLang="es-MX" sz="11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del Carmen Niño Martínez </a:t>
            </a:r>
            <a:r>
              <a:rPr kumimoji="0" lang="es-MX" altLang="es-MX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MX" altLang="es-MX" sz="1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MX" altLang="es-MX" sz="11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</a:t>
            </a:r>
            <a:r>
              <a:rPr kumimoji="0" lang="es-MX" altLang="es-MX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NL: 10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Autoevaluación: 20%_______, </a:t>
            </a:r>
            <a:r>
              <a:rPr kumimoji="0" lang="es-MX" altLang="es-MX" sz="11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Coevaluación</a:t>
            </a:r>
            <a:r>
              <a:rPr kumimoji="0" lang="es-MX" altLang="es-MX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20%_________, </a:t>
            </a:r>
            <a:r>
              <a:rPr kumimoji="0" lang="es-MX" altLang="es-MX" sz="11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Heteroevaluación</a:t>
            </a:r>
            <a:r>
              <a:rPr kumimoji="0" lang="es-MX" altLang="es-MX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50%______ Total:_____</a:t>
            </a:r>
            <a:endParaRPr kumimoji="0" lang="es-MX" altLang="es-MX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CuadroTexto 5"/>
          <p:cNvSpPr txBox="1"/>
          <p:nvPr/>
        </p:nvSpPr>
        <p:spPr>
          <a:xfrm>
            <a:off x="219456" y="146304"/>
            <a:ext cx="6437376" cy="8869680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8224453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219456" y="146304"/>
            <a:ext cx="6437376" cy="8869680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s-MX" dirty="0"/>
          </a:p>
        </p:txBody>
      </p:sp>
      <p:graphicFrame>
        <p:nvGraphicFramePr>
          <p:cNvPr id="5" name="Tab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20821759"/>
              </p:ext>
            </p:extLst>
          </p:nvPr>
        </p:nvGraphicFramePr>
        <p:xfrm>
          <a:off x="485776" y="1826518"/>
          <a:ext cx="5915024" cy="1707952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2434676"/>
                <a:gridCol w="689365"/>
                <a:gridCol w="689906"/>
                <a:gridCol w="2101077"/>
              </a:tblGrid>
              <a:tr h="33327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Aspectos a considerar de la Portada</a:t>
                      </a:r>
                      <a:endParaRPr lang="es-MX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93" marR="5839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Si los tiene</a:t>
                      </a:r>
                      <a:endParaRPr lang="es-MX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93" marR="5839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No los tiene</a:t>
                      </a:r>
                      <a:endParaRPr lang="es-MX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93" marR="5839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Observaciones</a:t>
                      </a:r>
                      <a:endParaRPr lang="es-MX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93" marR="58393" marT="0" marB="0"/>
                </a:tc>
              </a:tr>
              <a:tr h="15274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</a:rPr>
                        <a:t>Nombre de la Institución</a:t>
                      </a:r>
                      <a:endParaRPr lang="es-MX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93" marR="5839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</a:rPr>
                        <a:t> </a:t>
                      </a:r>
                      <a:endParaRPr lang="es-MX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93" marR="5839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</a:rPr>
                        <a:t> </a:t>
                      </a:r>
                      <a:endParaRPr lang="es-MX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93" marR="5839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</a:rPr>
                        <a:t> </a:t>
                      </a:r>
                      <a:endParaRPr lang="es-MX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93" marR="58393" marT="0" marB="0"/>
                </a:tc>
              </a:tr>
              <a:tr h="15274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</a:rPr>
                        <a:t>Curso</a:t>
                      </a:r>
                      <a:endParaRPr lang="es-MX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93" marR="5839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</a:rPr>
                        <a:t> </a:t>
                      </a:r>
                      <a:endParaRPr lang="es-MX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93" marR="5839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</a:rPr>
                        <a:t> </a:t>
                      </a:r>
                      <a:endParaRPr lang="es-MX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93" marR="5839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</a:rPr>
                        <a:t> </a:t>
                      </a:r>
                      <a:endParaRPr lang="es-MX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93" marR="58393" marT="0" marB="0"/>
                </a:tc>
              </a:tr>
              <a:tr h="15274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</a:rPr>
                        <a:t>Maestro del curso</a:t>
                      </a:r>
                      <a:endParaRPr lang="es-MX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93" marR="5839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</a:rPr>
                        <a:t> </a:t>
                      </a:r>
                      <a:endParaRPr lang="es-MX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93" marR="5839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</a:rPr>
                        <a:t> </a:t>
                      </a:r>
                      <a:endParaRPr lang="es-MX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93" marR="5839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</a:rPr>
                        <a:t> </a:t>
                      </a:r>
                      <a:endParaRPr lang="es-MX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93" marR="58393" marT="0" marB="0"/>
                </a:tc>
              </a:tr>
              <a:tr h="15274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</a:rPr>
                        <a:t>Nombre de la Evidencia de la Unidad 1</a:t>
                      </a:r>
                      <a:endParaRPr lang="es-MX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93" marR="5839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</a:rPr>
                        <a:t> </a:t>
                      </a:r>
                      <a:endParaRPr lang="es-MX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93" marR="5839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</a:rPr>
                        <a:t> </a:t>
                      </a:r>
                      <a:endParaRPr lang="es-MX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93" marR="5839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</a:rPr>
                        <a:t> </a:t>
                      </a:r>
                      <a:endParaRPr lang="es-MX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93" marR="58393" marT="0" marB="0"/>
                </a:tc>
              </a:tr>
              <a:tr h="15274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</a:rPr>
                        <a:t>Competencias de la unidad</a:t>
                      </a:r>
                      <a:endParaRPr lang="es-MX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93" marR="5839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</a:rPr>
                        <a:t> </a:t>
                      </a:r>
                      <a:endParaRPr lang="es-MX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93" marR="5839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</a:rPr>
                        <a:t> </a:t>
                      </a:r>
                      <a:endParaRPr lang="es-MX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93" marR="5839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</a:rPr>
                        <a:t> </a:t>
                      </a:r>
                      <a:endParaRPr lang="es-MX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93" marR="58393" marT="0" marB="0"/>
                </a:tc>
              </a:tr>
              <a:tr h="15274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</a:rPr>
                        <a:t>Nombre de la alumna</a:t>
                      </a:r>
                      <a:endParaRPr lang="es-MX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93" marR="5839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</a:rPr>
                        <a:t> </a:t>
                      </a:r>
                      <a:endParaRPr lang="es-MX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93" marR="5839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</a:rPr>
                        <a:t> </a:t>
                      </a:r>
                      <a:endParaRPr lang="es-MX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93" marR="5839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</a:rPr>
                        <a:t> </a:t>
                      </a:r>
                      <a:endParaRPr lang="es-MX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93" marR="58393" marT="0" marB="0"/>
                </a:tc>
              </a:tr>
              <a:tr h="15274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</a:rPr>
                        <a:t>Grado y sección</a:t>
                      </a:r>
                      <a:endParaRPr lang="es-MX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93" marR="5839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</a:rPr>
                        <a:t> </a:t>
                      </a:r>
                      <a:endParaRPr lang="es-MX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93" marR="5839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</a:rPr>
                        <a:t> </a:t>
                      </a:r>
                      <a:endParaRPr lang="es-MX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93" marR="5839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</a:rPr>
                        <a:t> </a:t>
                      </a:r>
                      <a:endParaRPr lang="es-MX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93" marR="58393" marT="0" marB="0"/>
                </a:tc>
              </a:tr>
              <a:tr h="15274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</a:rPr>
                        <a:t>Número de lista</a:t>
                      </a:r>
                      <a:endParaRPr lang="es-MX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93" marR="5839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</a:rPr>
                        <a:t> </a:t>
                      </a:r>
                      <a:endParaRPr lang="es-MX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93" marR="5839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</a:rPr>
                        <a:t> </a:t>
                      </a:r>
                      <a:endParaRPr lang="es-MX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93" marR="5839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</a:rPr>
                        <a:t> </a:t>
                      </a:r>
                      <a:endParaRPr lang="es-MX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93" marR="58393" marT="0" marB="0"/>
                </a:tc>
              </a:tr>
              <a:tr h="15274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</a:rPr>
                        <a:t>Lugar y Fecha </a:t>
                      </a:r>
                      <a:endParaRPr lang="es-MX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93" marR="5839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</a:rPr>
                        <a:t> </a:t>
                      </a:r>
                      <a:endParaRPr lang="es-MX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93" marR="5839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</a:rPr>
                        <a:t> </a:t>
                      </a:r>
                      <a:endParaRPr lang="es-MX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93" marR="5839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900" dirty="0">
                          <a:effectLst/>
                        </a:rPr>
                        <a:t> </a:t>
                      </a:r>
                      <a:endParaRPr lang="es-MX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93" marR="58393" marT="0" marB="0"/>
                </a:tc>
              </a:tr>
            </a:tbl>
          </a:graphicData>
        </a:graphic>
      </p:graphicFrame>
      <p:graphicFrame>
        <p:nvGraphicFramePr>
          <p:cNvPr id="6" name="Tab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33649649"/>
              </p:ext>
            </p:extLst>
          </p:nvPr>
        </p:nvGraphicFramePr>
        <p:xfrm>
          <a:off x="522288" y="4230864"/>
          <a:ext cx="5915024" cy="1166459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2434676"/>
                <a:gridCol w="689365"/>
                <a:gridCol w="689906"/>
                <a:gridCol w="2101077"/>
              </a:tblGrid>
              <a:tr h="33327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effectLst/>
                        </a:rPr>
                        <a:t>Aspectos</a:t>
                      </a:r>
                      <a:endParaRPr lang="es-MX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93" marR="5839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effectLst/>
                        </a:rPr>
                        <a:t>Si los tiene</a:t>
                      </a:r>
                      <a:endParaRPr lang="es-MX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93" marR="5839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No los tiene</a:t>
                      </a:r>
                      <a:endParaRPr lang="es-MX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93" marR="5839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Observaciones</a:t>
                      </a:r>
                      <a:endParaRPr lang="es-MX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93" marR="58393" marT="0" marB="0"/>
                </a:tc>
              </a:tr>
              <a:tr h="16663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Entregar en digital en Power Point</a:t>
                      </a:r>
                      <a:endParaRPr lang="es-MX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93" marR="5839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</a:rPr>
                        <a:t> </a:t>
                      </a:r>
                      <a:endParaRPr lang="es-MX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93" marR="5839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</a:rPr>
                        <a:t> </a:t>
                      </a:r>
                      <a:endParaRPr lang="es-MX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93" marR="5839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</a:rPr>
                        <a:t> </a:t>
                      </a:r>
                      <a:endParaRPr lang="es-MX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93" marR="58393" marT="0" marB="0"/>
                </a:tc>
              </a:tr>
              <a:tr h="16663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Tamaño de letra legible y claro</a:t>
                      </a:r>
                      <a:endParaRPr lang="es-MX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93" marR="5839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</a:rPr>
                        <a:t> </a:t>
                      </a:r>
                      <a:endParaRPr lang="es-MX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93" marR="5839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</a:rPr>
                        <a:t> </a:t>
                      </a:r>
                      <a:endParaRPr lang="es-MX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93" marR="5839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</a:rPr>
                        <a:t> </a:t>
                      </a:r>
                      <a:endParaRPr lang="es-MX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93" marR="58393" marT="0" marB="0"/>
                </a:tc>
              </a:tr>
              <a:tr h="16663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Sin errores ortográficos</a:t>
                      </a:r>
                      <a:endParaRPr lang="es-MX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93" marR="5839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</a:rPr>
                        <a:t> </a:t>
                      </a:r>
                      <a:endParaRPr lang="es-MX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93" marR="5839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</a:rPr>
                        <a:t> </a:t>
                      </a:r>
                      <a:endParaRPr lang="es-MX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93" marR="5839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</a:rPr>
                        <a:t> </a:t>
                      </a:r>
                      <a:endParaRPr lang="es-MX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93" marR="58393" marT="0" marB="0"/>
                </a:tc>
              </a:tr>
              <a:tr h="16663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Creatividad y autenticidad</a:t>
                      </a:r>
                      <a:endParaRPr lang="es-MX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93" marR="5839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</a:rPr>
                        <a:t> </a:t>
                      </a:r>
                      <a:endParaRPr lang="es-MX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93" marR="5839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</a:rPr>
                        <a:t> </a:t>
                      </a:r>
                      <a:endParaRPr lang="es-MX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93" marR="5839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</a:rPr>
                        <a:t> </a:t>
                      </a:r>
                      <a:endParaRPr lang="es-MX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93" marR="58393" marT="0" marB="0"/>
                </a:tc>
              </a:tr>
              <a:tr h="16663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000">
                          <a:effectLst/>
                        </a:rPr>
                        <a:t>Fecha de entrega:  8 al 12 de octubre</a:t>
                      </a:r>
                      <a:endParaRPr lang="es-MX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93" marR="5839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</a:rPr>
                        <a:t> </a:t>
                      </a:r>
                      <a:endParaRPr lang="es-MX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93" marR="5839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</a:rPr>
                        <a:t> </a:t>
                      </a:r>
                      <a:endParaRPr lang="es-MX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93" marR="5839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900" dirty="0">
                          <a:effectLst/>
                        </a:rPr>
                        <a:t> </a:t>
                      </a:r>
                      <a:endParaRPr lang="es-MX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93" marR="58393" marT="0" marB="0"/>
                </a:tc>
              </a:tr>
            </a:tbl>
          </a:graphicData>
        </a:graphic>
      </p:graphicFrame>
      <p:graphicFrame>
        <p:nvGraphicFramePr>
          <p:cNvPr id="7" name="Tab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1842257"/>
              </p:ext>
            </p:extLst>
          </p:nvPr>
        </p:nvGraphicFramePr>
        <p:xfrm>
          <a:off x="485776" y="6212038"/>
          <a:ext cx="5915024" cy="455312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093286"/>
                <a:gridCol w="1021295"/>
                <a:gridCol w="910624"/>
                <a:gridCol w="989598"/>
                <a:gridCol w="990135"/>
                <a:gridCol w="910086"/>
              </a:tblGrid>
              <a:tr h="45531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900" dirty="0">
                          <a:effectLst/>
                        </a:rPr>
                        <a:t>14 aspectos completos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900" dirty="0">
                          <a:effectLst/>
                        </a:rPr>
                        <a:t>Equivale a 10%</a:t>
                      </a:r>
                      <a:endParaRPr lang="es-MX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022" marR="5802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</a:rPr>
                        <a:t>13 aspectos completos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</a:rPr>
                        <a:t>Equivale a .92%</a:t>
                      </a:r>
                      <a:endParaRPr lang="es-MX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022" marR="5802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</a:rPr>
                        <a:t>12 aspectos completos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</a:rPr>
                        <a:t>Equivale a .85%</a:t>
                      </a:r>
                      <a:endParaRPr lang="es-MX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022" marR="5802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900" dirty="0">
                          <a:effectLst/>
                        </a:rPr>
                        <a:t>11 aspectos completos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900" dirty="0">
                          <a:effectLst/>
                        </a:rPr>
                        <a:t>Equivale a .78%</a:t>
                      </a:r>
                      <a:endParaRPr lang="es-MX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022" marR="5802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</a:rPr>
                        <a:t>10 aspectos completos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</a:rPr>
                        <a:t>Equivale a .71%</a:t>
                      </a:r>
                      <a:endParaRPr lang="es-MX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022" marR="5802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900" dirty="0">
                          <a:effectLst/>
                        </a:rPr>
                        <a:t>9 aspectos completos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900" dirty="0">
                          <a:effectLst/>
                        </a:rPr>
                        <a:t>Equivale a .64%</a:t>
                      </a:r>
                      <a:endParaRPr lang="es-MX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022" marR="58022" marT="0" marB="0"/>
                </a:tc>
              </a:tr>
            </a:tbl>
          </a:graphicData>
        </a:graphic>
      </p:graphicFrame>
      <p:sp>
        <p:nvSpPr>
          <p:cNvPr id="8" name="Rectangle 1"/>
          <p:cNvSpPr>
            <a:spLocks noChangeArrowheads="1"/>
          </p:cNvSpPr>
          <p:nvPr/>
        </p:nvSpPr>
        <p:spPr bwMode="auto">
          <a:xfrm>
            <a:off x="522288" y="466279"/>
            <a:ext cx="5878512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Escuela Normal de Educación Preescolar</a:t>
            </a:r>
            <a:endParaRPr kumimoji="0" lang="es-MX" altLang="es-MX" sz="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Lista de cotejo</a:t>
            </a:r>
            <a:endParaRPr kumimoji="0" lang="es-MX" altLang="es-MX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Instrucciones: Marca con un ángulo los aspectos que contenga la portada de la evidencia de la unidad 1</a:t>
            </a:r>
            <a:endParaRPr kumimoji="0" lang="es-MX" altLang="es-MX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Aspectos generales</a:t>
            </a:r>
            <a:endParaRPr kumimoji="0" lang="es-MX" altLang="es-MX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94468483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112</TotalTime>
  <Words>1137</Words>
  <Application>Microsoft Office PowerPoint</Application>
  <PresentationFormat>Carta (216 x 279 mm)</PresentationFormat>
  <Paragraphs>171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Times New Roman</vt:lpstr>
      <vt:lpstr>Tema de Office</vt:lpstr>
      <vt:lpstr>Escuela Normal de Educación Preescolar 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Escuela Normal de Educación Preescolar</dc:title>
  <dc:creator>rocio</dc:creator>
  <cp:lastModifiedBy>rocio</cp:lastModifiedBy>
  <cp:revision>15</cp:revision>
  <dcterms:created xsi:type="dcterms:W3CDTF">2018-10-16T21:06:42Z</dcterms:created>
  <dcterms:modified xsi:type="dcterms:W3CDTF">2018-10-16T22:59:15Z</dcterms:modified>
</cp:coreProperties>
</file>