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KG She Persisted" panose="02000506000000020003" pitchFamily="2" charset="0"/>
      <p:regular r:id="rId12"/>
    </p:embeddedFont>
    <p:embeddedFont>
      <p:font typeface="KG Second Chances Solid" panose="02000000000000000000" pitchFamily="2" charset="0"/>
      <p:regular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15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875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445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454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21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442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052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580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23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063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33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5F07-915F-4256-BBCB-DD2D9C2A8C82}" type="datetimeFigureOut">
              <a:rPr lang="es-MX" smtClean="0"/>
              <a:t>12/10/2018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3E05-1E2D-4D16-BBCC-2F3C2D9E71F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5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534" y="67790"/>
            <a:ext cx="8994731" cy="670430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22821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dirty="0" smtClean="0">
                <a:solidFill>
                  <a:srgbClr val="000000"/>
                </a:solidFill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71" y="1038557"/>
            <a:ext cx="1131457" cy="14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6411" y="2443108"/>
            <a:ext cx="883117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Educación geográfica 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Grado:4 	Sección “A”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Docente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:Edith Araceli Martínez Silva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Gabriela Yuvianith García Pérez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lista:</a:t>
            </a:r>
            <a:r>
              <a:rPr kumimoji="0" lang="es-MX" altLang="es-MX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1600" dirty="0">
                <a:solidFill>
                  <a:srgbClr val="000000"/>
                </a:solidFill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DE APRENDIZAJE I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Elementos básicos para el estudio de la Geografía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Competencias  de la unidad de aprendizaje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●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Relaciona los componentes naturales, sociales, culturales, econ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ó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micos y pol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í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ticos que interact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ú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en el espacio geogr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á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fico para analizar los objetos de estudio de la geografía desde una perspectiva </a:t>
            </a:r>
            <a:r>
              <a:rPr kumimoji="0" lang="es-ES" altLang="es-MX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interdisciplinaria.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●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Utiliza las TIC y las fuentes de informaci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ó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disponibles para mantenerse actualizado respecto a los hechos y fen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ó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menos geogr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KG Second Chances Solid" panose="02000000000000000000" pitchFamily="2" charset="0"/>
              </a:rPr>
              <a:t>á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Evidencia </a:t>
            </a: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Mapa conceptual sobre espacio geográfico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 Coahuila de Zaragoza a 12</a:t>
            </a:r>
            <a:r>
              <a:rPr kumimoji="0" lang="es-ES" altLang="es-MX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G Second Chances Soli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octubre de 2018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n 1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9144000" cy="6858000"/>
          </a:xfrm>
          <a:prstGeom prst="rect">
            <a:avLst/>
          </a:prstGeom>
        </p:spPr>
      </p:pic>
      <p:sp>
        <p:nvSpPr>
          <p:cNvPr id="163" name="Rectángulo 162"/>
          <p:cNvSpPr/>
          <p:nvPr/>
        </p:nvSpPr>
        <p:spPr>
          <a:xfrm>
            <a:off x="74534" y="67790"/>
            <a:ext cx="8994731" cy="670430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0" name="Conector recto 149"/>
          <p:cNvCxnSpPr/>
          <p:nvPr/>
        </p:nvCxnSpPr>
        <p:spPr>
          <a:xfrm flipV="1">
            <a:off x="8390913" y="2725143"/>
            <a:ext cx="0" cy="130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/>
          <p:cNvCxnSpPr/>
          <p:nvPr/>
        </p:nvCxnSpPr>
        <p:spPr>
          <a:xfrm flipV="1">
            <a:off x="4857001" y="651787"/>
            <a:ext cx="0" cy="130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/>
          <p:cNvCxnSpPr/>
          <p:nvPr/>
        </p:nvCxnSpPr>
        <p:spPr>
          <a:xfrm>
            <a:off x="1140601" y="5326228"/>
            <a:ext cx="459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1216024" y="4098635"/>
            <a:ext cx="459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>
            <a:off x="1216022" y="3193101"/>
            <a:ext cx="459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1216022" y="2196555"/>
            <a:ext cx="459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/>
          <p:cNvCxnSpPr/>
          <p:nvPr/>
        </p:nvCxnSpPr>
        <p:spPr>
          <a:xfrm>
            <a:off x="1217801" y="1365711"/>
            <a:ext cx="459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 flipV="1">
            <a:off x="8408051" y="682103"/>
            <a:ext cx="0" cy="1669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>
            <a:endCxn id="23" idx="0"/>
          </p:cNvCxnSpPr>
          <p:nvPr/>
        </p:nvCxnSpPr>
        <p:spPr>
          <a:xfrm flipV="1">
            <a:off x="8392285" y="5094157"/>
            <a:ext cx="15766" cy="1552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H="1" flipV="1">
            <a:off x="8534274" y="3383704"/>
            <a:ext cx="3813" cy="1480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 flipH="1" flipV="1">
            <a:off x="6874736" y="728343"/>
            <a:ext cx="5272" cy="5435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V="1">
            <a:off x="4814266" y="889702"/>
            <a:ext cx="46735" cy="5283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V="1">
            <a:off x="3006010" y="753951"/>
            <a:ext cx="46735" cy="5283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 flipV="1">
            <a:off x="842916" y="815843"/>
            <a:ext cx="2759" cy="519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39029" y="82392"/>
            <a:ext cx="2660343" cy="306253"/>
          </a:xfr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ESPACIO GEOGRÁFICO</a:t>
            </a:r>
          </a:p>
        </p:txBody>
      </p:sp>
      <p:sp>
        <p:nvSpPr>
          <p:cNvPr id="12" name="13 CuadroTexto"/>
          <p:cNvSpPr txBox="1"/>
          <p:nvPr/>
        </p:nvSpPr>
        <p:spPr>
          <a:xfrm>
            <a:off x="84991" y="4064354"/>
            <a:ext cx="117718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Políticos</a:t>
            </a:r>
            <a:r>
              <a:rPr lang="es-MX" sz="1000" dirty="0">
                <a:latin typeface="KG Second Chances Solid" panose="02000000000000000000" pitchFamily="2" charset="0"/>
              </a:rPr>
              <a:t> modos de organización de los pueblos </a:t>
            </a:r>
          </a:p>
        </p:txBody>
      </p:sp>
      <p:sp>
        <p:nvSpPr>
          <p:cNvPr id="16" name="17 CuadroTexto"/>
          <p:cNvSpPr txBox="1"/>
          <p:nvPr/>
        </p:nvSpPr>
        <p:spPr>
          <a:xfrm>
            <a:off x="373703" y="881290"/>
            <a:ext cx="1226618" cy="2616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Componentes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86868" y="809302"/>
            <a:ext cx="1252507" cy="430887"/>
          </a:xfrm>
          <a:prstGeom prst="rect">
            <a:avLst/>
          </a:prstGeom>
          <a:solidFill>
            <a:srgbClr val="FF0066"/>
          </a:solidFill>
          <a:ln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Conceptos geográficos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77127" y="991410"/>
            <a:ext cx="1543879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Categorías de análisis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87322" y="787806"/>
            <a:ext cx="877675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Escalas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20495" y="782176"/>
            <a:ext cx="1558440" cy="261610"/>
          </a:xfrm>
          <a:prstGeom prst="rect">
            <a:avLst/>
          </a:prstGeom>
          <a:solidFill>
            <a:srgbClr val="7030A0"/>
          </a:solidFill>
          <a:ln>
            <a:solidFill>
              <a:srgbClr val="9900FF"/>
            </a:solidFill>
          </a:ln>
        </p:spPr>
        <p:txBody>
          <a:bodyPr wrap="none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Representaciones</a:t>
            </a:r>
          </a:p>
        </p:txBody>
      </p:sp>
      <p:sp>
        <p:nvSpPr>
          <p:cNvPr id="21" name="13 CuadroTexto"/>
          <p:cNvSpPr txBox="1"/>
          <p:nvPr/>
        </p:nvSpPr>
        <p:spPr>
          <a:xfrm>
            <a:off x="2318186" y="5422120"/>
            <a:ext cx="1394609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rgbClr val="FF0066"/>
                </a:solidFill>
                <a:latin typeface="KG Second Chances Solid" panose="02000000000000000000" pitchFamily="2" charset="0"/>
              </a:rPr>
              <a:t>Diversidad</a:t>
            </a:r>
            <a:endParaRPr lang="es-MX" sz="1000" dirty="0">
              <a:latin typeface="KG Second Chances Solid" panose="02000000000000000000" pitchFamily="2" charset="0"/>
            </a:endParaRP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Variedad que resulta de la combinación de los  recursos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767680" y="449253"/>
            <a:ext cx="2413731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1000" dirty="0">
                <a:solidFill>
                  <a:schemeClr val="accent6"/>
                </a:solidFill>
                <a:latin typeface="KG She Persisted" panose="02000506000000020003" pitchFamily="2" charset="0"/>
              </a:rPr>
              <a:t>Área organizada </a:t>
            </a:r>
            <a:r>
              <a:rPr lang="es-ES" sz="1000" dirty="0">
                <a:latin typeface="KG Second Chances Solid" panose="02000000000000000000" pitchFamily="2" charset="0"/>
              </a:rPr>
              <a:t>por el ser humano</a:t>
            </a:r>
          </a:p>
        </p:txBody>
      </p:sp>
      <p:sp>
        <p:nvSpPr>
          <p:cNvPr id="24" name="4 CuadroTexto"/>
          <p:cNvSpPr txBox="1"/>
          <p:nvPr/>
        </p:nvSpPr>
        <p:spPr>
          <a:xfrm>
            <a:off x="4015808" y="1555148"/>
            <a:ext cx="169106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Lugar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Unidad espacial básica  y pequeña, genera un sentido de identidad y pertinencia y se identifica por un nombre</a:t>
            </a:r>
          </a:p>
        </p:txBody>
      </p:sp>
      <p:sp>
        <p:nvSpPr>
          <p:cNvPr id="25" name="10 CuadroTexto"/>
          <p:cNvSpPr txBox="1"/>
          <p:nvPr/>
        </p:nvSpPr>
        <p:spPr>
          <a:xfrm>
            <a:off x="4015808" y="2516690"/>
            <a:ext cx="1691064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Medio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Espacio natural o acondicionado que rodea a un grupo de humanos y donde estos interactúan con los componentes (se distingue el medio urbano y el rural)</a:t>
            </a:r>
          </a:p>
        </p:txBody>
      </p:sp>
      <p:sp>
        <p:nvSpPr>
          <p:cNvPr id="26" name="11 CuadroTexto"/>
          <p:cNvSpPr txBox="1"/>
          <p:nvPr/>
        </p:nvSpPr>
        <p:spPr>
          <a:xfrm>
            <a:off x="4015808" y="3723564"/>
            <a:ext cx="169106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Paisaje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Interacción del relieve, clima, suelo, vegetación, fauna (naturales y culturales) imagen del espacio sus componentes son los elementos naturales (bióticos, abióticos) y la sociedad.</a:t>
            </a:r>
          </a:p>
        </p:txBody>
      </p:sp>
      <p:sp>
        <p:nvSpPr>
          <p:cNvPr id="27" name="3 CuadroTexto"/>
          <p:cNvSpPr txBox="1"/>
          <p:nvPr/>
        </p:nvSpPr>
        <p:spPr>
          <a:xfrm>
            <a:off x="4015808" y="5064980"/>
            <a:ext cx="169106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Región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Componentes naturales y sociales con características similares (natural, cultural y económica)</a:t>
            </a:r>
          </a:p>
        </p:txBody>
      </p:sp>
      <p:sp>
        <p:nvSpPr>
          <p:cNvPr id="28" name="6 CuadroTexto"/>
          <p:cNvSpPr txBox="1"/>
          <p:nvPr/>
        </p:nvSpPr>
        <p:spPr>
          <a:xfrm>
            <a:off x="3988962" y="6037063"/>
            <a:ext cx="17723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Territorio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Espacio físico dominado  por un grupo social, porción de tierra con límites precisos.</a:t>
            </a:r>
          </a:p>
        </p:txBody>
      </p:sp>
      <p:sp>
        <p:nvSpPr>
          <p:cNvPr id="29" name="3 CuadroTexto"/>
          <p:cNvSpPr txBox="1"/>
          <p:nvPr/>
        </p:nvSpPr>
        <p:spPr>
          <a:xfrm>
            <a:off x="6065515" y="1150722"/>
            <a:ext cx="168196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Croquis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Representación de un lugar concreto, </a:t>
            </a:r>
            <a:r>
              <a:rPr lang="es-MX" sz="800" dirty="0" smtClean="0">
                <a:latin typeface="KG Second Chances Solid" panose="02000000000000000000" pitchFamily="2" charset="0"/>
              </a:rPr>
              <a:t>imagen </a:t>
            </a:r>
            <a:r>
              <a:rPr lang="es-MX" sz="800" dirty="0">
                <a:latin typeface="KG Second Chances Solid" panose="02000000000000000000" pitchFamily="2" charset="0"/>
              </a:rPr>
              <a:t>aproximada de </a:t>
            </a:r>
            <a:r>
              <a:rPr lang="es-MX" sz="800" dirty="0" smtClean="0">
                <a:latin typeface="KG Second Chances Solid" panose="02000000000000000000" pitchFamily="2" charset="0"/>
              </a:rPr>
              <a:t>algo.</a:t>
            </a:r>
            <a:endParaRPr lang="es-MX" sz="800" b="1" dirty="0">
              <a:latin typeface="KG Second Chances Solid" panose="02000000000000000000" pitchFamily="2" charset="0"/>
            </a:endParaRPr>
          </a:p>
        </p:txBody>
      </p:sp>
      <p:sp>
        <p:nvSpPr>
          <p:cNvPr id="30" name="6 CuadroTexto"/>
          <p:cNvSpPr txBox="1"/>
          <p:nvPr/>
        </p:nvSpPr>
        <p:spPr>
          <a:xfrm>
            <a:off x="6057595" y="1842613"/>
            <a:ext cx="1689876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Plano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Representaciones geográficas de grandes extensiones de un territorio.</a:t>
            </a:r>
          </a:p>
        </p:txBody>
      </p:sp>
      <p:sp>
        <p:nvSpPr>
          <p:cNvPr id="31" name="3 CuadroTexto"/>
          <p:cNvSpPr txBox="1"/>
          <p:nvPr/>
        </p:nvSpPr>
        <p:spPr>
          <a:xfrm>
            <a:off x="6052349" y="2644917"/>
            <a:ext cx="168190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Mapa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Representación geográfica de algún territorio, en una superficie plana.</a:t>
            </a:r>
          </a:p>
        </p:txBody>
      </p:sp>
      <p:sp>
        <p:nvSpPr>
          <p:cNvPr id="32" name="5 CuadroTexto"/>
          <p:cNvSpPr txBox="1"/>
          <p:nvPr/>
        </p:nvSpPr>
        <p:spPr>
          <a:xfrm>
            <a:off x="6059253" y="3432817"/>
            <a:ext cx="168190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Atlas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Mapas temáticos organizados que ofrecen información geográfica del mundo.</a:t>
            </a:r>
          </a:p>
        </p:txBody>
      </p:sp>
      <p:sp>
        <p:nvSpPr>
          <p:cNvPr id="33" name="3 CuadroTexto"/>
          <p:cNvSpPr txBox="1"/>
          <p:nvPr/>
        </p:nvSpPr>
        <p:spPr>
          <a:xfrm>
            <a:off x="6052941" y="4260523"/>
            <a:ext cx="169453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Globo terráqueo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Representación de forma esférica.</a:t>
            </a:r>
          </a:p>
        </p:txBody>
      </p:sp>
      <p:sp>
        <p:nvSpPr>
          <p:cNvPr id="34" name="5 CuadroTexto"/>
          <p:cNvSpPr txBox="1"/>
          <p:nvPr/>
        </p:nvSpPr>
        <p:spPr>
          <a:xfrm>
            <a:off x="6053155" y="4847778"/>
            <a:ext cx="169410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Fotografía aérea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Representación fiel del terreno</a:t>
            </a:r>
          </a:p>
        </p:txBody>
      </p:sp>
      <p:sp>
        <p:nvSpPr>
          <p:cNvPr id="35" name="3 CuadroTexto"/>
          <p:cNvSpPr txBox="1"/>
          <p:nvPr/>
        </p:nvSpPr>
        <p:spPr>
          <a:xfrm>
            <a:off x="6059254" y="5423698"/>
            <a:ext cx="168507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Imagen satelital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Representación visual de los datos reflejados por la superficie de la tierra.</a:t>
            </a:r>
          </a:p>
        </p:txBody>
      </p:sp>
      <p:sp>
        <p:nvSpPr>
          <p:cNvPr id="36" name="5 CuadroTexto"/>
          <p:cNvSpPr txBox="1"/>
          <p:nvPr/>
        </p:nvSpPr>
        <p:spPr>
          <a:xfrm>
            <a:off x="6059253" y="6133458"/>
            <a:ext cx="166181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rgbClr val="7030A0"/>
                </a:solidFill>
                <a:latin typeface="KG Second Chances Solid" panose="02000000000000000000" pitchFamily="2" charset="0"/>
              </a:rPr>
              <a:t>Sistema de Información Geográfica (SIG)</a:t>
            </a:r>
          </a:p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Base de datos con información geográfica.</a:t>
            </a:r>
          </a:p>
        </p:txBody>
      </p:sp>
      <p:sp>
        <p:nvSpPr>
          <p:cNvPr id="38" name="9 CuadroTexto"/>
          <p:cNvSpPr txBox="1"/>
          <p:nvPr/>
        </p:nvSpPr>
        <p:spPr>
          <a:xfrm>
            <a:off x="7928742" y="1150721"/>
            <a:ext cx="98747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latin typeface="KG Second Chances Solid" panose="02000000000000000000" pitchFamily="2" charset="0"/>
              </a:rPr>
              <a:t>Relación</a:t>
            </a:r>
            <a:r>
              <a:rPr lang="es-MX" sz="800" dirty="0">
                <a:latin typeface="KG Second Chances Solid" panose="02000000000000000000" pitchFamily="2" charset="0"/>
              </a:rPr>
              <a:t> entre el </a:t>
            </a:r>
            <a:r>
              <a:rPr lang="es-MX" sz="800" b="1" dirty="0">
                <a:latin typeface="KG Second Chances Solid" panose="02000000000000000000" pitchFamily="2" charset="0"/>
              </a:rPr>
              <a:t>tamaño</a:t>
            </a:r>
            <a:r>
              <a:rPr lang="es-MX" sz="800" dirty="0">
                <a:latin typeface="KG Second Chances Solid" panose="02000000000000000000" pitchFamily="2" charset="0"/>
              </a:rPr>
              <a:t>  de los objetos o del </a:t>
            </a:r>
            <a:r>
              <a:rPr lang="es-MX" sz="800" b="1" dirty="0">
                <a:latin typeface="KG Second Chances Solid" panose="02000000000000000000" pitchFamily="2" charset="0"/>
              </a:rPr>
              <a:t>terreno</a:t>
            </a:r>
            <a:r>
              <a:rPr lang="es-MX" sz="800" dirty="0">
                <a:latin typeface="KG Second Chances Solid" panose="02000000000000000000" pitchFamily="2" charset="0"/>
              </a:rPr>
              <a:t>, respecto al número de veces que se reduce en un mapa        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9"/>
          <a:stretch/>
        </p:blipFill>
        <p:spPr bwMode="auto">
          <a:xfrm>
            <a:off x="8131187" y="4834755"/>
            <a:ext cx="856847" cy="1578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40" name="10 CuadroTexto"/>
          <p:cNvSpPr txBox="1"/>
          <p:nvPr/>
        </p:nvSpPr>
        <p:spPr>
          <a:xfrm>
            <a:off x="8121590" y="3990869"/>
            <a:ext cx="844909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dirty="0">
                <a:latin typeface="KG Second Chances Solid" panose="02000000000000000000" pitchFamily="2" charset="0"/>
              </a:rPr>
              <a:t>Cada segmento equivale  a cierta distancia en la realidad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0" b="51740"/>
          <a:stretch/>
        </p:blipFill>
        <p:spPr bwMode="auto">
          <a:xfrm>
            <a:off x="8042789" y="6504743"/>
            <a:ext cx="932527" cy="14854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42" name="21 CuadroTexto"/>
          <p:cNvSpPr txBox="1"/>
          <p:nvPr/>
        </p:nvSpPr>
        <p:spPr>
          <a:xfrm>
            <a:off x="7945010" y="5462210"/>
            <a:ext cx="958627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dirty="0">
                <a:latin typeface="KG Second Chances Solid" panose="02000000000000000000" pitchFamily="2" charset="0"/>
              </a:rPr>
              <a:t>Se presentas mediante una relación: 1cm del mapa equivale 25 000 cm que equivale 250 </a:t>
            </a:r>
            <a:r>
              <a:rPr lang="es-MX" sz="700" dirty="0" err="1">
                <a:latin typeface="KG Second Chances Solid" panose="02000000000000000000" pitchFamily="2" charset="0"/>
              </a:rPr>
              <a:t>mts</a:t>
            </a:r>
            <a:r>
              <a:rPr lang="es-MX" sz="700" dirty="0">
                <a:latin typeface="KG Second Chances Solid" panose="02000000000000000000" pitchFamily="2" charset="0"/>
              </a:rPr>
              <a:t>. Del terreno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0078" y="553668"/>
            <a:ext cx="1246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se transforma por las relaciones entre sus 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453872" y="603140"/>
            <a:ext cx="12468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incluye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200164" y="758531"/>
            <a:ext cx="12468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Se divide en 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181410" y="582079"/>
            <a:ext cx="12468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Tiene diversas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65116" y="1432492"/>
            <a:ext cx="88198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latin typeface="KG Second Chances Solid" panose="02000000000000000000" pitchFamily="2" charset="0"/>
              </a:rPr>
              <a:t>suelo, agua, clima, relieve, flora y fauna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10147" y="2247041"/>
            <a:ext cx="9206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latin typeface="KG Second Chances Solid" panose="02000000000000000000" pitchFamily="2" charset="0"/>
              </a:rPr>
              <a:t>población, crecimiento, distribución, tasa de natalidad y mortalidad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39952" y="3248537"/>
            <a:ext cx="8441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costumbres, lenguas, religiones, tradiciones y lenguas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06683" y="4149427"/>
            <a:ext cx="934446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forma de gobierno, frontera, división, </a:t>
            </a:r>
            <a:r>
              <a:rPr lang="es-MX" sz="700" dirty="0" smtClean="0">
                <a:latin typeface="KG Second Chances Solid" panose="02000000000000000000" pitchFamily="2" charset="0"/>
              </a:rPr>
              <a:t>organizaciones</a:t>
            </a:r>
            <a:endParaRPr lang="es-MX" sz="800" dirty="0">
              <a:latin typeface="KG Second Chances Solid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94039" y="5410870"/>
            <a:ext cx="88271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latin typeface="KG Second Chances Solid" panose="02000000000000000000" pitchFamily="2" charset="0"/>
              </a:rPr>
              <a:t>agricultura, pesca, minería, pobreza, desigualdad y calidad de vida</a:t>
            </a:r>
          </a:p>
        </p:txBody>
      </p:sp>
      <p:sp>
        <p:nvSpPr>
          <p:cNvPr id="46" name="13 CuadroTexto"/>
          <p:cNvSpPr txBox="1"/>
          <p:nvPr/>
        </p:nvSpPr>
        <p:spPr>
          <a:xfrm>
            <a:off x="82882" y="1278580"/>
            <a:ext cx="117966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Naturales</a:t>
            </a: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recursos para nuestra subsistencia</a:t>
            </a:r>
          </a:p>
        </p:txBody>
      </p:sp>
      <p:sp>
        <p:nvSpPr>
          <p:cNvPr id="47" name="13 CuadroTexto"/>
          <p:cNvSpPr txBox="1"/>
          <p:nvPr/>
        </p:nvSpPr>
        <p:spPr>
          <a:xfrm>
            <a:off x="87262" y="2175612"/>
            <a:ext cx="117030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Sociales</a:t>
            </a: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analiza como se encuentra la población</a:t>
            </a:r>
          </a:p>
        </p:txBody>
      </p:sp>
      <p:sp>
        <p:nvSpPr>
          <p:cNvPr id="48" name="13 CuadroTexto"/>
          <p:cNvSpPr txBox="1"/>
          <p:nvPr/>
        </p:nvSpPr>
        <p:spPr>
          <a:xfrm>
            <a:off x="89530" y="3167349"/>
            <a:ext cx="1172643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Culturales</a:t>
            </a:r>
            <a:endParaRPr lang="es-MX" sz="1000" dirty="0">
              <a:latin typeface="KG Second Chances Solid" panose="02000000000000000000" pitchFamily="2" charset="0"/>
            </a:endParaRP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constituye el </a:t>
            </a: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Patrimonio cultural </a:t>
            </a:r>
          </a:p>
        </p:txBody>
      </p:sp>
      <p:sp>
        <p:nvSpPr>
          <p:cNvPr id="49" name="13 CuadroTexto"/>
          <p:cNvSpPr txBox="1"/>
          <p:nvPr/>
        </p:nvSpPr>
        <p:spPr>
          <a:xfrm>
            <a:off x="82811" y="4999093"/>
            <a:ext cx="1174687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Económicos</a:t>
            </a:r>
            <a:r>
              <a:rPr lang="es-MX" sz="1000" dirty="0">
                <a:latin typeface="KG Second Chances Solid" panose="02000000000000000000" pitchFamily="2" charset="0"/>
              </a:rPr>
              <a:t> uso que damos a los recursos naturales para satisfacer nuestras necesidades 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1563150" y="1269581"/>
            <a:ext cx="43305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como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1568937" y="2091863"/>
            <a:ext cx="43305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como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563150" y="3080109"/>
            <a:ext cx="43305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como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563150" y="3999697"/>
            <a:ext cx="433057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como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520822" y="5222067"/>
            <a:ext cx="43305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latin typeface="KG She Persisted" panose="02000506000000020003" pitchFamily="2" charset="0"/>
              </a:rPr>
              <a:t>como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95429" y="1316035"/>
            <a:ext cx="1421156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solidFill>
                  <a:srgbClr val="FF0066"/>
                </a:solidFill>
                <a:latin typeface="KG Second Chances Solid" panose="02000000000000000000" pitchFamily="2" charset="0"/>
              </a:rPr>
              <a:t>Localización</a:t>
            </a:r>
            <a:endParaRPr lang="es-MX" sz="1000" dirty="0">
              <a:latin typeface="KG Second Chances Solid" panose="02000000000000000000" pitchFamily="2" charset="0"/>
            </a:endParaRP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Situación, permite conocer ubicación, extensión, magnitud, determinada por coordenadas geográficas.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312763" y="2890351"/>
            <a:ext cx="140003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solidFill>
                  <a:srgbClr val="FF0066"/>
                </a:solidFill>
                <a:latin typeface="KG Second Chances Solid" panose="02000000000000000000" pitchFamily="2" charset="0"/>
              </a:rPr>
              <a:t>Distribución</a:t>
            </a:r>
            <a:endParaRPr lang="es-MX" sz="1000" dirty="0">
              <a:latin typeface="KG Second Chances Solid" panose="02000000000000000000" pitchFamily="2" charset="0"/>
            </a:endParaRP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repartición de los componentes.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11978" y="3589891"/>
            <a:ext cx="1400817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solidFill>
                  <a:srgbClr val="FF0066"/>
                </a:solidFill>
                <a:latin typeface="KG Second Chances Solid" panose="02000000000000000000" pitchFamily="2" charset="0"/>
              </a:rPr>
              <a:t>Relación-interacción</a:t>
            </a:r>
            <a:endParaRPr lang="es-MX" sz="1000" dirty="0">
              <a:latin typeface="KG Second Chances Solid" panose="02000000000000000000" pitchFamily="2" charset="0"/>
            </a:endParaRP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Todos los componentes están ligados estrechamente.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312765" y="4729533"/>
            <a:ext cx="1400029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solidFill>
                  <a:srgbClr val="FF0066"/>
                </a:solidFill>
                <a:latin typeface="KG Second Chances Solid" panose="02000000000000000000" pitchFamily="2" charset="0"/>
              </a:rPr>
              <a:t>Temporalidad y cambio</a:t>
            </a:r>
          </a:p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transformación.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7699348" y="510935"/>
            <a:ext cx="12468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00" dirty="0">
                <a:latin typeface="KG She Persisted" panose="02000506000000020003" pitchFamily="2" charset="0"/>
              </a:rPr>
              <a:t>se estudia  mediante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143125" y="3654815"/>
            <a:ext cx="844909" cy="230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KG Second Chances Solid" panose="02000000000000000000" pitchFamily="2" charset="0"/>
              </a:rPr>
              <a:t>Gráfica                                                                   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912462" y="5094157"/>
            <a:ext cx="991177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latin typeface="KG Second Chances Solid" panose="02000000000000000000" pitchFamily="2" charset="0"/>
              </a:rPr>
              <a:t>Numérica</a:t>
            </a:r>
            <a:endParaRPr lang="es-MX" sz="1000" dirty="0"/>
          </a:p>
        </p:txBody>
      </p:sp>
      <p:sp>
        <p:nvSpPr>
          <p:cNvPr id="56" name="Rectángulo 55"/>
          <p:cNvSpPr/>
          <p:nvPr/>
        </p:nvSpPr>
        <p:spPr>
          <a:xfrm>
            <a:off x="7928742" y="3320029"/>
            <a:ext cx="629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700" dirty="0" smtClean="0">
                <a:latin typeface="KG She Persisted" panose="02000506000000020003" pitchFamily="2" charset="0"/>
              </a:rPr>
              <a:t>Y se representan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cxnSp>
        <p:nvCxnSpPr>
          <p:cNvPr id="58" name="Conector recto 57"/>
          <p:cNvCxnSpPr/>
          <p:nvPr/>
        </p:nvCxnSpPr>
        <p:spPr>
          <a:xfrm flipH="1" flipV="1">
            <a:off x="826389" y="524674"/>
            <a:ext cx="2933477" cy="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>
            <a:endCxn id="43" idx="0"/>
          </p:cNvCxnSpPr>
          <p:nvPr/>
        </p:nvCxnSpPr>
        <p:spPr>
          <a:xfrm flipH="1" flipV="1">
            <a:off x="3077274" y="603139"/>
            <a:ext cx="682595" cy="5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 flipV="1">
            <a:off x="7941694" y="3391715"/>
            <a:ext cx="662" cy="1762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8483769" y="3397658"/>
            <a:ext cx="5208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7960360" y="3412157"/>
            <a:ext cx="5208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flipV="1">
            <a:off x="8390913" y="2474128"/>
            <a:ext cx="0" cy="130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>
            <a:stCxn id="51" idx="2"/>
            <a:endCxn id="51" idx="2"/>
          </p:cNvCxnSpPr>
          <p:nvPr/>
        </p:nvCxnSpPr>
        <p:spPr>
          <a:xfrm>
            <a:off x="1785465" y="2291917"/>
            <a:ext cx="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/>
          <p:cNvCxnSpPr/>
          <p:nvPr/>
        </p:nvCxnSpPr>
        <p:spPr>
          <a:xfrm>
            <a:off x="1773483" y="3225782"/>
            <a:ext cx="191" cy="6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/>
          <p:cNvCxnSpPr/>
          <p:nvPr/>
        </p:nvCxnSpPr>
        <p:spPr>
          <a:xfrm>
            <a:off x="1782806" y="4135893"/>
            <a:ext cx="191" cy="6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/>
          <p:cNvCxnSpPr/>
          <p:nvPr/>
        </p:nvCxnSpPr>
        <p:spPr>
          <a:xfrm>
            <a:off x="1765808" y="5375454"/>
            <a:ext cx="191" cy="6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/>
          <p:cNvCxnSpPr/>
          <p:nvPr/>
        </p:nvCxnSpPr>
        <p:spPr>
          <a:xfrm>
            <a:off x="1780063" y="2234715"/>
            <a:ext cx="191" cy="6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>
            <a:off x="1781843" y="1403870"/>
            <a:ext cx="191" cy="6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upo 121"/>
          <p:cNvGrpSpPr/>
          <p:nvPr/>
        </p:nvGrpSpPr>
        <p:grpSpPr>
          <a:xfrm rot="10800000" flipV="1">
            <a:off x="6199372" y="496486"/>
            <a:ext cx="2252839" cy="83737"/>
            <a:chOff x="1722925" y="765972"/>
            <a:chExt cx="2252838" cy="83737"/>
          </a:xfrm>
        </p:grpSpPr>
        <p:cxnSp>
          <p:nvCxnSpPr>
            <p:cNvPr id="120" name="Conector recto 119"/>
            <p:cNvCxnSpPr/>
            <p:nvPr/>
          </p:nvCxnSpPr>
          <p:spPr>
            <a:xfrm rot="10800000" flipH="1">
              <a:off x="1722925" y="765972"/>
              <a:ext cx="2252835" cy="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/>
            <p:cNvCxnSpPr/>
            <p:nvPr/>
          </p:nvCxnSpPr>
          <p:spPr>
            <a:xfrm flipV="1">
              <a:off x="3293172" y="844438"/>
              <a:ext cx="682591" cy="52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 bwMode="auto">
          <a:xfrm>
            <a:off x="7530966" y="1597175"/>
            <a:ext cx="226127" cy="1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6" y="2414475"/>
            <a:ext cx="247328" cy="1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84" y="3184924"/>
            <a:ext cx="295865" cy="1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16" y="3984654"/>
            <a:ext cx="156796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58" y="4588540"/>
            <a:ext cx="177154" cy="15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" descr="Resultado de imagen para fotografÃ­a aÃ©re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03" y="5178869"/>
            <a:ext cx="237158" cy="1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50" y="5879695"/>
            <a:ext cx="198797" cy="1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 descr="Resultado de imagen para sistema de informacion geograf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88" y="6681250"/>
            <a:ext cx="334920" cy="1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Resultado de imagen para categorÃ­as de analisis espacio geogrÃ¡fic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8" t="16336" r="35662" b="65563"/>
          <a:stretch/>
        </p:blipFill>
        <p:spPr bwMode="auto">
          <a:xfrm>
            <a:off x="5528623" y="2232784"/>
            <a:ext cx="210153" cy="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Resultado de imagen para categorÃ­as de analisis espacio geogrÃ¡fico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0" t="30805" r="6460" b="48776"/>
          <a:stretch/>
        </p:blipFill>
        <p:spPr bwMode="auto">
          <a:xfrm>
            <a:off x="5528624" y="3423891"/>
            <a:ext cx="210153" cy="2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Resultado de imagen para categorÃ­as de analisis espacio geogrÃ¡fico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6" t="67132" r="6357" b="13627"/>
          <a:stretch/>
        </p:blipFill>
        <p:spPr bwMode="auto">
          <a:xfrm>
            <a:off x="5529085" y="4754135"/>
            <a:ext cx="209692" cy="2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Resultado de imagen para categorÃ­as de analisis espacio geogrÃ¡fico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67148" r="69251" b="11725"/>
          <a:stretch/>
        </p:blipFill>
        <p:spPr bwMode="auto">
          <a:xfrm>
            <a:off x="5531378" y="5729585"/>
            <a:ext cx="220440" cy="2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Resultado de imagen para categorÃ­as de analisis espacio geogrÃ¡fico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31201" r="70968" b="46417"/>
          <a:stretch/>
        </p:blipFill>
        <p:spPr bwMode="auto">
          <a:xfrm>
            <a:off x="5557565" y="6569858"/>
            <a:ext cx="220440" cy="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ángulo 144"/>
          <p:cNvSpPr/>
          <p:nvPr/>
        </p:nvSpPr>
        <p:spPr>
          <a:xfrm>
            <a:off x="7767512" y="2590262"/>
            <a:ext cx="12468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00" dirty="0" smtClean="0">
                <a:latin typeface="KG She Persisted" panose="02000506000000020003" pitchFamily="2" charset="0"/>
              </a:rPr>
              <a:t>Las cuales se dividen en</a:t>
            </a:r>
            <a:endParaRPr lang="es-MX" sz="700" dirty="0">
              <a:latin typeface="KG She Persisted" panose="02000506000000020003" pitchFamily="2" charset="0"/>
            </a:endParaRPr>
          </a:p>
        </p:txBody>
      </p:sp>
      <p:sp>
        <p:nvSpPr>
          <p:cNvPr id="146" name="Rectángulo 145"/>
          <p:cNvSpPr/>
          <p:nvPr/>
        </p:nvSpPr>
        <p:spPr>
          <a:xfrm>
            <a:off x="8243522" y="2782699"/>
            <a:ext cx="844909" cy="415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700" dirty="0" smtClean="0">
                <a:latin typeface="KG Second Chances Solid" panose="02000000000000000000" pitchFamily="2" charset="0"/>
              </a:rPr>
              <a:t>Mundial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700" dirty="0" smtClean="0">
                <a:latin typeface="KG Second Chances Solid" panose="02000000000000000000" pitchFamily="2" charset="0"/>
              </a:rPr>
              <a:t>Nacional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700" dirty="0" smtClean="0">
                <a:latin typeface="KG Second Chances Solid" panose="02000000000000000000" pitchFamily="2" charset="0"/>
              </a:rPr>
              <a:t>Local</a:t>
            </a:r>
            <a:endParaRPr lang="es-MX" sz="700" dirty="0">
              <a:latin typeface="KG Second Chances Solid" panose="02000000000000000000" pitchFamily="2" charset="0"/>
            </a:endParaRPr>
          </a:p>
        </p:txBody>
      </p:sp>
      <p:cxnSp>
        <p:nvCxnSpPr>
          <p:cNvPr id="149" name="Conector recto 148"/>
          <p:cNvCxnSpPr/>
          <p:nvPr/>
        </p:nvCxnSpPr>
        <p:spPr>
          <a:xfrm flipV="1">
            <a:off x="8249030" y="3205492"/>
            <a:ext cx="0" cy="1303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34081" r="79927" b="44833"/>
          <a:stretch/>
        </p:blipFill>
        <p:spPr bwMode="auto">
          <a:xfrm>
            <a:off x="1158582" y="1837095"/>
            <a:ext cx="279328" cy="1528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34650" r="61068" b="44264"/>
          <a:stretch/>
        </p:blipFill>
        <p:spPr bwMode="auto">
          <a:xfrm>
            <a:off x="1150951" y="2753928"/>
            <a:ext cx="279328" cy="1528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1" t="33514" r="42209" b="45400"/>
          <a:stretch/>
        </p:blipFill>
        <p:spPr bwMode="auto">
          <a:xfrm>
            <a:off x="1133545" y="3753573"/>
            <a:ext cx="279328" cy="1528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5" t="34651" r="23105" b="44263"/>
          <a:stretch/>
        </p:blipFill>
        <p:spPr bwMode="auto">
          <a:xfrm>
            <a:off x="1072154" y="4704061"/>
            <a:ext cx="279328" cy="1528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4" t="35219" r="4246" b="43695"/>
          <a:stretch/>
        </p:blipFill>
        <p:spPr bwMode="auto">
          <a:xfrm>
            <a:off x="1148929" y="6373208"/>
            <a:ext cx="279328" cy="15282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 descr="Resultado de imagen para tierra melonheadz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35" y="46264"/>
            <a:ext cx="430853" cy="4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Imagen 1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4126" y="728343"/>
            <a:ext cx="315328" cy="540000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3" y="618806"/>
            <a:ext cx="344400" cy="542362"/>
          </a:xfrm>
          <a:prstGeom prst="rect">
            <a:avLst/>
          </a:prstGeom>
        </p:spPr>
      </p:pic>
      <p:pic>
        <p:nvPicPr>
          <p:cNvPr id="159" name="Imagen 1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61" y="588558"/>
            <a:ext cx="393800" cy="540000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47" y="889068"/>
            <a:ext cx="400673" cy="540000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66" y="563010"/>
            <a:ext cx="346094" cy="5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"/>
    </mc:Choice>
    <mc:Fallback xmlns="">
      <p:transition spd="slow" advTm="17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4534" y="67790"/>
            <a:ext cx="8994731" cy="670430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471633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altLang="es-MX" sz="7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cotejo</a:t>
            </a:r>
            <a:endParaRPr lang="es-MX" altLang="es-MX" sz="7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Marca con un ángulo los aspectos que contenga la portada de la evidencia de la unidad 1</a:t>
            </a:r>
            <a:endParaRPr lang="es-MX" altLang="es-MX" sz="7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</a:t>
            </a:r>
            <a:r>
              <a:rPr lang="es-MX" alt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generales</a:t>
            </a:r>
            <a:endParaRPr lang="es-MX" altLang="es-MX" sz="7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6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79281"/>
              </p:ext>
            </p:extLst>
          </p:nvPr>
        </p:nvGraphicFramePr>
        <p:xfrm>
          <a:off x="379021" y="1309212"/>
          <a:ext cx="8555116" cy="2123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361"/>
                <a:gridCol w="997054"/>
                <a:gridCol w="997836"/>
                <a:gridCol w="3038865"/>
              </a:tblGrid>
              <a:tr h="422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Aspectos a considerar de la Portada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Nombre de la Institución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Curso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Maestro del curso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Nombre de la Evidencia de la Unidad 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Competencias de la unidad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Nombre de la alumna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Grado y sección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Número de lista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Lugar y Fecha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19722"/>
              </p:ext>
            </p:extLst>
          </p:nvPr>
        </p:nvGraphicFramePr>
        <p:xfrm>
          <a:off x="379020" y="3987934"/>
          <a:ext cx="8555116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360"/>
                <a:gridCol w="997054"/>
                <a:gridCol w="997837"/>
                <a:gridCol w="30388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Aspectos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Entregar en digital en Power Point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Tamaño de letra legible y claro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Sin errores ortográficos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Creatividad y autenticidad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Fecha de entrega:  8 al 12 de octubre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80056"/>
              </p:ext>
            </p:extLst>
          </p:nvPr>
        </p:nvGraphicFramePr>
        <p:xfrm>
          <a:off x="379021" y="5596143"/>
          <a:ext cx="8555116" cy="53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748"/>
                <a:gridCol w="1483199"/>
                <a:gridCol w="1287364"/>
                <a:gridCol w="1437166"/>
                <a:gridCol w="1437946"/>
                <a:gridCol w="13216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14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Equivale a 10%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13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Equivale a .92%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12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Equivale a .85%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11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Equivale a .78%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10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Equivale a .71%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9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Equivale a .64%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3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4534" y="67790"/>
            <a:ext cx="8994731" cy="670430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15320"/>
              </p:ext>
            </p:extLst>
          </p:nvPr>
        </p:nvGraphicFramePr>
        <p:xfrm>
          <a:off x="359764" y="1259172"/>
          <a:ext cx="8424471" cy="5405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91"/>
                <a:gridCol w="1652761"/>
                <a:gridCol w="1791855"/>
                <a:gridCol w="1792598"/>
                <a:gridCol w="2097566"/>
              </a:tblGrid>
              <a:tr h="248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Criterios a evaluar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Estratégico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Autónomo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9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Resolutivo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Receptivo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621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Concepto Principal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El concepto principal es adecuado y pertinente con el tema y la pregunta de enfoque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 El concepto principal es relevante dentro del tema pero no presenta pregunta de enfoque.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El concepto principal pertenece al tema, pero no se fundamental ni responde a la pregunta de enfoque.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 El concepto principal no tiene relación con el tema ni presenta pregunta de enfoque.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86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Conceptos subordinados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Incluye todos los conceptos importantes que representa la información principal del tema o pregunta de enfoque.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Incluye la mayoría de los conceptos importantes que representan la información principal del tema o pregunta de enfoque.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Faltan la mayoría de los conceptos importantes que representan la información principal del tema o pregunta de enfoque. Repite algún concepto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Incluye solo algunos de los conceptos importantes que representan la información principal del tema o pregunta de enfoque, pero faltan los más significativos.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86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Palabras de enlace y proposiciones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La mayor parte de las proposiciones son válidas de acuerdo a la pregunta de enfoque o tema y representan la información principal.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Algunas de las proposiciones son invalidadas o no representan la información principal del tema o pregunta de enfoque.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Solo algunas de las proposiciones son válidas de acuerdo al tema o la pregunta de enfoque. 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proposiciones inválidas de acuerdo al tema con enlaces que describen una relación inexistente, afirmaciones  vagas y/o falsas.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86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Enlaces cruzados y Creatividad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Integra enlaces creativos y novedosos.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Muestra enlaces cruzados adecuados gramaticalmente pertinentes y relevantes en términos de la información principal del tema.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enlaces cruzados adecuados gramaticalmente pero un tanto irrelevantes en términos de la información principal del tema.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algunos niveles y enlaces redundantes, o erróneos tanto gramaticalmente como en términos de la información principal del tema.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74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Jerarquía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Todos los conceptos están ordenados jerárquicamente. Presenta niveles jerárquicos  y  ramificaciones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Todos los conceptos están ordenados jerárquicamente. Se presentan al menos tres niveles jerárquicos y  ramificaciones.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Se presentan  niveles jerárquicos, pero uno de ellos corresponde al nivel de ejemplo y presenta algunas ramificaciones.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La estructura del mapa es lineal o no presenta una organización jerárquica.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869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Estructura (complejidad estructural)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estructura jerárquica completa y equilibrada, con una organización clara y de fácil interpretación.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una estructura jerárquica clara, equilibrada pero un tanto simple o un poco desequilibrada pero clara y de fácil interpretación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Presenta una estructura jerárquica desordenada y simple pero no equilibrada.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Mapa lineal, con varias secuencias de oraciones largas hacia los lados o hacia abajo; o bien, presenta una estructura ilegible, desorganizada, caótica o difícil de interpretar.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  <a:tr h="12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Total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473437"/>
            <a:ext cx="914399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para Evaluar un Mapa Conceptual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Nombre:</a:t>
            </a:r>
            <a:r>
              <a:rPr kumimoji="0" lang="es-MX" altLang="es-MX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Gabriela Yuvianith García Pérez</a:t>
            </a: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NL: 6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Autoevaluación: 20%_________, Coevaluación: 20%___________, </a:t>
            </a:r>
            <a:r>
              <a:rPr kumimoji="0" lang="es-MX" alt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Heteroevaluación</a:t>
            </a: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50%______ Total: 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9153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1093</Words>
  <Application>Microsoft Office PowerPoint</Application>
  <PresentationFormat>Presentación en pantalla (4:3)</PresentationFormat>
  <Paragraphs>234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 Light</vt:lpstr>
      <vt:lpstr>Calibri</vt:lpstr>
      <vt:lpstr>KG She Persisted</vt:lpstr>
      <vt:lpstr>KG Second Chances Solid</vt:lpstr>
      <vt:lpstr>Times New Roman</vt:lpstr>
      <vt:lpstr>Tema de Office</vt:lpstr>
      <vt:lpstr>Presentación de PowerPoint</vt:lpstr>
      <vt:lpstr>ESPACIO GEOGRÁFICO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geográfico</dc:title>
  <dc:creator>Usuario</dc:creator>
  <cp:lastModifiedBy>Usuario</cp:lastModifiedBy>
  <cp:revision>25</cp:revision>
  <dcterms:created xsi:type="dcterms:W3CDTF">2018-10-11T01:44:43Z</dcterms:created>
  <dcterms:modified xsi:type="dcterms:W3CDTF">2018-10-12T14:08:17Z</dcterms:modified>
</cp:coreProperties>
</file>