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0" y="798725"/>
            <a:ext cx="1857375" cy="13811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39788" y="695797"/>
            <a:ext cx="89826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Escuela Normal de Educación Preescolar</a:t>
            </a:r>
          </a:p>
          <a:p>
            <a:pPr algn="ctr"/>
            <a:r>
              <a:rPr lang="es-MX" sz="2800" dirty="0" smtClean="0"/>
              <a:t>Licenciatura en Educación Preescolar</a:t>
            </a:r>
          </a:p>
          <a:p>
            <a:pPr algn="ctr"/>
            <a:r>
              <a:rPr lang="es-MX" dirty="0" smtClean="0"/>
              <a:t>Ciclo escolar 2018-2019</a:t>
            </a:r>
            <a:endParaRPr lang="es-MX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447784" y="2259471"/>
            <a:ext cx="7812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Curso: Educación Geográfica </a:t>
            </a:r>
          </a:p>
          <a:p>
            <a:pPr algn="ctr"/>
            <a:r>
              <a:rPr lang="es-MX" sz="2400" dirty="0" smtClean="0"/>
              <a:t>Docente: Edith Araceli Martínez Silva</a:t>
            </a:r>
            <a:endParaRPr lang="es-MX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447784" y="3228012"/>
            <a:ext cx="7812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Evidencia 1: Espacio Geográfico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447784" y="4072459"/>
            <a:ext cx="7812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Alumna: Michelle Borjón Berlanga </a:t>
            </a:r>
          </a:p>
          <a:p>
            <a:pPr algn="ctr"/>
            <a:r>
              <a:rPr lang="es-MX" sz="2400" dirty="0" smtClean="0"/>
              <a:t>Grado: 4    Sección: A</a:t>
            </a:r>
          </a:p>
          <a:p>
            <a:pPr algn="ctr"/>
            <a:r>
              <a:rPr lang="es-MX" sz="2400" dirty="0" smtClean="0"/>
              <a:t>N.L. 02</a:t>
            </a:r>
          </a:p>
          <a:p>
            <a:pPr algn="ctr"/>
            <a:endParaRPr lang="es-MX" sz="2400" dirty="0"/>
          </a:p>
          <a:p>
            <a:pPr algn="ctr"/>
            <a:r>
              <a:rPr lang="es-MX" sz="2400" dirty="0" smtClean="0"/>
              <a:t>11 de Octubre del 2018</a:t>
            </a:r>
          </a:p>
          <a:p>
            <a:pPr algn="ctr"/>
            <a:r>
              <a:rPr lang="es-MX" sz="2400" dirty="0" smtClean="0"/>
              <a:t>Saltillo, Coahuila</a:t>
            </a:r>
          </a:p>
        </p:txBody>
      </p:sp>
    </p:spTree>
    <p:extLst>
      <p:ext uri="{BB962C8B-B14F-4D97-AF65-F5344CB8AC3E}">
        <p14:creationId xmlns:p14="http://schemas.microsoft.com/office/powerpoint/2010/main" val="399170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428" y="1331259"/>
            <a:ext cx="1030941" cy="1143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90166" y="2048853"/>
            <a:ext cx="84044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Competencias: </a:t>
            </a:r>
          </a:p>
          <a:p>
            <a:pPr algn="ctr"/>
            <a:endParaRPr lang="es-MX" sz="1000" dirty="0" smtClean="0"/>
          </a:p>
          <a:p>
            <a:pPr algn="just"/>
            <a:r>
              <a:rPr lang="es-MX" dirty="0" smtClean="0"/>
              <a:t>● </a:t>
            </a:r>
            <a:r>
              <a:rPr lang="es-MX" dirty="0"/>
              <a:t>Utiliza las TIC y las fuentes de información disponibles para mantenerse actualizado respecto a los hechos y fenómenos geográficos. </a:t>
            </a:r>
          </a:p>
          <a:p>
            <a:pPr algn="just"/>
            <a:r>
              <a:rPr lang="es-MX" dirty="0"/>
              <a:t>● Establece relaciones entre los contenidos de la disciplina geográfica y los propósitos, contenidos, enfoques y aprendizajes esperados de la educación preescolar para adecuarlos a las necesidades formativas de los alumnos. </a:t>
            </a:r>
          </a:p>
          <a:p>
            <a:pPr algn="just"/>
            <a:r>
              <a:rPr lang="es-MX" dirty="0"/>
              <a:t>● Realiza proyectos de trabajo en la escuela de educación preescolar para coadyuvar en el desarrollo de una educación geográfica en este nivel.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7883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98323" y="496690"/>
            <a:ext cx="6738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chemeClr val="accent1"/>
                </a:solidFill>
                <a:latin typeface="DJB Speak the Truth Boldly" panose="02000500000000000000" pitchFamily="2" charset="0"/>
              </a:rPr>
              <a:t>¿Qué es el e</a:t>
            </a:r>
            <a:r>
              <a:rPr lang="es-MX" sz="2800" dirty="0" smtClean="0">
                <a:solidFill>
                  <a:schemeClr val="accent1"/>
                </a:solidFill>
                <a:latin typeface="DJB Speak the Truth Boldly" panose="02000500000000000000" pitchFamily="2" charset="0"/>
              </a:rPr>
              <a:t>spacio geográfico?</a:t>
            </a:r>
            <a:endParaRPr lang="es-MX" sz="2800" dirty="0">
              <a:solidFill>
                <a:schemeClr val="accent1"/>
              </a:solidFill>
              <a:latin typeface="DJB Speak the Truth Boldly" panose="02000500000000000000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612779" y="1252673"/>
            <a:ext cx="47972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Área organizada por el ser humano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2608733" y="2038353"/>
            <a:ext cx="2008094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6"/>
                </a:solidFill>
              </a:rPr>
              <a:t>Componentes</a:t>
            </a:r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19106" y="606342"/>
            <a:ext cx="2008094" cy="6463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6"/>
                </a:solidFill>
              </a:rPr>
              <a:t>Conceptos geográficos</a:t>
            </a:r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056098" y="2035195"/>
            <a:ext cx="2008094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6"/>
                </a:solidFill>
              </a:rPr>
              <a:t>Categorías</a:t>
            </a:r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03463" y="2035195"/>
            <a:ext cx="1712263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6"/>
                </a:solidFill>
              </a:rPr>
              <a:t>Escalas</a:t>
            </a:r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189144" y="4060204"/>
            <a:ext cx="244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6"/>
                </a:solidFill>
              </a:rPr>
              <a:t>Tipos</a:t>
            </a:r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511556" y="2035195"/>
            <a:ext cx="2303925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6"/>
                </a:solidFill>
              </a:rPr>
              <a:t>Representaciones</a:t>
            </a:r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44608" y="1256089"/>
            <a:ext cx="18601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accent1"/>
                </a:solidFill>
              </a:rPr>
              <a:t>Localización: </a:t>
            </a:r>
            <a:r>
              <a:rPr lang="es-MX" sz="1400" dirty="0" smtClean="0"/>
              <a:t>conocer la ubicación.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accent1"/>
                </a:solidFill>
              </a:rPr>
              <a:t>Distribución: </a:t>
            </a:r>
            <a:r>
              <a:rPr lang="es-MX" sz="1400" dirty="0" smtClean="0"/>
              <a:t>Manera en que están repartidos los componentes.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accent1"/>
                </a:solidFill>
              </a:rPr>
              <a:t>Relación-interacción: </a:t>
            </a:r>
            <a:r>
              <a:rPr lang="es-MX" sz="1400" dirty="0" smtClean="0"/>
              <a:t>Los componentes están ligados.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accent1"/>
                </a:solidFill>
              </a:rPr>
              <a:t>Temporalidad y cambio: </a:t>
            </a:r>
            <a:r>
              <a:rPr lang="es-MX" sz="1400" dirty="0" smtClean="0"/>
              <a:t>Los componentes se transforman a lo largo del tiempo.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631146" y="2652245"/>
            <a:ext cx="207757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accent1"/>
                </a:solidFill>
              </a:rPr>
              <a:t>Naturales. </a:t>
            </a:r>
            <a:r>
              <a:rPr lang="es-MX" sz="1400" dirty="0" smtClean="0"/>
              <a:t>Suelo, agua, clima…</a:t>
            </a:r>
            <a:endParaRPr lang="es-MX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accent1"/>
                </a:solidFill>
              </a:rPr>
              <a:t>Sociales. </a:t>
            </a:r>
            <a:r>
              <a:rPr lang="es-MX" sz="1400" dirty="0" smtClean="0"/>
              <a:t>Población, crecimiento, distribución…</a:t>
            </a:r>
            <a:endParaRPr lang="es-MX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accent1"/>
                </a:solidFill>
              </a:rPr>
              <a:t>Culturales. </a:t>
            </a:r>
            <a:r>
              <a:rPr lang="es-MX" sz="1400" dirty="0" smtClean="0"/>
              <a:t>Costumbres, lenguas, religiones…</a:t>
            </a:r>
            <a:endParaRPr lang="es-MX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accent1"/>
                </a:solidFill>
              </a:rPr>
              <a:t>Políticos. </a:t>
            </a:r>
            <a:r>
              <a:rPr lang="es-MX" sz="1400" dirty="0" smtClean="0"/>
              <a:t>Organización, gobierno, división…</a:t>
            </a:r>
            <a:endParaRPr lang="es-MX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accent1"/>
                </a:solidFill>
              </a:rPr>
              <a:t>Económicos. </a:t>
            </a:r>
            <a:r>
              <a:rPr lang="es-MX" sz="1400" dirty="0" smtClean="0"/>
              <a:t>Agricultura, pesca, minería…</a:t>
            </a:r>
            <a:r>
              <a:rPr lang="es-MX" sz="1400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021359" y="2694834"/>
            <a:ext cx="20775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accent1"/>
                </a:solidFill>
              </a:rPr>
              <a:t>Lugar. </a:t>
            </a:r>
            <a:r>
              <a:rPr lang="es-MX" sz="1400" dirty="0" smtClean="0"/>
              <a:t>Localidad, colonia, barrio, casa, etc.</a:t>
            </a:r>
            <a:endParaRPr lang="es-MX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accent1"/>
                </a:solidFill>
              </a:rPr>
              <a:t>Medio. </a:t>
            </a:r>
            <a:r>
              <a:rPr lang="es-MX" sz="1400" dirty="0" smtClean="0"/>
              <a:t>Urbano o rural.</a:t>
            </a:r>
            <a:endParaRPr lang="es-MX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accent1"/>
                </a:solidFill>
              </a:rPr>
              <a:t>Paisaje. </a:t>
            </a:r>
            <a:r>
              <a:rPr lang="es-MX" sz="1400" dirty="0" smtClean="0"/>
              <a:t>Naturales y culturales. </a:t>
            </a:r>
            <a:endParaRPr lang="es-MX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accent1"/>
                </a:solidFill>
              </a:rPr>
              <a:t>Región. </a:t>
            </a:r>
            <a:r>
              <a:rPr lang="es-MX" sz="1400" dirty="0" smtClean="0"/>
              <a:t>Natural, cultural y económica.</a:t>
            </a:r>
            <a:endParaRPr lang="es-MX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accent1"/>
                </a:solidFill>
              </a:rPr>
              <a:t>Territorio. </a:t>
            </a:r>
            <a:r>
              <a:rPr lang="es-MX" sz="1400" dirty="0" smtClean="0"/>
              <a:t>Suelo, subsuelo, zonas marítimas, aéreas. </a:t>
            </a:r>
            <a:endParaRPr lang="es-MX" sz="1400" dirty="0" smtClean="0">
              <a:solidFill>
                <a:schemeClr val="accent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548294" y="2694834"/>
            <a:ext cx="171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Gráfica y numérica</a:t>
            </a:r>
            <a:endParaRPr lang="es-MX" sz="1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789217" y="4700302"/>
            <a:ext cx="17122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Mundial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Local</a:t>
            </a:r>
            <a:endParaRPr lang="es-MX" sz="1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9950844" y="2696003"/>
            <a:ext cx="17122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Croquis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Plano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Mapa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Atlas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Globo terráqueo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Fotografía aérea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Imagen satelital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Sistema de Información Geográfica (SIG)</a:t>
            </a:r>
          </a:p>
        </p:txBody>
      </p:sp>
      <p:cxnSp>
        <p:nvCxnSpPr>
          <p:cNvPr id="19" name="Conector recto de flecha 18"/>
          <p:cNvCxnSpPr>
            <a:stCxn id="3" idx="2"/>
          </p:cNvCxnSpPr>
          <p:nvPr/>
        </p:nvCxnSpPr>
        <p:spPr>
          <a:xfrm>
            <a:off x="6011397" y="1622005"/>
            <a:ext cx="0" cy="291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 flipV="1">
            <a:off x="2640105" y="1311386"/>
            <a:ext cx="989485" cy="308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3629590" y="1627680"/>
            <a:ext cx="1" cy="285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3612780" y="1627680"/>
            <a:ext cx="7050738" cy="7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8410015" y="1643957"/>
            <a:ext cx="1" cy="285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10663518" y="1639290"/>
            <a:ext cx="1" cy="285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n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3676">
            <a:off x="-124502" y="4729632"/>
            <a:ext cx="1293394" cy="2227589"/>
          </a:xfrm>
          <a:prstGeom prst="rect">
            <a:avLst/>
          </a:prstGeom>
        </p:spPr>
      </p:pic>
      <p:sp>
        <p:nvSpPr>
          <p:cNvPr id="48" name="CuadroTexto 47"/>
          <p:cNvSpPr txBox="1"/>
          <p:nvPr/>
        </p:nvSpPr>
        <p:spPr>
          <a:xfrm>
            <a:off x="1081414" y="5132064"/>
            <a:ext cx="15273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accent1"/>
                </a:solidFill>
              </a:rPr>
              <a:t>Diversidad: </a:t>
            </a:r>
            <a:r>
              <a:rPr lang="es-MX" sz="1400" dirty="0"/>
              <a:t>Variedad del espacio geográfico. </a:t>
            </a:r>
          </a:p>
          <a:p>
            <a:endParaRPr lang="es-MX" sz="20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474" flipH="1">
            <a:off x="10477220" y="7436"/>
            <a:ext cx="1673564" cy="175587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878" y="3255357"/>
            <a:ext cx="1754274" cy="722348"/>
          </a:xfrm>
          <a:prstGeom prst="rect">
            <a:avLst/>
          </a:prstGeom>
        </p:spPr>
      </p:pic>
      <p:cxnSp>
        <p:nvCxnSpPr>
          <p:cNvPr id="22" name="Conector recto 21"/>
          <p:cNvCxnSpPr>
            <a:stCxn id="4" idx="2"/>
          </p:cNvCxnSpPr>
          <p:nvPr/>
        </p:nvCxnSpPr>
        <p:spPr>
          <a:xfrm flipH="1">
            <a:off x="3612779" y="2407685"/>
            <a:ext cx="1" cy="244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 flipH="1">
            <a:off x="6008603" y="2426554"/>
            <a:ext cx="1" cy="244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H="1">
            <a:off x="8404426" y="2400322"/>
            <a:ext cx="1" cy="244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 flipH="1">
            <a:off x="8420681" y="4429536"/>
            <a:ext cx="1" cy="244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H="1">
            <a:off x="10667442" y="2429728"/>
            <a:ext cx="1" cy="244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>
            <a:off x="6008603" y="1041937"/>
            <a:ext cx="2795" cy="210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839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73</TotalTime>
  <Words>300</Words>
  <Application>Microsoft Office PowerPoint</Application>
  <PresentationFormat>Panorámica</PresentationFormat>
  <Paragraphs>52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DJB Speak the Truth Boldly</vt:lpstr>
      <vt:lpstr>Garamond</vt:lpstr>
      <vt:lpstr>Savon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Espacio geográfico</dc:title>
  <dc:creator>Michelle Borjon</dc:creator>
  <cp:lastModifiedBy>Michelle Borjon</cp:lastModifiedBy>
  <cp:revision>19</cp:revision>
  <dcterms:created xsi:type="dcterms:W3CDTF">2018-10-11T18:09:51Z</dcterms:created>
  <dcterms:modified xsi:type="dcterms:W3CDTF">2018-10-11T21:44:29Z</dcterms:modified>
</cp:coreProperties>
</file>