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6E4FF-3069-40D8-9BCD-29BB10224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68BFA9-1A62-4B28-B34B-D65B2A5E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296C4A-09D7-4834-B769-2FB4681D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A5180-5343-4574-A530-0B2F3C3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A0365-0F3F-4E9E-9A26-66D7A43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00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8A823-DC2C-469A-A63E-DFA1786E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778339-E9CA-4CD2-8C67-D719FD4F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82C41-571C-40FF-97DB-524CA80A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D4F1B-58A3-45D2-8109-1CFBD570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DC47A-F841-4A80-9F8B-7BA40B8C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40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E59893-4C2F-4961-A9C7-A19C2217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318E8-B5CE-461E-8DE3-48913BA93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45A97-E4F7-4A8D-B397-47194211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1D99D-D982-497A-868D-528761D1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FA9C92-8BEC-4B13-BCE7-B9BE06ED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3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067C3-3839-497E-AB72-B891F8EF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5AD116-A623-4CBF-B8DE-0DF58B289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F91AB-1C60-4EFD-B642-06F0B2DF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54261-07F7-4E37-8465-D45CA6DC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A97AA9-A4A7-48E6-8556-D84C9293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12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973F6-0C24-42A3-B0DF-A89D8635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6B2551-61DF-4FE1-B5DE-1EB3E5FA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B73838-8363-411C-BE33-463EA0C5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9E4B2-E1ED-45D0-8587-0EE85806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AF3963-CACA-4570-8E56-BFB480D9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84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C90EB-274D-4BE2-AE84-09E36D34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2BDD02-71A5-47E8-AEB0-47BBD0152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8A6D70-A69F-48D1-82B7-747D652FD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D031E-776A-4FF8-89B9-2F746905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2F31B-578B-4D9D-A2E8-B9C3F81C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73050A-DC27-416B-A184-F628EB0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24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07A68-EC1D-4A72-89BD-B45C6256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BD583D-CC88-4305-8C4A-E3CAB1888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8AB0D6-07B4-43AB-8BBE-9EBF0595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FFBE03-A8AE-4932-A6E1-0685AA8AF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A0BEA4-A4CB-4FA1-8737-243665DFD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669A84-71AB-4809-8AC2-0E0D30C1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1977F0-BB73-414C-B2E5-7F263C75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E0FF46-24A0-49F9-8E55-8310BBB5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8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02312-344A-476F-AC4C-B73E7FF8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246B98-AC71-47F2-B447-D74196AA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8DF85E-0470-4FED-870A-BE98E7E8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C4F577-947D-428A-98E9-00C957A8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2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6B412B-6601-4DDE-A6DF-28984D07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BCA7A8-F416-4F76-AB08-649F3B9B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75BF93-B7FE-4A8F-9C13-C8927924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BFD21-092F-4254-AAA3-F5491346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DD4DE-7B66-4728-BBDD-8D1B2FE6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EA0B9E-D775-49A0-97B3-658A863CF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D7FBDB-E1D9-4C38-814D-5D24911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AE2409-4C86-43E3-B340-13573DD8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D7B159-0BDF-48E4-8AC6-95EC7C17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27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896A6-ABE9-4380-9214-CB44AFBF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174EE3-892B-4579-8828-9ACDD23D1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6D876-8A91-419B-AD48-D9824F31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07573-662D-4FC9-8C5F-2C43C845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209251-A467-413F-B808-4ED5A12F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00D4E9-8B21-44E8-A699-E42FFA80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10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FC6601-C55D-4331-B22F-C579BCA8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FC6F10-5568-444F-AA28-E4778881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A365F-2BD0-4BA9-AF19-827511EAE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6CB2-5370-4551-93F2-9ED7FC9B6E3C}" type="datetimeFigureOut">
              <a:rPr lang="es-MX" smtClean="0"/>
              <a:t>11/10/2018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64AEE6-0505-4D28-95FB-6878DCB5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826F7-7F77-41A8-BBC9-EACC3EF78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2505C-A624-4ADF-AF18-9B13586F38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6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FF9E83F-FA50-4F81-89D3-8856076ECB26}"/>
              </a:ext>
            </a:extLst>
          </p:cNvPr>
          <p:cNvSpPr txBox="1"/>
          <p:nvPr/>
        </p:nvSpPr>
        <p:spPr>
          <a:xfrm>
            <a:off x="569844" y="371062"/>
            <a:ext cx="1073426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Escuela Normal de Educación Preescolar</a:t>
            </a:r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r>
              <a:rPr lang="es-MX" sz="3200" dirty="0"/>
              <a:t>Educación geográfica </a:t>
            </a:r>
          </a:p>
          <a:p>
            <a:pPr algn="ctr"/>
            <a:r>
              <a:rPr lang="es-MX" sz="2000" dirty="0"/>
              <a:t>Séptimo semestre Sección “A”</a:t>
            </a:r>
          </a:p>
          <a:p>
            <a:r>
              <a:rPr lang="es-MX" b="1" dirty="0"/>
              <a:t>Docente</a:t>
            </a:r>
            <a:r>
              <a:rPr lang="es-MX" dirty="0"/>
              <a:t> :Edith Araceli Martínez Silva </a:t>
            </a:r>
          </a:p>
          <a:p>
            <a:r>
              <a:rPr lang="es-MX" b="1" dirty="0"/>
              <a:t>Alumna</a:t>
            </a:r>
            <a:r>
              <a:rPr lang="es-MX" dirty="0"/>
              <a:t>: </a:t>
            </a:r>
            <a:r>
              <a:rPr lang="es-MX" dirty="0" err="1"/>
              <a:t>Leisly</a:t>
            </a:r>
            <a:r>
              <a:rPr lang="es-MX" dirty="0"/>
              <a:t> Mónica Domínguez Martínez                                              </a:t>
            </a:r>
            <a:r>
              <a:rPr lang="es-MX" b="1" dirty="0"/>
              <a:t>Número de   lista </a:t>
            </a:r>
            <a:r>
              <a:rPr lang="es-MX" dirty="0"/>
              <a:t>4</a:t>
            </a:r>
          </a:p>
          <a:p>
            <a:r>
              <a:rPr lang="es-ES" b="1" dirty="0"/>
              <a:t>UNIDAD DE APRENDIZAJE I</a:t>
            </a:r>
            <a:r>
              <a:rPr lang="es-ES" dirty="0"/>
              <a:t>. Elementos básicos para el estudio de la Geografía</a:t>
            </a:r>
            <a:r>
              <a:rPr lang="es-MX" dirty="0"/>
              <a:t> </a:t>
            </a:r>
          </a:p>
          <a:p>
            <a:r>
              <a:rPr lang="es-ES" b="1" dirty="0"/>
              <a:t>Competencias  de la unidad de aprendizaje</a:t>
            </a:r>
          </a:p>
          <a:p>
            <a:r>
              <a:rPr lang="es-ES" sz="1600" dirty="0"/>
              <a:t>● Relaciona los componentes naturales, sociales, culturales, económicos y políticos que interactúan en el espacio geográfico para analizar los objetos de estudio de la geografía desde una perspectiva multi e interdisciplinaria. </a:t>
            </a:r>
          </a:p>
          <a:p>
            <a:r>
              <a:rPr lang="es-ES" sz="1600" dirty="0"/>
              <a:t>● Utiliza las TIC y las fuentes de información disponibles para mantenerse actualizado respecto a los hechos y fenómenos geográficos</a:t>
            </a:r>
          </a:p>
          <a:p>
            <a:r>
              <a:rPr lang="es-ES" sz="1600" b="1" dirty="0"/>
              <a:t>Evidencia </a:t>
            </a:r>
            <a:r>
              <a:rPr lang="es-ES" sz="1600" dirty="0"/>
              <a:t>Mapa conceptual sobre espacio geográfico </a:t>
            </a:r>
          </a:p>
          <a:p>
            <a:endParaRPr lang="es-ES" sz="1600" dirty="0"/>
          </a:p>
          <a:p>
            <a:r>
              <a:rPr lang="es-ES" sz="1600" dirty="0"/>
              <a:t>Saltillo Coahuila de Zaragoza                                                                                                             12/10/2018</a:t>
            </a:r>
          </a:p>
          <a:p>
            <a:endParaRPr lang="es-MX" sz="3600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DBFA6E-5468-47C0-B1AB-81565881A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12741" r="21842" b="15738"/>
          <a:stretch/>
        </p:blipFill>
        <p:spPr>
          <a:xfrm>
            <a:off x="4780547" y="946483"/>
            <a:ext cx="2053390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E018EB2-E818-4B04-BED6-19778F91581C}"/>
              </a:ext>
            </a:extLst>
          </p:cNvPr>
          <p:cNvSpPr/>
          <p:nvPr/>
        </p:nvSpPr>
        <p:spPr>
          <a:xfrm>
            <a:off x="3891660" y="230130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dirty="0">
                <a:latin typeface="Forte" panose="020B0604020202020204" pitchFamily="66" charset="0"/>
              </a:rPr>
              <a:t>Espacio geográfico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AB4CC4-6DB4-4EE9-9933-01EA6BE32F7C}"/>
              </a:ext>
            </a:extLst>
          </p:cNvPr>
          <p:cNvSpPr/>
          <p:nvPr/>
        </p:nvSpPr>
        <p:spPr>
          <a:xfrm>
            <a:off x="185179" y="1291616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Área organizada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por el ser humano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69BDBF7-602E-43CE-A97E-C97E546E2FC8}"/>
              </a:ext>
            </a:extLst>
          </p:cNvPr>
          <p:cNvSpPr/>
          <p:nvPr/>
        </p:nvSpPr>
        <p:spPr>
          <a:xfrm>
            <a:off x="5255493" y="1399502"/>
            <a:ext cx="920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Ocupa un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área determinada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2AECE29-3234-42B1-BAEE-80CB6DC8CCB8}"/>
              </a:ext>
            </a:extLst>
          </p:cNvPr>
          <p:cNvSpPr/>
          <p:nvPr/>
        </p:nvSpPr>
        <p:spPr>
          <a:xfrm>
            <a:off x="3629770" y="1209456"/>
            <a:ext cx="2009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Localizable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 partir del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uso de coordenadas geográficas o puntos cardinales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Localización)</a:t>
            </a:r>
          </a:p>
          <a:p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Ubicación , extensión  , magnitud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CA81BCD-A7F1-41AE-A4A3-B89DE98EDAE0}"/>
              </a:ext>
            </a:extLst>
          </p:cNvPr>
          <p:cNvSpPr/>
          <p:nvPr/>
        </p:nvSpPr>
        <p:spPr>
          <a:xfrm>
            <a:off x="1773684" y="1347811"/>
            <a:ext cx="17866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Dinámico pues se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modifica a través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los años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(Temporalidad cambio)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5506C56-B82B-4038-A43A-2EC4A17CC976}"/>
              </a:ext>
            </a:extLst>
          </p:cNvPr>
          <p:cNvCxnSpPr>
            <a:cxnSpLocks/>
          </p:cNvCxnSpPr>
          <p:nvPr/>
        </p:nvCxnSpPr>
        <p:spPr>
          <a:xfrm>
            <a:off x="2246459" y="3808810"/>
            <a:ext cx="0" cy="23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082A30-C525-4C19-A597-B90AAB7A8DDA}"/>
              </a:ext>
            </a:extLst>
          </p:cNvPr>
          <p:cNvSpPr txBox="1"/>
          <p:nvPr/>
        </p:nvSpPr>
        <p:spPr>
          <a:xfrm>
            <a:off x="1659967" y="3396929"/>
            <a:ext cx="210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r>
              <a:rPr lang="es-MX" sz="2400" dirty="0"/>
              <a:t>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E787EF1-3B13-4A7F-B568-0BA9D65CDC27}"/>
              </a:ext>
            </a:extLst>
          </p:cNvPr>
          <p:cNvCxnSpPr>
            <a:cxnSpLocks/>
          </p:cNvCxnSpPr>
          <p:nvPr/>
        </p:nvCxnSpPr>
        <p:spPr>
          <a:xfrm flipH="1">
            <a:off x="2293331" y="3208967"/>
            <a:ext cx="10926" cy="2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F83A84A-7921-4DA6-BF5B-F628A6238F53}"/>
              </a:ext>
            </a:extLst>
          </p:cNvPr>
          <p:cNvSpPr/>
          <p:nvPr/>
        </p:nvSpPr>
        <p:spPr>
          <a:xfrm>
            <a:off x="307637" y="4068768"/>
            <a:ext cx="6729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Naturales           Sociales            Culturales         Políticos            Económicos 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Recursos              población     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Costumbres  Forma de gobierno    Uso que damos a los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como agua         Natalidad       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Lenguas        Frontera                    recursos naturales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relieve                 mortalidad      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Religiones     División                    satisfacer nuestras necesidades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Tradiciones   Organización           a los recursos naturales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Lenguas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AFDAD8A-9EB0-44A9-A2FC-964409E382F1}"/>
              </a:ext>
            </a:extLst>
          </p:cNvPr>
          <p:cNvCxnSpPr>
            <a:cxnSpLocks/>
          </p:cNvCxnSpPr>
          <p:nvPr/>
        </p:nvCxnSpPr>
        <p:spPr>
          <a:xfrm>
            <a:off x="4923694" y="2244046"/>
            <a:ext cx="0" cy="23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6AAC12E0-D368-4718-AC09-25929F7F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571" y="5627497"/>
            <a:ext cx="164606" cy="323116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4AEC26C-EF69-4DC6-81CC-B14D4DEF4BCF}"/>
              </a:ext>
            </a:extLst>
          </p:cNvPr>
          <p:cNvSpPr txBox="1"/>
          <p:nvPr/>
        </p:nvSpPr>
        <p:spPr>
          <a:xfrm>
            <a:off x="159301" y="5893247"/>
            <a:ext cx="4531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Relación interacción  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Están estrechamente ligados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9800B2D-124E-4DD1-A298-F45E5473F456}"/>
              </a:ext>
            </a:extLst>
          </p:cNvPr>
          <p:cNvSpPr txBox="1"/>
          <p:nvPr/>
        </p:nvSpPr>
        <p:spPr>
          <a:xfrm>
            <a:off x="4311169" y="5554939"/>
            <a:ext cx="177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Diversidad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Variedad recursos , sociales y culturales ,escala nacional y comunicacional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4AABFD-5AC6-4140-B7B9-2ED3DC8224A8}"/>
              </a:ext>
            </a:extLst>
          </p:cNvPr>
          <p:cNvSpPr/>
          <p:nvPr/>
        </p:nvSpPr>
        <p:spPr>
          <a:xfrm>
            <a:off x="7109344" y="698596"/>
            <a:ext cx="49872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Categorías de análisis del espacio geográfico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Lugar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Unidad espacial Localidad urbana/rural, colonia, barrio, casa, escuela Genera un sentido de identidad y pertinencia             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Medio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Espacio natural o acondicionado rodea a un grupo de humanos con limitaciones climáticas, biológicas, psicológicas, económicas, políticas el medio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urbano y el rural.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Paisaje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Componentes naturales se perciben temporalidad y cambio.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Culturales: ciudades, arquitectura. Sus componentes son los elementos naturales (bióticos, abióticos) y la sociedad.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Región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Se conforma de grupos que hablan la misma lengua y con las mismas tradiciones Existe la región  natural, cultural y económica.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Territorio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Espacio físico ,fines políticos o administrativos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-Representa una localidad, ciudad, estado, país Tiene límites precisos Abarca suelo, subsuelo, zonas marítimas, aéreas</a:t>
            </a: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62E9FF2-51C5-45A9-979A-26017AE89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99" y="1047898"/>
            <a:ext cx="164606" cy="32311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38F6FFF-AC8A-4F49-B118-EADDED6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23" y="1107126"/>
            <a:ext cx="164606" cy="32311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499C71A-DC78-410E-B064-E5BD439D2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67" y="981847"/>
            <a:ext cx="164606" cy="32311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3A1A8C8-6B45-4740-9EEF-888A0844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576" y="1009844"/>
            <a:ext cx="164606" cy="32311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54E3366-63CD-441D-9206-9138E1A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05655">
            <a:off x="7178184" y="440326"/>
            <a:ext cx="224921" cy="441512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5844EDDA-01B5-40B8-A37C-A3C3B4404090}"/>
              </a:ext>
            </a:extLst>
          </p:cNvPr>
          <p:cNvSpPr txBox="1"/>
          <p:nvPr/>
        </p:nvSpPr>
        <p:spPr>
          <a:xfrm>
            <a:off x="3609484" y="3055566"/>
            <a:ext cx="1590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Escala numérica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Escala gráfica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Mundial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Nacional  </a:t>
            </a: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65993F7-05E9-47A6-8061-9FC48D96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29" y="2768296"/>
            <a:ext cx="164606" cy="317019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828118A-F035-42E1-B461-2F545520891A}"/>
              </a:ext>
            </a:extLst>
          </p:cNvPr>
          <p:cNvSpPr txBox="1"/>
          <p:nvPr/>
        </p:nvSpPr>
        <p:spPr>
          <a:xfrm>
            <a:off x="6558237" y="3581595"/>
            <a:ext cx="3675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Representación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Croquis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Es una representación, se dibuja un espacio. Este tipo de dibujos tienen la finalidad de ofrecer una imagen aproximada.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Representación geográfica de algún territorio.</a:t>
            </a: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Mapas temáticos con datos estadísticos y monográficos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Globo terráqueo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tridimensional ,esférico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se puede observar la división política, relieves, etc.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Fotografía aérea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Representación fiel del terreno</a:t>
            </a:r>
          </a:p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Imagen satelital 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 superficie de la tierra que captura un sensor montado en un satélite artificia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Sistema de Información Geográfica (SIG)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base de datos con información geográfica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69CDA26A-1D05-46FD-B5E7-3D2976A9E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929" y="132934"/>
            <a:ext cx="1116110" cy="111772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DAF51CA-A5E4-4857-8D4F-CC01DAC407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380">
            <a:off x="6376402" y="2442128"/>
            <a:ext cx="613237" cy="68278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F6436F43-7E25-4045-8E20-208531D9B4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938" r="42126" b="14316"/>
          <a:stretch/>
        </p:blipFill>
        <p:spPr>
          <a:xfrm>
            <a:off x="6182733" y="1972398"/>
            <a:ext cx="838522" cy="54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B94A7A7-8341-4643-A34A-ABB3F3F66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61" b="89888" l="5274" r="92194">
                        <a14:foregroundMark x1="6962" y1="6461" x2="9916" y2="19663"/>
                        <a14:foregroundMark x1="54008" y1="38764" x2="62447" y2="54775"/>
                        <a14:foregroundMark x1="56751" y1="53652" x2="61181" y2="67416"/>
                        <a14:foregroundMark x1="61181" y1="67416" x2="61603" y2="70506"/>
                        <a14:foregroundMark x1="54430" y1="74719" x2="76371" y2="77247"/>
                        <a14:foregroundMark x1="60127" y1="57584" x2="67300" y2="68820"/>
                        <a14:foregroundMark x1="67300" y1="68820" x2="77426" y2="74157"/>
                        <a14:foregroundMark x1="77426" y1="74157" x2="87342" y2="65730"/>
                        <a14:foregroundMark x1="87342" y1="65730" x2="90928" y2="59831"/>
                        <a14:foregroundMark x1="90928" y1="53933" x2="80591" y2="67978"/>
                        <a14:foregroundMark x1="75105" y1="69944" x2="81224" y2="69944"/>
                        <a14:foregroundMark x1="77215" y1="79213" x2="83122" y2="74438"/>
                        <a14:foregroundMark x1="89030" y1="65169" x2="92405" y2="62360"/>
                        <a14:foregroundMark x1="39241" y1="52247" x2="39873" y2="58427"/>
                        <a14:foregroundMark x1="40928" y1="66292" x2="43249" y2="67135"/>
                        <a14:foregroundMark x1="13924" y1="25843" x2="23840" y2="46348"/>
                        <a14:foregroundMark x1="9705" y1="27247" x2="18143" y2="35955"/>
                        <a14:foregroundMark x1="18143" y1="35955" x2="23207" y2="48876"/>
                        <a14:foregroundMark x1="23207" y1="48876" x2="23629" y2="48034"/>
                        <a14:foregroundMark x1="5274" y1="8989" x2="13080" y2="25843"/>
                        <a14:foregroundMark x1="11181" y1="19382" x2="15401" y2="25843"/>
                        <a14:foregroundMark x1="10970" y1="14326" x2="15190" y2="27528"/>
                        <a14:foregroundMark x1="15190" y1="27528" x2="16456" y2="25562"/>
                        <a14:foregroundMark x1="13080" y1="19382" x2="17511" y2="30618"/>
                        <a14:foregroundMark x1="53586" y1="30337" x2="52954" y2="45225"/>
                        <a14:foregroundMark x1="52954" y1="45225" x2="55274" y2="49157"/>
                        <a14:foregroundMark x1="54852" y1="35112" x2="60549" y2="44382"/>
                        <a14:foregroundMark x1="58650" y1="37921" x2="60759" y2="44382"/>
                        <a14:foregroundMark x1="51688" y1="69382" x2="56540" y2="74719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4750" y="2809256"/>
            <a:ext cx="1352315" cy="1015663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4F2AD35D-4C68-4DF1-9D5C-C9BED80421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807" t="16897" r="16642" b="18114"/>
          <a:stretch/>
        </p:blipFill>
        <p:spPr>
          <a:xfrm>
            <a:off x="6096000" y="652268"/>
            <a:ext cx="888128" cy="539109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D40F39A8-F9D0-41B1-89ED-3FE75DA8CC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1796" y="3396929"/>
            <a:ext cx="949571" cy="72737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EFE975EE-B43A-4833-8C0F-AAD64EE2A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86955" y="4045496"/>
            <a:ext cx="949571" cy="59726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A9B9C05-6165-4469-9AE2-7097CEBDB5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459" t="3356" r="12448" b="5248"/>
          <a:stretch/>
        </p:blipFill>
        <p:spPr>
          <a:xfrm>
            <a:off x="11100787" y="4554545"/>
            <a:ext cx="1006319" cy="79033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397FFF50-898E-45B8-81E3-56A5957A420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700" r="13989" b="17159"/>
          <a:stretch/>
        </p:blipFill>
        <p:spPr>
          <a:xfrm>
            <a:off x="11087022" y="5435048"/>
            <a:ext cx="1033848" cy="689171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A1991FA6-727B-4082-90C6-4AB80DBAD6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1155" y="4918213"/>
            <a:ext cx="660369" cy="790335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3B41FC6F-3725-40ED-B5EA-3DA8BF43B6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94491" y="5666623"/>
            <a:ext cx="1033848" cy="120600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C69399AB-22BB-49A2-85C8-1BBE76ACF8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41431" y="1272643"/>
            <a:ext cx="921125" cy="6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FD69D0-4159-427C-8597-04540AC65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34504"/>
              </p:ext>
            </p:extLst>
          </p:nvPr>
        </p:nvGraphicFramePr>
        <p:xfrm>
          <a:off x="1897040" y="895280"/>
          <a:ext cx="9689911" cy="5815649"/>
        </p:xfrm>
        <a:graphic>
          <a:graphicData uri="http://schemas.openxmlformats.org/drawingml/2006/table">
            <a:tbl>
              <a:tblPr firstRow="1" firstCol="1" bandRow="1"/>
              <a:tblGrid>
                <a:gridCol w="832513">
                  <a:extLst>
                    <a:ext uri="{9D8B030D-6E8A-4147-A177-3AD203B41FA5}">
                      <a16:colId xmlns:a16="http://schemas.microsoft.com/office/drawing/2014/main" val="3835766963"/>
                    </a:ext>
                  </a:extLst>
                </a:gridCol>
                <a:gridCol w="2317714">
                  <a:extLst>
                    <a:ext uri="{9D8B030D-6E8A-4147-A177-3AD203B41FA5}">
                      <a16:colId xmlns:a16="http://schemas.microsoft.com/office/drawing/2014/main" val="2022633111"/>
                    </a:ext>
                  </a:extLst>
                </a:gridCol>
                <a:gridCol w="2058283">
                  <a:extLst>
                    <a:ext uri="{9D8B030D-6E8A-4147-A177-3AD203B41FA5}">
                      <a16:colId xmlns:a16="http://schemas.microsoft.com/office/drawing/2014/main" val="1264335286"/>
                    </a:ext>
                  </a:extLst>
                </a:gridCol>
                <a:gridCol w="2059138">
                  <a:extLst>
                    <a:ext uri="{9D8B030D-6E8A-4147-A177-3AD203B41FA5}">
                      <a16:colId xmlns:a16="http://schemas.microsoft.com/office/drawing/2014/main" val="738223280"/>
                    </a:ext>
                  </a:extLst>
                </a:gridCol>
                <a:gridCol w="2422263">
                  <a:extLst>
                    <a:ext uri="{9D8B030D-6E8A-4147-A177-3AD203B41FA5}">
                      <a16:colId xmlns:a16="http://schemas.microsoft.com/office/drawing/2014/main" val="1358107202"/>
                    </a:ext>
                  </a:extLst>
                </a:gridCol>
              </a:tblGrid>
              <a:tr h="204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Criterios a evaluar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Estratégico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Autónomo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Resolutivo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Receptivo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73064"/>
                  </a:ext>
                </a:extLst>
              </a:tr>
              <a:tr h="517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Concepto Principal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concepto principal es adecuado y pertinente con el tema y la pregunta de enfoque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 concepto principal es relevante dentro del tema pero no presenta pregunta de enfoque.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 concepto principal pertenece al tema, pero no se fundamental ni responde a la pregunta de enfoque.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 concepto principal no tiene relación con el tema ni presenta pregunta de enfoque.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66630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Conceptos subordinados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Incluye todos los conceptos importantes que representa la información principal del tema o pregunta de enfoque.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Incluye la mayoría de los conceptos importantes que representan la información principal del tema o pregunta de enfoque.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Faltan la mayoría de los conceptos importantes que representan la información principal del tema o pregunta de enfoque. Repite algún concepto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Incluye solo algunos de los conceptos importantes que representan la información principal del tema o pregunta de enfoque, pero faltan los más significativos.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122574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Palabras de enlace y proposiciones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mayor parte de las proposiciones son válidas de acuerdo a la pregunta de enfoque o tema y representan la información principal.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Algunas de las proposiciones son invalidadas o no representan la información principal del tema o pregunta de enfoque.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Solo algunas de las proposiciones son válidas de acuerdo al tema o la pregunta de enfoque. 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proposiciones inválidas de acuerdo al tema con enlaces que describen una relación inexistente, afirmaciones  vagas y/o falsas.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325394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Enlaces cruzados y Creatividad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Integra enlaces creativos y novedosos.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Muestra enlaces cruzados adecuados gramaticalmente pertinentes y relevantes en términos de la información principal del tema.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enlaces cruzados adecuados gramaticalmente pero un tanto irrelevantes en términos de la información principal del tema.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algunos niveles y enlaces redundantes, o erróneos tanto gramaticalmente como en términos de la información principal del tema.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262702"/>
                  </a:ext>
                </a:extLst>
              </a:tr>
              <a:tr h="622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 los conceptos están ordenados jerárquicamente. Presenta niveles jerárquicos  y  ramificaciones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 los conceptos están ordenados jerárquicamente. Se presentan al menos tres niveles jerárquicos y  ramificaciones.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presentan  niveles jerárquicos, pero uno de ellos corresponde al nivel de ejemplo y presenta algunas ramificaciones.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estructura del mapa es lineal o no presenta una organización jerárquica.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93906"/>
                  </a:ext>
                </a:extLst>
              </a:tr>
              <a:tr h="726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Estructura (complejidad estructural)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estructura jerárquica completa y equilibrada, con una organización clara y de fácil interpretación.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una estructura jerárquica clara, equilibrada pero un tanto simple o un poco desequilibrada pero clara y de fácil interpretación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Presenta una estructura jerárquica desordenada y simple pero no equilibrada.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Mapa lineal, con varias secuencias de oraciones largas hacia los lados o hacia abajo; o bien, presenta una estructura ilegible, desorganizada, caótica o difícil de interpretar.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30718"/>
                  </a:ext>
                </a:extLst>
              </a:tr>
              <a:tr h="9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9944" marR="3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784199"/>
                  </a:ext>
                </a:extLst>
              </a:tr>
            </a:tbl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E6B0385-1F0A-4E30-97F8-F158644A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4" y="2834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Rúbrica para Evaluar un Mapa Conceptual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Nombre:_________________________________________________________________  NL: _____________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Autoevaluación: 20%_________, Coevaluación: 20%___________, Heteroevaluación: 50%______ Total: __________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A77181A-29F2-4DBD-ACC3-1415F8262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237079"/>
              </p:ext>
            </p:extLst>
          </p:nvPr>
        </p:nvGraphicFramePr>
        <p:xfrm>
          <a:off x="2510255" y="4382300"/>
          <a:ext cx="6946900" cy="1982799"/>
        </p:xfrm>
        <a:graphic>
          <a:graphicData uri="http://schemas.openxmlformats.org/drawingml/2006/table">
            <a:tbl>
              <a:tblPr firstRow="1" firstCol="1" bandRow="1"/>
              <a:tblGrid>
                <a:gridCol w="2859405">
                  <a:extLst>
                    <a:ext uri="{9D8B030D-6E8A-4147-A177-3AD203B41FA5}">
                      <a16:colId xmlns:a16="http://schemas.microsoft.com/office/drawing/2014/main" val="238956773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68967965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813048"/>
                    </a:ext>
                  </a:extLst>
                </a:gridCol>
                <a:gridCol w="2467610">
                  <a:extLst>
                    <a:ext uri="{9D8B030D-6E8A-4147-A177-3AD203B41FA5}">
                      <a16:colId xmlns:a16="http://schemas.microsoft.com/office/drawing/2014/main" val="1534626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Aspectos a considerar de la Portada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9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Institución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71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0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Maestro del curso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674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Evidencia de la Unidad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355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Competencias de la unidad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83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la alumna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987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 y sección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979997"/>
                  </a:ext>
                </a:extLst>
              </a:tr>
              <a:tr h="22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lista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02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Lugar y Fecha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50175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122851B-565A-4906-A3B8-641A7A38D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39921"/>
              </p:ext>
            </p:extLst>
          </p:nvPr>
        </p:nvGraphicFramePr>
        <p:xfrm>
          <a:off x="2622550" y="2379313"/>
          <a:ext cx="6946900" cy="1318133"/>
        </p:xfrm>
        <a:graphic>
          <a:graphicData uri="http://schemas.openxmlformats.org/drawingml/2006/table">
            <a:tbl>
              <a:tblPr firstRow="1" firstCol="1" bandRow="1"/>
              <a:tblGrid>
                <a:gridCol w="2859405">
                  <a:extLst>
                    <a:ext uri="{9D8B030D-6E8A-4147-A177-3AD203B41FA5}">
                      <a16:colId xmlns:a16="http://schemas.microsoft.com/office/drawing/2014/main" val="369359531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86039163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046830750"/>
                    </a:ext>
                  </a:extLst>
                </a:gridCol>
                <a:gridCol w="2467610">
                  <a:extLst>
                    <a:ext uri="{9D8B030D-6E8A-4147-A177-3AD203B41FA5}">
                      <a16:colId xmlns:a16="http://schemas.microsoft.com/office/drawing/2014/main" val="1359481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Aspectos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los tiene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11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Entregar en digital en Power Point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99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Tamaño de letra legible y claro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4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 errores ortográficos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96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Creatividad y autenticidad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023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entrega:  8 al 12 de octubre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826186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0FCE45A-4CA1-4530-B602-662CD2417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42764"/>
              </p:ext>
            </p:extLst>
          </p:nvPr>
        </p:nvGraphicFramePr>
        <p:xfrm>
          <a:off x="2622550" y="1484300"/>
          <a:ext cx="6991350" cy="530225"/>
        </p:xfrm>
        <a:graphic>
          <a:graphicData uri="http://schemas.openxmlformats.org/drawingml/2006/table">
            <a:tbl>
              <a:tblPr firstRow="1" firstCol="1" bandRow="1"/>
              <a:tblGrid>
                <a:gridCol w="1292225">
                  <a:extLst>
                    <a:ext uri="{9D8B030D-6E8A-4147-A177-3AD203B41FA5}">
                      <a16:colId xmlns:a16="http://schemas.microsoft.com/office/drawing/2014/main" val="1220985278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63206579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814985917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772476615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245945019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1396787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.92%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.85%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.78%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.71%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aspectos completos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 a .64%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92000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AEF097B-118F-4BDB-8CF6-E71996ACC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320496"/>
            <a:ext cx="844974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Lista de cotejo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Instrucciones: Marca con un ángulo los aspectos que contenga la portada de la evidencia de la unidad 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Aspectos generales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5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Panorámica</PresentationFormat>
  <Paragraphs>192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Forte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md9341207@gmail.com</dc:creator>
  <cp:lastModifiedBy>md9341207@gmail.com</cp:lastModifiedBy>
  <cp:revision>34</cp:revision>
  <dcterms:created xsi:type="dcterms:W3CDTF">2018-10-08T17:44:07Z</dcterms:created>
  <dcterms:modified xsi:type="dcterms:W3CDTF">2018-10-12T01:30:55Z</dcterms:modified>
</cp:coreProperties>
</file>