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791700" cy="7920038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8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78" y="1296173"/>
            <a:ext cx="8322945" cy="2757347"/>
          </a:xfrm>
        </p:spPr>
        <p:txBody>
          <a:bodyPr anchor="b"/>
          <a:lstStyle>
            <a:lvl1pPr algn="ctr">
              <a:defRPr sz="642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4159854"/>
            <a:ext cx="7343775" cy="1912175"/>
          </a:xfrm>
        </p:spPr>
        <p:txBody>
          <a:bodyPr/>
          <a:lstStyle>
            <a:lvl1pPr marL="0" indent="0" algn="ctr">
              <a:buNone/>
              <a:defRPr sz="2570"/>
            </a:lvl1pPr>
            <a:lvl2pPr marL="489570" indent="0" algn="ctr">
              <a:buNone/>
              <a:defRPr sz="2142"/>
            </a:lvl2pPr>
            <a:lvl3pPr marL="979140" indent="0" algn="ctr">
              <a:buNone/>
              <a:defRPr sz="1927"/>
            </a:lvl3pPr>
            <a:lvl4pPr marL="1468709" indent="0" algn="ctr">
              <a:buNone/>
              <a:defRPr sz="1713"/>
            </a:lvl4pPr>
            <a:lvl5pPr marL="1958279" indent="0" algn="ctr">
              <a:buNone/>
              <a:defRPr sz="1713"/>
            </a:lvl5pPr>
            <a:lvl6pPr marL="2447849" indent="0" algn="ctr">
              <a:buNone/>
              <a:defRPr sz="1713"/>
            </a:lvl6pPr>
            <a:lvl7pPr marL="2937419" indent="0" algn="ctr">
              <a:buNone/>
              <a:defRPr sz="1713"/>
            </a:lvl7pPr>
            <a:lvl8pPr marL="3426988" indent="0" algn="ctr">
              <a:buNone/>
              <a:defRPr sz="1713"/>
            </a:lvl8pPr>
            <a:lvl9pPr marL="3916558" indent="0" algn="ctr">
              <a:buNone/>
              <a:defRPr sz="171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54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33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7186" y="421669"/>
            <a:ext cx="2111335" cy="671186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80" y="421669"/>
            <a:ext cx="6211610" cy="67118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08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21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80" y="1974512"/>
            <a:ext cx="8445341" cy="3294515"/>
          </a:xfrm>
        </p:spPr>
        <p:txBody>
          <a:bodyPr anchor="b"/>
          <a:lstStyle>
            <a:lvl1pPr>
              <a:defRPr sz="642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080" y="5300194"/>
            <a:ext cx="8445341" cy="1732508"/>
          </a:xfrm>
        </p:spPr>
        <p:txBody>
          <a:bodyPr/>
          <a:lstStyle>
            <a:lvl1pPr marL="0" indent="0">
              <a:buNone/>
              <a:defRPr sz="2570">
                <a:solidFill>
                  <a:schemeClr val="tx1"/>
                </a:solidFill>
              </a:defRPr>
            </a:lvl1pPr>
            <a:lvl2pPr marL="489570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2pPr>
            <a:lvl3pPr marL="979140" indent="0">
              <a:buNone/>
              <a:defRPr sz="1927">
                <a:solidFill>
                  <a:schemeClr val="tx1">
                    <a:tint val="75000"/>
                  </a:schemeClr>
                </a:solidFill>
              </a:defRPr>
            </a:lvl3pPr>
            <a:lvl4pPr marL="146870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4pPr>
            <a:lvl5pPr marL="195827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5pPr>
            <a:lvl6pPr marL="244784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6pPr>
            <a:lvl7pPr marL="293741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7pPr>
            <a:lvl8pPr marL="342698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8pPr>
            <a:lvl9pPr marL="391655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7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79" y="2108344"/>
            <a:ext cx="4161473" cy="502519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7048" y="2108344"/>
            <a:ext cx="4161473" cy="502519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0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421671"/>
            <a:ext cx="8445341" cy="153084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456" y="1941510"/>
            <a:ext cx="4142347" cy="951504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456" y="2893014"/>
            <a:ext cx="4142347" cy="42551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7049" y="1941510"/>
            <a:ext cx="4162748" cy="951504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049" y="2893014"/>
            <a:ext cx="4162748" cy="42551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28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28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6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528002"/>
            <a:ext cx="3158078" cy="1848009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748" y="1140341"/>
            <a:ext cx="4957048" cy="5628360"/>
          </a:xfrm>
        </p:spPr>
        <p:txBody>
          <a:bodyPr/>
          <a:lstStyle>
            <a:lvl1pPr>
              <a:defRPr sz="3427"/>
            </a:lvl1pPr>
            <a:lvl2pPr>
              <a:defRPr sz="2998"/>
            </a:lvl2pPr>
            <a:lvl3pPr>
              <a:defRPr sz="2570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2376011"/>
            <a:ext cx="3158078" cy="4401855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07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528002"/>
            <a:ext cx="3158078" cy="1848009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62748" y="1140341"/>
            <a:ext cx="4957048" cy="5628360"/>
          </a:xfrm>
        </p:spPr>
        <p:txBody>
          <a:bodyPr anchor="t"/>
          <a:lstStyle>
            <a:lvl1pPr marL="0" indent="0">
              <a:buNone/>
              <a:defRPr sz="3427"/>
            </a:lvl1pPr>
            <a:lvl2pPr marL="489570" indent="0">
              <a:buNone/>
              <a:defRPr sz="2998"/>
            </a:lvl2pPr>
            <a:lvl3pPr marL="979140" indent="0">
              <a:buNone/>
              <a:defRPr sz="2570"/>
            </a:lvl3pPr>
            <a:lvl4pPr marL="1468709" indent="0">
              <a:buNone/>
              <a:defRPr sz="2142"/>
            </a:lvl4pPr>
            <a:lvl5pPr marL="1958279" indent="0">
              <a:buNone/>
              <a:defRPr sz="2142"/>
            </a:lvl5pPr>
            <a:lvl6pPr marL="2447849" indent="0">
              <a:buNone/>
              <a:defRPr sz="2142"/>
            </a:lvl6pPr>
            <a:lvl7pPr marL="2937419" indent="0">
              <a:buNone/>
              <a:defRPr sz="2142"/>
            </a:lvl7pPr>
            <a:lvl8pPr marL="3426988" indent="0">
              <a:buNone/>
              <a:defRPr sz="2142"/>
            </a:lvl8pPr>
            <a:lvl9pPr marL="3916558" indent="0">
              <a:buNone/>
              <a:defRPr sz="214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2376011"/>
            <a:ext cx="3158078" cy="4401855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22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180" y="421671"/>
            <a:ext cx="8445341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80" y="2108344"/>
            <a:ext cx="8445341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179" y="7340703"/>
            <a:ext cx="2203133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0F40-E078-4FD3-B7CF-A549FE614A20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3501" y="7340703"/>
            <a:ext cx="3304699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7340703"/>
            <a:ext cx="2203133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3CCB1-6CEF-4A80-BD20-DF5A90674C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78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9140" rtl="0" eaLnBrk="1" latinLnBrk="0" hangingPunct="1">
        <a:lnSpc>
          <a:spcPct val="90000"/>
        </a:lnSpc>
        <a:spcBef>
          <a:spcPct val="0"/>
        </a:spcBef>
        <a:buNone/>
        <a:defRPr sz="47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785" indent="-244785" algn="l" defTabSz="979140" rtl="0" eaLnBrk="1" latinLnBrk="0" hangingPunct="1">
        <a:lnSpc>
          <a:spcPct val="90000"/>
        </a:lnSpc>
        <a:spcBef>
          <a:spcPts val="1071"/>
        </a:spcBef>
        <a:buFont typeface="Arial" panose="020B0604020202020204" pitchFamily="34" charset="0"/>
        <a:buChar char="•"/>
        <a:defRPr sz="2998" kern="1200">
          <a:solidFill>
            <a:schemeClr val="tx1"/>
          </a:solidFill>
          <a:latin typeface="+mn-lt"/>
          <a:ea typeface="+mn-ea"/>
          <a:cs typeface="+mn-cs"/>
        </a:defRPr>
      </a:lvl1pPr>
      <a:lvl2pPr marL="734355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49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220306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69263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318220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67177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416134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1pPr>
      <a:lvl2pPr marL="48957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2pPr>
      <a:lvl3pPr marL="97914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3pPr>
      <a:lvl4pPr marL="146870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195827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44784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293741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42698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391655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#Fon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36437" y="-953982"/>
            <a:ext cx="7920038" cy="979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221340" y="106019"/>
            <a:ext cx="3864077" cy="369332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Espacio Geográfico.</a:t>
            </a:r>
            <a:endParaRPr lang="es-MX" dirty="0">
              <a:latin typeface="Comic Sans MS" panose="030F0702030302020204" pitchFamily="66" charset="0"/>
            </a:endParaRPr>
          </a:p>
        </p:txBody>
      </p:sp>
      <p:cxnSp>
        <p:nvCxnSpPr>
          <p:cNvPr id="7" name="Conector recto de flecha 6"/>
          <p:cNvCxnSpPr>
            <a:stCxn id="5" idx="2"/>
          </p:cNvCxnSpPr>
          <p:nvPr/>
        </p:nvCxnSpPr>
        <p:spPr>
          <a:xfrm>
            <a:off x="5153379" y="475351"/>
            <a:ext cx="0" cy="5303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351974" y="1020800"/>
            <a:ext cx="919347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Área organizada por el ser humano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ocupa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 área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determinada,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localizable a partir del uso de coordenadas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geográficas, su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organización responde a los intereses y valores del ser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humano, es dinámico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pues se modifica a través de los años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1071712" y="1482048"/>
            <a:ext cx="0" cy="28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2635298" y="1504189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4429428" y="14820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8136190" y="1504189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514507" y="1805213"/>
            <a:ext cx="976707" cy="276999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SOCIALES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282929" y="2094792"/>
            <a:ext cx="13205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Población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Crecimiento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Distribución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2027605" y="1829497"/>
            <a:ext cx="1187333" cy="276999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CULTURALES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932035" y="2113983"/>
            <a:ext cx="151171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Costumbres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Lenguas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Religiones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Tradiciones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3956363" y="1815224"/>
            <a:ext cx="1000929" cy="276999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POLITCOS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658152" y="2100150"/>
            <a:ext cx="183248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rganización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los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pueblos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gobierno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Frontera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6023990" y="1843724"/>
            <a:ext cx="1245059" cy="276999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5853793" y="2125120"/>
            <a:ext cx="158545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Agricultura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Pesca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Minería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Nivel económico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Conector recto de flecha 32"/>
          <p:cNvCxnSpPr/>
          <p:nvPr/>
        </p:nvCxnSpPr>
        <p:spPr>
          <a:xfrm>
            <a:off x="6681016" y="1503390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7707268" y="2138579"/>
            <a:ext cx="107171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Suelo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Clima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Fauna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7663557" y="1865016"/>
            <a:ext cx="1115430" cy="276999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NATURALES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ector recto de flecha 35"/>
          <p:cNvCxnSpPr/>
          <p:nvPr/>
        </p:nvCxnSpPr>
        <p:spPr>
          <a:xfrm>
            <a:off x="9361754" y="1482048"/>
            <a:ext cx="0" cy="2808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8037871" y="4014033"/>
            <a:ext cx="12745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Conceptos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ector recto de flecha 36"/>
          <p:cNvCxnSpPr/>
          <p:nvPr/>
        </p:nvCxnSpPr>
        <p:spPr>
          <a:xfrm>
            <a:off x="8940081" y="4294238"/>
            <a:ext cx="4916" cy="3225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 flipH="1">
            <a:off x="8248225" y="4306968"/>
            <a:ext cx="14748" cy="350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H="1">
            <a:off x="7590312" y="4220218"/>
            <a:ext cx="3772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H="1" flipV="1">
            <a:off x="7864462" y="3762019"/>
            <a:ext cx="103070" cy="222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 flipV="1">
            <a:off x="8744474" y="3616115"/>
            <a:ext cx="0" cy="340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8023142" y="3064015"/>
            <a:ext cx="1191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Localización: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Situación de los lugares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7130270" y="3125576"/>
            <a:ext cx="922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Relación: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Componentes ligados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8361348" y="4686978"/>
            <a:ext cx="119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Distribución: 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Repartición de componentes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6270619" y="3941869"/>
            <a:ext cx="1242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Temporalidad: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Transformación de los componentes.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7410307" y="4631796"/>
            <a:ext cx="107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Diversidad: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Variedad del espacio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Conector recto de flecha 48"/>
          <p:cNvCxnSpPr/>
          <p:nvPr/>
        </p:nvCxnSpPr>
        <p:spPr>
          <a:xfrm flipH="1" flipV="1">
            <a:off x="6793877" y="3772410"/>
            <a:ext cx="1205727" cy="4351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adroTexto 50"/>
          <p:cNvSpPr txBox="1"/>
          <p:nvPr/>
        </p:nvSpPr>
        <p:spPr>
          <a:xfrm>
            <a:off x="5514669" y="3237414"/>
            <a:ext cx="1723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Escala: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Tamaño de objeto o terreno.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Conector recto de flecha 51"/>
          <p:cNvCxnSpPr/>
          <p:nvPr/>
        </p:nvCxnSpPr>
        <p:spPr>
          <a:xfrm flipH="1">
            <a:off x="5040143" y="3428631"/>
            <a:ext cx="4784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>
            <a:off x="5678073" y="3669134"/>
            <a:ext cx="3" cy="408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2741250" y="3108283"/>
            <a:ext cx="248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Numérica: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presentas mediante una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relación del mapa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623669" y="4086485"/>
            <a:ext cx="1791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Gráfica: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Cada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segmento equivale a cierta distancia en la realidad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3522198" y="3699079"/>
            <a:ext cx="1310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Mundial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Nacional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Conector recto de flecha 62"/>
          <p:cNvCxnSpPr/>
          <p:nvPr/>
        </p:nvCxnSpPr>
        <p:spPr>
          <a:xfrm flipH="1">
            <a:off x="4562272" y="3589000"/>
            <a:ext cx="980659" cy="284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>
            <a:off x="141554" y="1399542"/>
            <a:ext cx="0" cy="1836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>
            <a:off x="268043" y="3125576"/>
            <a:ext cx="127459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Categorías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Conector recto de flecha 76"/>
          <p:cNvCxnSpPr/>
          <p:nvPr/>
        </p:nvCxnSpPr>
        <p:spPr>
          <a:xfrm>
            <a:off x="189248" y="3873253"/>
            <a:ext cx="325259" cy="25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/>
          <p:cNvCxnSpPr/>
          <p:nvPr/>
        </p:nvCxnSpPr>
        <p:spPr>
          <a:xfrm>
            <a:off x="203158" y="3589000"/>
            <a:ext cx="3252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de flecha 83"/>
          <p:cNvCxnSpPr/>
          <p:nvPr/>
        </p:nvCxnSpPr>
        <p:spPr>
          <a:xfrm>
            <a:off x="189248" y="4123656"/>
            <a:ext cx="325259" cy="25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adroTexto 84"/>
          <p:cNvSpPr txBox="1"/>
          <p:nvPr/>
        </p:nvSpPr>
        <p:spPr>
          <a:xfrm>
            <a:off x="553700" y="4045117"/>
            <a:ext cx="2968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Paisaje: Relieve, clima suelo etc.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CuadroTexto 85"/>
          <p:cNvSpPr txBox="1"/>
          <p:nvPr/>
        </p:nvSpPr>
        <p:spPr>
          <a:xfrm>
            <a:off x="638712" y="3751710"/>
            <a:ext cx="2760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Medio: Espacio natural acondicionado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646383" y="3422080"/>
            <a:ext cx="2009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Lugar: Unidad pequeña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Conector recto de flecha 87"/>
          <p:cNvCxnSpPr/>
          <p:nvPr/>
        </p:nvCxnSpPr>
        <p:spPr>
          <a:xfrm>
            <a:off x="204948" y="4427425"/>
            <a:ext cx="325259" cy="25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/>
          <p:cNvCxnSpPr/>
          <p:nvPr/>
        </p:nvCxnSpPr>
        <p:spPr>
          <a:xfrm>
            <a:off x="189247" y="4770326"/>
            <a:ext cx="325259" cy="25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uadroTexto 89"/>
          <p:cNvSpPr txBox="1"/>
          <p:nvPr/>
        </p:nvSpPr>
        <p:spPr>
          <a:xfrm>
            <a:off x="610593" y="4345410"/>
            <a:ext cx="2968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Territorio: Espacio físico.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CuadroTexto 90"/>
          <p:cNvSpPr txBox="1"/>
          <p:nvPr/>
        </p:nvSpPr>
        <p:spPr>
          <a:xfrm>
            <a:off x="614286" y="4658785"/>
            <a:ext cx="3160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Región: Componentes naturales y sociales.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CuadroTexto 91"/>
          <p:cNvSpPr txBox="1"/>
          <p:nvPr/>
        </p:nvSpPr>
        <p:spPr>
          <a:xfrm>
            <a:off x="2782441" y="5194989"/>
            <a:ext cx="3864077" cy="307777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Comic Sans MS" panose="030F0702030302020204" pitchFamily="66" charset="0"/>
              </a:rPr>
              <a:t>Tipos de representación.</a:t>
            </a:r>
            <a:endParaRPr lang="es-MX" sz="1400" dirty="0">
              <a:latin typeface="Comic Sans MS" panose="030F0702030302020204" pitchFamily="66" charset="0"/>
            </a:endParaRPr>
          </a:p>
        </p:txBody>
      </p:sp>
      <p:cxnSp>
        <p:nvCxnSpPr>
          <p:cNvPr id="93" name="Conector recto de flecha 92"/>
          <p:cNvCxnSpPr/>
          <p:nvPr/>
        </p:nvCxnSpPr>
        <p:spPr>
          <a:xfrm>
            <a:off x="7945982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/>
          <p:nvPr/>
        </p:nvCxnSpPr>
        <p:spPr>
          <a:xfrm>
            <a:off x="920798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de flecha 94"/>
          <p:cNvCxnSpPr/>
          <p:nvPr/>
        </p:nvCxnSpPr>
        <p:spPr>
          <a:xfrm>
            <a:off x="4655338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/>
          <p:cNvCxnSpPr/>
          <p:nvPr/>
        </p:nvCxnSpPr>
        <p:spPr>
          <a:xfrm>
            <a:off x="9214466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de flecha 96"/>
          <p:cNvCxnSpPr/>
          <p:nvPr/>
        </p:nvCxnSpPr>
        <p:spPr>
          <a:xfrm>
            <a:off x="6866426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/>
          <p:cNvCxnSpPr/>
          <p:nvPr/>
        </p:nvCxnSpPr>
        <p:spPr>
          <a:xfrm>
            <a:off x="5720414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/>
          <p:cNvCxnSpPr/>
          <p:nvPr/>
        </p:nvCxnSpPr>
        <p:spPr>
          <a:xfrm>
            <a:off x="3257228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/>
          <p:cNvCxnSpPr/>
          <p:nvPr/>
        </p:nvCxnSpPr>
        <p:spPr>
          <a:xfrm>
            <a:off x="2292869" y="56442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/>
          <p:cNvCxnSpPr/>
          <p:nvPr/>
        </p:nvCxnSpPr>
        <p:spPr>
          <a:xfrm>
            <a:off x="4581828" y="163444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uadroTexto 101"/>
          <p:cNvSpPr txBox="1"/>
          <p:nvPr/>
        </p:nvSpPr>
        <p:spPr>
          <a:xfrm>
            <a:off x="457569" y="6144579"/>
            <a:ext cx="818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Croquis.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1850060" y="6141836"/>
            <a:ext cx="818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CuadroTexto 104"/>
          <p:cNvSpPr txBox="1"/>
          <p:nvPr/>
        </p:nvSpPr>
        <p:spPr>
          <a:xfrm>
            <a:off x="6482281" y="6141836"/>
            <a:ext cx="928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Foto aérea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7620912" y="6103414"/>
            <a:ext cx="818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Imagen satelital.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CuadroTexto 106"/>
          <p:cNvSpPr txBox="1"/>
          <p:nvPr/>
        </p:nvSpPr>
        <p:spPr>
          <a:xfrm>
            <a:off x="8675366" y="5976963"/>
            <a:ext cx="107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información geográfica.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107"/>
          <p:cNvSpPr txBox="1"/>
          <p:nvPr/>
        </p:nvSpPr>
        <p:spPr>
          <a:xfrm>
            <a:off x="2866582" y="6142959"/>
            <a:ext cx="818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Mapa.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CuadroTexto 108"/>
          <p:cNvSpPr txBox="1"/>
          <p:nvPr/>
        </p:nvSpPr>
        <p:spPr>
          <a:xfrm>
            <a:off x="4285122" y="6070105"/>
            <a:ext cx="818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Atlas.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CuadroTexto 109"/>
          <p:cNvSpPr txBox="1"/>
          <p:nvPr/>
        </p:nvSpPr>
        <p:spPr>
          <a:xfrm>
            <a:off x="5383591" y="6103414"/>
            <a:ext cx="884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Globo terráqueo.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CuadroTexto 110"/>
          <p:cNvSpPr txBox="1"/>
          <p:nvPr/>
        </p:nvSpPr>
        <p:spPr>
          <a:xfrm>
            <a:off x="308637" y="6560018"/>
            <a:ext cx="948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geográfica a través de trazos..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uadroTexto 111"/>
          <p:cNvSpPr txBox="1"/>
          <p:nvPr/>
        </p:nvSpPr>
        <p:spPr>
          <a:xfrm>
            <a:off x="1620510" y="6441873"/>
            <a:ext cx="948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Representaciónde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randes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extensiones de territorio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CuadroTexto 112"/>
          <p:cNvSpPr txBox="1"/>
          <p:nvPr/>
        </p:nvSpPr>
        <p:spPr>
          <a:xfrm>
            <a:off x="2747008" y="6459986"/>
            <a:ext cx="948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 de una superficie plana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CuadroTexto 113"/>
          <p:cNvSpPr txBox="1"/>
          <p:nvPr/>
        </p:nvSpPr>
        <p:spPr>
          <a:xfrm>
            <a:off x="6345152" y="6592607"/>
            <a:ext cx="94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fiel del terreno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7471650" y="6629691"/>
            <a:ext cx="948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visual de datos.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8675168" y="6653254"/>
            <a:ext cx="1048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Base de datos con información.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CuadroTexto 116"/>
          <p:cNvSpPr txBox="1"/>
          <p:nvPr/>
        </p:nvSpPr>
        <p:spPr>
          <a:xfrm>
            <a:off x="3927593" y="6485010"/>
            <a:ext cx="948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Mapas temáticos organizados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CuadroTexto 117"/>
          <p:cNvSpPr txBox="1"/>
          <p:nvPr/>
        </p:nvSpPr>
        <p:spPr>
          <a:xfrm>
            <a:off x="5219625" y="6629971"/>
            <a:ext cx="94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Objeto tridimensional.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48344"/>
              </p:ext>
            </p:extLst>
          </p:nvPr>
        </p:nvGraphicFramePr>
        <p:xfrm>
          <a:off x="457199" y="1828798"/>
          <a:ext cx="8877301" cy="5905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264"/>
                <a:gridCol w="1741601"/>
                <a:gridCol w="1888171"/>
                <a:gridCol w="1888954"/>
                <a:gridCol w="2210311"/>
              </a:tblGrid>
              <a:tr h="281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Criterios a evaluar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Estratégico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10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Autónomo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9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Resolutivo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8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Receptivo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7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703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Concepto Principal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El concepto principal es adecuado y pertinente con el tema y la pregunta de enfoque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 El concepto principal es relevante dentro del tema pero no presenta pregunta de enfoque.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El concepto principal pertenece al tema, pero no se fundamental ni responde a la pregunta de enfoque.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 El concepto principal no tiene relación con el tema ni presenta pregunta de enfoque. 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984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Conceptos subordinados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Incluye todos los conceptos importantes que representa la información principal del tema o pregunta de enfoque.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Incluye la mayoría de los conceptos importantes que representan la información principal del tema o pregunta de enfoque.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Faltan la mayoría de los conceptos importantes que representan la información principal del tema o pregunta de enfoque. Repite algún concepto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Incluye solo algunos de los conceptos importantes que representan la información principal del tema o pregunta de enfoque, pero faltan los más significativos.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984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Palabras de enlace y proposiciones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La mayor parte de las proposiciones son válidas de acuerdo a la pregunta de enfoque o tema y representan la información principal.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Algunas de las proposiciones son invalidadas o no representan la información principal del tema o pregunta de enfoque.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Solo algunas de las proposiciones son válidas de acuerdo al tema o la pregunta de enfoque.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proposiciones inválidas de acuerdo al tema con enlaces que describen una relación inexistente, afirmaciones  vagas y/o falsas.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984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Enlaces cruzados y Creatividad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Integra enlaces creativos y novedosos.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Muestra enlaces cruzados adecuados gramaticalmente pertinentes y relevantes en términos de la información principal del tema.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enlaces cruzados adecuados gramaticalmente pero un tanto irrelevantes en términos de la información principal del tema.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algunos niveles y enlaces redundantes, o erróneos tanto gramaticalmente como en términos de la información principal del tema.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843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Jerarquía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Todos los conceptos están ordenados jerárquicamente. Presenta niveles jerárquicos  y  ramificaciones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Todos los conceptos están ordenados jerárquicamente. Se presentan al menos tres niveles jerárquicos y  ramificaciones.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Se presentan  niveles jerárquicos, pero uno de ellos corresponde al nivel de ejemplo y presenta algunas ramificaciones.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La estructura del mapa es lineal o no presenta una organización jerárquica.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984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Estructura (complejidad estructural)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estructura jerárquica completa y equilibrada, con una organización clara y de fácil interpretación.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una estructura jerárquica clara, equilibrada pero un tanto simple o un poco desequilibrada pero clara y de fácil interpretación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Presenta una estructura jerárquica desordenada y simple pero no equilibrada.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Mapa lineal, con varias secuencias de oraciones largas hacia los lados o hacia abajo; o bien, presenta una estructura ilegible, desorganizada, caótica o difícil de interpretar.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  <a:tr h="140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Total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9" marR="45749" marT="0" marB="0"/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33350" y="201445"/>
            <a:ext cx="9525000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Rúbrica para Evaluar un Mapa Conceptual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Nombre:_________________________________________________________________  NL: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Autoevaluación: 20%_________, Coevaluación: 20%___________, </a:t>
            </a:r>
            <a:r>
              <a:rPr lang="es-MX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Heteroevaluación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50%______ Total: __________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233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718</Words>
  <Application>Microsoft Office PowerPoint</Application>
  <PresentationFormat>Personalizado</PresentationFormat>
  <Paragraphs>107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Alan</dc:creator>
  <cp:lastModifiedBy>Alan</cp:lastModifiedBy>
  <cp:revision>36</cp:revision>
  <dcterms:created xsi:type="dcterms:W3CDTF">2018-10-11T16:37:35Z</dcterms:created>
  <dcterms:modified xsi:type="dcterms:W3CDTF">2018-10-12T17:16:20Z</dcterms:modified>
</cp:coreProperties>
</file>