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16200438" cy="10799763"/>
  <p:notesSz cx="6858000" cy="9144000"/>
  <p:defaultTextStyle>
    <a:defPPr>
      <a:defRPr lang="es-MX"/>
    </a:defPPr>
    <a:lvl1pPr marL="0" algn="l" defTabSz="1295979" rtl="0" eaLnBrk="1" latinLnBrk="0" hangingPunct="1">
      <a:defRPr sz="2551" kern="1200">
        <a:solidFill>
          <a:schemeClr val="tx1"/>
        </a:solidFill>
        <a:latin typeface="+mn-lt"/>
        <a:ea typeface="+mn-ea"/>
        <a:cs typeface="+mn-cs"/>
      </a:defRPr>
    </a:lvl1pPr>
    <a:lvl2pPr marL="647990" algn="l" defTabSz="1295979" rtl="0" eaLnBrk="1" latinLnBrk="0" hangingPunct="1">
      <a:defRPr sz="2551" kern="1200">
        <a:solidFill>
          <a:schemeClr val="tx1"/>
        </a:solidFill>
        <a:latin typeface="+mn-lt"/>
        <a:ea typeface="+mn-ea"/>
        <a:cs typeface="+mn-cs"/>
      </a:defRPr>
    </a:lvl2pPr>
    <a:lvl3pPr marL="1295979" algn="l" defTabSz="1295979" rtl="0" eaLnBrk="1" latinLnBrk="0" hangingPunct="1">
      <a:defRPr sz="2551" kern="1200">
        <a:solidFill>
          <a:schemeClr val="tx1"/>
        </a:solidFill>
        <a:latin typeface="+mn-lt"/>
        <a:ea typeface="+mn-ea"/>
        <a:cs typeface="+mn-cs"/>
      </a:defRPr>
    </a:lvl3pPr>
    <a:lvl4pPr marL="1943969" algn="l" defTabSz="1295979" rtl="0" eaLnBrk="1" latinLnBrk="0" hangingPunct="1">
      <a:defRPr sz="2551" kern="1200">
        <a:solidFill>
          <a:schemeClr val="tx1"/>
        </a:solidFill>
        <a:latin typeface="+mn-lt"/>
        <a:ea typeface="+mn-ea"/>
        <a:cs typeface="+mn-cs"/>
      </a:defRPr>
    </a:lvl4pPr>
    <a:lvl5pPr marL="2591958" algn="l" defTabSz="1295979" rtl="0" eaLnBrk="1" latinLnBrk="0" hangingPunct="1">
      <a:defRPr sz="2551" kern="1200">
        <a:solidFill>
          <a:schemeClr val="tx1"/>
        </a:solidFill>
        <a:latin typeface="+mn-lt"/>
        <a:ea typeface="+mn-ea"/>
        <a:cs typeface="+mn-cs"/>
      </a:defRPr>
    </a:lvl5pPr>
    <a:lvl6pPr marL="3239948" algn="l" defTabSz="1295979" rtl="0" eaLnBrk="1" latinLnBrk="0" hangingPunct="1">
      <a:defRPr sz="2551" kern="1200">
        <a:solidFill>
          <a:schemeClr val="tx1"/>
        </a:solidFill>
        <a:latin typeface="+mn-lt"/>
        <a:ea typeface="+mn-ea"/>
        <a:cs typeface="+mn-cs"/>
      </a:defRPr>
    </a:lvl6pPr>
    <a:lvl7pPr marL="3887937" algn="l" defTabSz="1295979" rtl="0" eaLnBrk="1" latinLnBrk="0" hangingPunct="1">
      <a:defRPr sz="2551" kern="1200">
        <a:solidFill>
          <a:schemeClr val="tx1"/>
        </a:solidFill>
        <a:latin typeface="+mn-lt"/>
        <a:ea typeface="+mn-ea"/>
        <a:cs typeface="+mn-cs"/>
      </a:defRPr>
    </a:lvl7pPr>
    <a:lvl8pPr marL="4535927" algn="l" defTabSz="1295979" rtl="0" eaLnBrk="1" latinLnBrk="0" hangingPunct="1">
      <a:defRPr sz="2551" kern="1200">
        <a:solidFill>
          <a:schemeClr val="tx1"/>
        </a:solidFill>
        <a:latin typeface="+mn-lt"/>
        <a:ea typeface="+mn-ea"/>
        <a:cs typeface="+mn-cs"/>
      </a:defRPr>
    </a:lvl8pPr>
    <a:lvl9pPr marL="5183916" algn="l" defTabSz="1295979" rtl="0" eaLnBrk="1" latinLnBrk="0" hangingPunct="1">
      <a:defRPr sz="25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A984"/>
    <a:srgbClr val="22745B"/>
    <a:srgbClr val="C9AFC6"/>
    <a:srgbClr val="97E1CA"/>
    <a:srgbClr val="33CC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35" autoAdjust="0"/>
    <p:restoredTop sz="94364" autoAdjust="0"/>
  </p:normalViewPr>
  <p:slideViewPr>
    <p:cSldViewPr snapToGrid="0">
      <p:cViewPr>
        <p:scale>
          <a:sx n="50" d="100"/>
          <a:sy n="50" d="100"/>
        </p:scale>
        <p:origin x="1164" y="-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5033" y="1767462"/>
            <a:ext cx="13770372" cy="3759917"/>
          </a:xfrm>
        </p:spPr>
        <p:txBody>
          <a:bodyPr anchor="b"/>
          <a:lstStyle>
            <a:lvl1pPr algn="ctr">
              <a:defRPr sz="944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5055" y="5672376"/>
            <a:ext cx="12150329" cy="2607442"/>
          </a:xfrm>
        </p:spPr>
        <p:txBody>
          <a:bodyPr/>
          <a:lstStyle>
            <a:lvl1pPr marL="0" indent="0" algn="ctr">
              <a:buNone/>
              <a:defRPr sz="3780"/>
            </a:lvl1pPr>
            <a:lvl2pPr marL="719999" indent="0" algn="ctr">
              <a:buNone/>
              <a:defRPr sz="3150"/>
            </a:lvl2pPr>
            <a:lvl3pPr marL="1439997" indent="0" algn="ctr">
              <a:buNone/>
              <a:defRPr sz="2835"/>
            </a:lvl3pPr>
            <a:lvl4pPr marL="2159996" indent="0" algn="ctr">
              <a:buNone/>
              <a:defRPr sz="2520"/>
            </a:lvl4pPr>
            <a:lvl5pPr marL="2879994" indent="0" algn="ctr">
              <a:buNone/>
              <a:defRPr sz="2520"/>
            </a:lvl5pPr>
            <a:lvl6pPr marL="3599993" indent="0" algn="ctr">
              <a:buNone/>
              <a:defRPr sz="2520"/>
            </a:lvl6pPr>
            <a:lvl7pPr marL="4319991" indent="0" algn="ctr">
              <a:buNone/>
              <a:defRPr sz="2520"/>
            </a:lvl7pPr>
            <a:lvl8pPr marL="5039990" indent="0" algn="ctr">
              <a:buNone/>
              <a:defRPr sz="2520"/>
            </a:lvl8pPr>
            <a:lvl9pPr marL="5759988" indent="0" algn="ctr">
              <a:buNone/>
              <a:defRPr sz="252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EB9C-8B3D-444C-8319-756566BDEC02}" type="datetimeFigureOut">
              <a:rPr lang="es-MX" smtClean="0"/>
              <a:t>27/10/2018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D90B-80FA-459A-B6D9-749034BCCE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1800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EB9C-8B3D-444C-8319-756566BDEC02}" type="datetimeFigureOut">
              <a:rPr lang="es-MX" smtClean="0"/>
              <a:t>27/10/2018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D90B-80FA-459A-B6D9-749034BCCE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781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93440" y="574987"/>
            <a:ext cx="3493219" cy="91523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781" y="574987"/>
            <a:ext cx="10277153" cy="915230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EB9C-8B3D-444C-8319-756566BDEC02}" type="datetimeFigureOut">
              <a:rPr lang="es-MX" smtClean="0"/>
              <a:t>27/10/2018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D90B-80FA-459A-B6D9-749034BCCE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1611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EB9C-8B3D-444C-8319-756566BDEC02}" type="datetimeFigureOut">
              <a:rPr lang="es-MX" smtClean="0"/>
              <a:t>27/10/2018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D90B-80FA-459A-B6D9-749034BCCE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2037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5343" y="2692444"/>
            <a:ext cx="13972878" cy="4492401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5343" y="7227345"/>
            <a:ext cx="13972878" cy="2362447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/>
                </a:solidFill>
              </a:defRPr>
            </a:lvl1pPr>
            <a:lvl2pPr marL="719999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2pPr>
            <a:lvl3pPr marL="1439997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3pPr>
            <a:lvl4pPr marL="2159996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4pPr>
            <a:lvl5pPr marL="2879994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5pPr>
            <a:lvl6pPr marL="3599993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6pPr>
            <a:lvl7pPr marL="4319991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7pPr>
            <a:lvl8pPr marL="503999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8pPr>
            <a:lvl9pPr marL="575998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EB9C-8B3D-444C-8319-756566BDEC02}" type="datetimeFigureOut">
              <a:rPr lang="es-MX" smtClean="0"/>
              <a:t>27/10/2018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D90B-80FA-459A-B6D9-749034BCCE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8062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780" y="2874937"/>
            <a:ext cx="6885186" cy="685235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01472" y="2874937"/>
            <a:ext cx="6885186" cy="685235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EB9C-8B3D-444C-8319-756566BDEC02}" type="datetimeFigureOut">
              <a:rPr lang="es-MX" smtClean="0"/>
              <a:t>27/10/2018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D90B-80FA-459A-B6D9-749034BCCE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2313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0" y="574990"/>
            <a:ext cx="13972878" cy="2087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5892" y="2647443"/>
            <a:ext cx="6853544" cy="1297471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5892" y="3944914"/>
            <a:ext cx="6853544" cy="580237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01473" y="2647443"/>
            <a:ext cx="6887296" cy="1297471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01473" y="3944914"/>
            <a:ext cx="6887296" cy="580237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EB9C-8B3D-444C-8319-756566BDEC02}" type="datetimeFigureOut">
              <a:rPr lang="es-MX" smtClean="0"/>
              <a:t>27/10/2018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D90B-80FA-459A-B6D9-749034BCCE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0050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EB9C-8B3D-444C-8319-756566BDEC02}" type="datetimeFigureOut">
              <a:rPr lang="es-MX" smtClean="0"/>
              <a:t>27/10/2018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D90B-80FA-459A-B6D9-749034BCCE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5403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EB9C-8B3D-444C-8319-756566BDEC02}" type="datetimeFigureOut">
              <a:rPr lang="es-MX" smtClean="0"/>
              <a:t>27/10/2018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D90B-80FA-459A-B6D9-749034BCCE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6376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0" y="719984"/>
            <a:ext cx="5225063" cy="2519945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7296" y="1554968"/>
            <a:ext cx="8201472" cy="7674832"/>
          </a:xfrm>
        </p:spPr>
        <p:txBody>
          <a:bodyPr/>
          <a:lstStyle>
            <a:lvl1pPr>
              <a:defRPr sz="5039"/>
            </a:lvl1pPr>
            <a:lvl2pPr>
              <a:defRPr sz="4409"/>
            </a:lvl2pPr>
            <a:lvl3pPr>
              <a:defRPr sz="3780"/>
            </a:lvl3pPr>
            <a:lvl4pPr>
              <a:defRPr sz="3150"/>
            </a:lvl4pPr>
            <a:lvl5pPr>
              <a:defRPr sz="3150"/>
            </a:lvl5pPr>
            <a:lvl6pPr>
              <a:defRPr sz="3150"/>
            </a:lvl6pPr>
            <a:lvl7pPr>
              <a:defRPr sz="3150"/>
            </a:lvl7pPr>
            <a:lvl8pPr>
              <a:defRPr sz="3150"/>
            </a:lvl8pPr>
            <a:lvl9pPr>
              <a:defRPr sz="315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890" y="3239929"/>
            <a:ext cx="5225063" cy="6002369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EB9C-8B3D-444C-8319-756566BDEC02}" type="datetimeFigureOut">
              <a:rPr lang="es-MX" smtClean="0"/>
              <a:t>27/10/2018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D90B-80FA-459A-B6D9-749034BCCE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7014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0" y="719984"/>
            <a:ext cx="5225063" cy="2519945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87296" y="1554968"/>
            <a:ext cx="8201472" cy="7674832"/>
          </a:xfrm>
        </p:spPr>
        <p:txBody>
          <a:bodyPr anchor="t"/>
          <a:lstStyle>
            <a:lvl1pPr marL="0" indent="0">
              <a:buNone/>
              <a:defRPr sz="5039"/>
            </a:lvl1pPr>
            <a:lvl2pPr marL="719999" indent="0">
              <a:buNone/>
              <a:defRPr sz="4409"/>
            </a:lvl2pPr>
            <a:lvl3pPr marL="1439997" indent="0">
              <a:buNone/>
              <a:defRPr sz="3780"/>
            </a:lvl3pPr>
            <a:lvl4pPr marL="2159996" indent="0">
              <a:buNone/>
              <a:defRPr sz="3150"/>
            </a:lvl4pPr>
            <a:lvl5pPr marL="2879994" indent="0">
              <a:buNone/>
              <a:defRPr sz="3150"/>
            </a:lvl5pPr>
            <a:lvl6pPr marL="3599993" indent="0">
              <a:buNone/>
              <a:defRPr sz="3150"/>
            </a:lvl6pPr>
            <a:lvl7pPr marL="4319991" indent="0">
              <a:buNone/>
              <a:defRPr sz="3150"/>
            </a:lvl7pPr>
            <a:lvl8pPr marL="5039990" indent="0">
              <a:buNone/>
              <a:defRPr sz="3150"/>
            </a:lvl8pPr>
            <a:lvl9pPr marL="5759988" indent="0">
              <a:buNone/>
              <a:defRPr sz="31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890" y="3239929"/>
            <a:ext cx="5225063" cy="6002369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EB9C-8B3D-444C-8319-756566BDEC02}" type="datetimeFigureOut">
              <a:rPr lang="es-MX" smtClean="0"/>
              <a:t>27/10/2018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D90B-80FA-459A-B6D9-749034BCCE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7447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3780" y="574990"/>
            <a:ext cx="13972878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780" y="2874937"/>
            <a:ext cx="13972878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3780" y="10009783"/>
            <a:ext cx="364509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2EB9C-8B3D-444C-8319-756566BDEC02}" type="datetimeFigureOut">
              <a:rPr lang="es-MX" smtClean="0"/>
              <a:t>27/10/2018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66395" y="10009783"/>
            <a:ext cx="5467648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1559" y="10009783"/>
            <a:ext cx="364509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8D90B-80FA-459A-B6D9-749034BCCE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9788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39997" rtl="0" eaLnBrk="1" latinLnBrk="0" hangingPunct="1">
        <a:lnSpc>
          <a:spcPct val="90000"/>
        </a:lnSpc>
        <a:spcBef>
          <a:spcPct val="0"/>
        </a:spcBef>
        <a:buNone/>
        <a:defRPr sz="69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999" indent="-359999" algn="l" defTabSz="143999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799996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19995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3239994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959992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679991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399989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611998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19999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39997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59996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79994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599993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19991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3999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59988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06286" y="0"/>
            <a:ext cx="13951131" cy="103952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 </a:t>
            </a:r>
            <a:endParaRPr lang="es-MX" sz="3600" b="1" dirty="0"/>
          </a:p>
          <a:p>
            <a:pPr algn="ctr"/>
            <a:r>
              <a:rPr lang="es-MX" sz="4400" b="1" dirty="0"/>
              <a:t>ESCUELA NORMAL DE EDUCACIÓN  PREESCOLAR</a:t>
            </a:r>
          </a:p>
          <a:p>
            <a:pPr algn="ctr"/>
            <a:endParaRPr lang="es-MX" sz="4400" b="1" dirty="0"/>
          </a:p>
          <a:p>
            <a:pPr algn="ctr"/>
            <a:r>
              <a:rPr lang="es-MX" sz="3200" b="1" dirty="0"/>
              <a:t>EDUCACIÓN GEOG</a:t>
            </a:r>
            <a:r>
              <a:rPr lang="es-MX" sz="3200" b="1" dirty="0">
                <a:highlight>
                  <a:srgbClr val="FFFF00"/>
                </a:highlight>
              </a:rPr>
              <a:t>RA</a:t>
            </a:r>
            <a:r>
              <a:rPr lang="es-MX" sz="3200" b="1" dirty="0"/>
              <a:t>FICA</a:t>
            </a:r>
          </a:p>
          <a:p>
            <a:pPr algn="ctr"/>
            <a:br>
              <a:rPr lang="es-MX" sz="2800" dirty="0"/>
            </a:b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PROFA. </a:t>
            </a:r>
            <a:r>
              <a:rPr lang="es-MX" sz="2800" dirty="0"/>
              <a:t>Edith Araceli Martínez Silva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UNIDAD DE APRENDIZAJE 1. Elementos básicos para el estudio de la geografía </a:t>
            </a:r>
          </a:p>
          <a:p>
            <a:pPr algn="ctr"/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EVIDENCIA DE APRENDIZAJE: Mapa Conceptual </a:t>
            </a:r>
          </a:p>
          <a:p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COMPETENCIA A DESARROLLAR</a:t>
            </a:r>
          </a:p>
          <a:p>
            <a:pPr lvl="0" algn="ctr"/>
            <a:r>
              <a:rPr lang="es-MX" sz="2800" dirty="0"/>
              <a:t>-Establece relaciones entre los contenidos de la disciplina geográfica y los propósitos, contenidos, enfoques y aprendizajes esperados de la educación preescolar para adecuarlos a las necesidades formativas de los alumnos. </a:t>
            </a:r>
          </a:p>
          <a:p>
            <a:pPr algn="ctr"/>
            <a:r>
              <a:rPr lang="es-MX" sz="2800" dirty="0"/>
              <a:t>-Realiza proyectos de trabajo en la escuela de educación preescolar para coadyuvar en el desarrollo de una educación geográfica en este nivel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NOMBRE DE LA ALUMNA: 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Karen Stefani Alvarado Ramírez</a:t>
            </a:r>
          </a:p>
          <a:p>
            <a:pPr algn="ctr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NÚMERO DE LISTA: 1</a:t>
            </a:r>
          </a:p>
          <a:p>
            <a:pPr algn="ctr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GRADO Y SECC: 4.A </a:t>
            </a:r>
          </a:p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Saltillo Coahuila                                                                                 12/10/2018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389" y="483849"/>
            <a:ext cx="2018812" cy="155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310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7027408" y="261521"/>
            <a:ext cx="2113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anose="020B0803020202020204" pitchFamily="34" charset="0"/>
              </a:rPr>
              <a:t>ESPACIO GEOGRÁFICO</a:t>
            </a:r>
            <a:endParaRPr lang="es-MX" sz="28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 Extra Bold" panose="020B0803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498340" y="1061740"/>
            <a:ext cx="753872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400" dirty="0">
                <a:latin typeface="Arial Black" panose="020B0A04020102020204" pitchFamily="34" charset="0"/>
              </a:rPr>
              <a:t>Área organizada por el ser humano, se transforma por las relaciones entre los componentes naturales, sociales, culturales, económicos, políticos 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96715" y="3256948"/>
            <a:ext cx="998417" cy="261610"/>
          </a:xfrm>
          <a:prstGeom prst="rect">
            <a:avLst/>
          </a:prstGeom>
          <a:solidFill>
            <a:srgbClr val="33CC33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MX" sz="1100" b="1" dirty="0"/>
              <a:t>NATURALES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237906" y="4779025"/>
            <a:ext cx="801609" cy="261610"/>
          </a:xfrm>
          <a:prstGeom prst="rect">
            <a:avLst/>
          </a:prstGeom>
          <a:solidFill>
            <a:srgbClr val="33CC33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MX" sz="1100" b="1" dirty="0">
                <a:cs typeface="Arial" panose="020B0604020202020204" pitchFamily="34" charset="0"/>
              </a:rPr>
              <a:t>SOCIALES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1623565" y="3532314"/>
            <a:ext cx="988069" cy="261610"/>
          </a:xfrm>
          <a:prstGeom prst="rect">
            <a:avLst/>
          </a:prstGeom>
          <a:solidFill>
            <a:srgbClr val="33CC33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MX" sz="1100" b="1" dirty="0"/>
              <a:t>CULTURALES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1522914" y="5375426"/>
            <a:ext cx="848559" cy="261610"/>
          </a:xfrm>
          <a:prstGeom prst="rect">
            <a:avLst/>
          </a:prstGeom>
          <a:solidFill>
            <a:srgbClr val="33CC33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MX" sz="1100" b="1" dirty="0"/>
              <a:t>POLÍTICOS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288073" y="6857660"/>
            <a:ext cx="1080924" cy="261610"/>
          </a:xfrm>
          <a:prstGeom prst="rect">
            <a:avLst/>
          </a:prstGeom>
          <a:solidFill>
            <a:srgbClr val="33CC33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MX" sz="1100" b="1" dirty="0"/>
              <a:t>ECONÓMICOS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330699" y="3548659"/>
            <a:ext cx="1363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100" dirty="0"/>
              <a:t>Suelo</a:t>
            </a:r>
          </a:p>
          <a:p>
            <a:r>
              <a:rPr lang="es-MX" sz="1100" dirty="0"/>
              <a:t>Agua</a:t>
            </a:r>
          </a:p>
          <a:p>
            <a:r>
              <a:rPr lang="es-MX" sz="1100" dirty="0"/>
              <a:t>Clima</a:t>
            </a:r>
          </a:p>
          <a:p>
            <a:r>
              <a:rPr lang="es-MX" sz="1100" dirty="0"/>
              <a:t>Relieve</a:t>
            </a:r>
          </a:p>
          <a:p>
            <a:r>
              <a:rPr lang="es-MX" sz="1100" dirty="0"/>
              <a:t>Flora</a:t>
            </a:r>
          </a:p>
          <a:p>
            <a:r>
              <a:rPr lang="es-MX" sz="1100" dirty="0"/>
              <a:t>Fauna</a:t>
            </a:r>
          </a:p>
        </p:txBody>
      </p:sp>
      <p:sp>
        <p:nvSpPr>
          <p:cNvPr id="17" name="Rectángulo 16"/>
          <p:cNvSpPr/>
          <p:nvPr/>
        </p:nvSpPr>
        <p:spPr>
          <a:xfrm>
            <a:off x="266488" y="5175751"/>
            <a:ext cx="94125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100" dirty="0"/>
              <a:t>Población</a:t>
            </a:r>
          </a:p>
          <a:p>
            <a:r>
              <a:rPr lang="es-MX" sz="1100" dirty="0"/>
              <a:t>Crecimiento</a:t>
            </a:r>
          </a:p>
          <a:p>
            <a:r>
              <a:rPr lang="es-MX" sz="1100" dirty="0"/>
              <a:t>Distribución</a:t>
            </a:r>
          </a:p>
          <a:p>
            <a:r>
              <a:rPr lang="es-MX" sz="1100" dirty="0"/>
              <a:t>Tasa de</a:t>
            </a:r>
          </a:p>
          <a:p>
            <a:r>
              <a:rPr lang="es-MX" sz="1100" dirty="0"/>
              <a:t>natalidad y</a:t>
            </a:r>
          </a:p>
          <a:p>
            <a:r>
              <a:rPr lang="es-MX" sz="1100" dirty="0"/>
              <a:t>mortalidad</a:t>
            </a:r>
          </a:p>
        </p:txBody>
      </p:sp>
      <p:sp>
        <p:nvSpPr>
          <p:cNvPr id="18" name="Rectángulo 17"/>
          <p:cNvSpPr/>
          <p:nvPr/>
        </p:nvSpPr>
        <p:spPr>
          <a:xfrm>
            <a:off x="1707424" y="3786230"/>
            <a:ext cx="988756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100" dirty="0"/>
              <a:t>Costumbres</a:t>
            </a:r>
          </a:p>
          <a:p>
            <a:r>
              <a:rPr lang="es-MX" sz="1100" dirty="0"/>
              <a:t>Lenguas</a:t>
            </a:r>
          </a:p>
          <a:p>
            <a:r>
              <a:rPr lang="es-MX" sz="1100" dirty="0"/>
              <a:t>Religiones</a:t>
            </a:r>
          </a:p>
          <a:p>
            <a:r>
              <a:rPr lang="es-MX" sz="1100" dirty="0"/>
              <a:t>Tradiciones</a:t>
            </a:r>
          </a:p>
          <a:p>
            <a:r>
              <a:rPr lang="es-MX" sz="1100" dirty="0"/>
              <a:t>Lenguas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1522914" y="5706895"/>
            <a:ext cx="117326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200" dirty="0"/>
              <a:t>Modos de organización de los pueblos Forma de gobierno Frontera División Organizaciones internacionales</a:t>
            </a:r>
          </a:p>
        </p:txBody>
      </p:sp>
      <p:sp>
        <p:nvSpPr>
          <p:cNvPr id="20" name="Rectángulo 19"/>
          <p:cNvSpPr/>
          <p:nvPr/>
        </p:nvSpPr>
        <p:spPr>
          <a:xfrm>
            <a:off x="288073" y="7280176"/>
            <a:ext cx="1080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200" dirty="0"/>
              <a:t>Agricultura Pesca Minería Pobreza Desigualdad Calidad de vida</a:t>
            </a:r>
          </a:p>
        </p:txBody>
      </p:sp>
      <p:sp>
        <p:nvSpPr>
          <p:cNvPr id="21" name="Rectángulo 20"/>
          <p:cNvSpPr/>
          <p:nvPr/>
        </p:nvSpPr>
        <p:spPr>
          <a:xfrm>
            <a:off x="508339" y="2324076"/>
            <a:ext cx="1524520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s-MX" sz="1600" b="1" dirty="0"/>
              <a:t>COMPONENTES</a:t>
            </a:r>
          </a:p>
        </p:txBody>
      </p:sp>
      <p:cxnSp>
        <p:nvCxnSpPr>
          <p:cNvPr id="23" name="Conector angular 22"/>
          <p:cNvCxnSpPr>
            <a:stCxn id="21" idx="2"/>
            <a:endCxn id="15" idx="0"/>
          </p:cNvCxnSpPr>
          <p:nvPr/>
        </p:nvCxnSpPr>
        <p:spPr>
          <a:xfrm rot="5400000">
            <a:off x="-1047948" y="4539113"/>
            <a:ext cx="4195030" cy="442064"/>
          </a:xfrm>
          <a:prstGeom prst="bentConnector3">
            <a:avLst>
              <a:gd name="adj1" fmla="val 9401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ector angular 27"/>
          <p:cNvCxnSpPr>
            <a:stCxn id="21" idx="2"/>
            <a:endCxn id="13" idx="0"/>
          </p:cNvCxnSpPr>
          <p:nvPr/>
        </p:nvCxnSpPr>
        <p:spPr>
          <a:xfrm rot="16200000" flipH="1">
            <a:off x="1259257" y="2673971"/>
            <a:ext cx="869684" cy="847001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ector angular 33"/>
          <p:cNvCxnSpPr>
            <a:stCxn id="21" idx="2"/>
            <a:endCxn id="14" idx="0"/>
          </p:cNvCxnSpPr>
          <p:nvPr/>
        </p:nvCxnSpPr>
        <p:spPr>
          <a:xfrm rot="16200000" flipH="1">
            <a:off x="252498" y="3680730"/>
            <a:ext cx="2712796" cy="676595"/>
          </a:xfrm>
          <a:prstGeom prst="bentConnector3">
            <a:avLst>
              <a:gd name="adj1" fmla="val 83707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ector angular 36"/>
          <p:cNvCxnSpPr>
            <a:endCxn id="11" idx="0"/>
          </p:cNvCxnSpPr>
          <p:nvPr/>
        </p:nvCxnSpPr>
        <p:spPr>
          <a:xfrm rot="10800000" flipV="1">
            <a:off x="595925" y="3084628"/>
            <a:ext cx="688501" cy="172320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Rectángulo 42"/>
          <p:cNvSpPr/>
          <p:nvPr/>
        </p:nvSpPr>
        <p:spPr>
          <a:xfrm>
            <a:off x="3396996" y="2182194"/>
            <a:ext cx="1498515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sz="1600" b="1" dirty="0"/>
              <a:t>CONCEPTOS </a:t>
            </a:r>
          </a:p>
          <a:p>
            <a:pPr algn="ctr"/>
            <a:r>
              <a:rPr lang="es-MX" sz="1600" b="1" dirty="0"/>
              <a:t>GEOGRÁFICOS </a:t>
            </a:r>
          </a:p>
        </p:txBody>
      </p:sp>
      <p:sp>
        <p:nvSpPr>
          <p:cNvPr id="44" name="Rectángulo 43"/>
          <p:cNvSpPr/>
          <p:nvPr/>
        </p:nvSpPr>
        <p:spPr>
          <a:xfrm>
            <a:off x="2916227" y="3359776"/>
            <a:ext cx="1056527" cy="2616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sz="1100" b="1" dirty="0"/>
              <a:t>LOCALIZACIÓN</a:t>
            </a:r>
          </a:p>
        </p:txBody>
      </p:sp>
      <p:sp>
        <p:nvSpPr>
          <p:cNvPr id="45" name="Rectángulo 44"/>
          <p:cNvSpPr/>
          <p:nvPr/>
        </p:nvSpPr>
        <p:spPr>
          <a:xfrm>
            <a:off x="2974002" y="5706740"/>
            <a:ext cx="998752" cy="4308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sz="1100" b="1" dirty="0">
                <a:cs typeface="Arial" panose="020B0604020202020204" pitchFamily="34" charset="0"/>
              </a:rPr>
              <a:t>RELACIÓN- INTERACCIÓN</a:t>
            </a:r>
          </a:p>
        </p:txBody>
      </p:sp>
      <p:sp>
        <p:nvSpPr>
          <p:cNvPr id="46" name="Rectángulo 45"/>
          <p:cNvSpPr/>
          <p:nvPr/>
        </p:nvSpPr>
        <p:spPr>
          <a:xfrm>
            <a:off x="4443077" y="3635142"/>
            <a:ext cx="1043370" cy="2616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sz="1100" b="1" dirty="0"/>
              <a:t>DISTRIBUCIÓN</a:t>
            </a:r>
          </a:p>
        </p:txBody>
      </p:sp>
      <p:sp>
        <p:nvSpPr>
          <p:cNvPr id="47" name="Rectángulo 46"/>
          <p:cNvSpPr/>
          <p:nvPr/>
        </p:nvSpPr>
        <p:spPr>
          <a:xfrm>
            <a:off x="4204557" y="5275853"/>
            <a:ext cx="1168870" cy="4308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sz="1100" b="1" dirty="0"/>
              <a:t>TEMPORALIDAD Y CAMBIO</a:t>
            </a:r>
          </a:p>
        </p:txBody>
      </p:sp>
      <p:sp>
        <p:nvSpPr>
          <p:cNvPr id="48" name="Rectángulo 47"/>
          <p:cNvSpPr/>
          <p:nvPr/>
        </p:nvSpPr>
        <p:spPr>
          <a:xfrm>
            <a:off x="4188265" y="7281622"/>
            <a:ext cx="968832" cy="2616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sz="1100" b="1" dirty="0"/>
              <a:t>DIVERSIDAD</a:t>
            </a:r>
          </a:p>
        </p:txBody>
      </p:sp>
      <p:cxnSp>
        <p:nvCxnSpPr>
          <p:cNvPr id="53" name="Conector angular 52"/>
          <p:cNvCxnSpPr>
            <a:endCxn id="48" idx="0"/>
          </p:cNvCxnSpPr>
          <p:nvPr/>
        </p:nvCxnSpPr>
        <p:spPr>
          <a:xfrm rot="16200000" flipH="1">
            <a:off x="2122969" y="4731910"/>
            <a:ext cx="4516164" cy="583259"/>
          </a:xfrm>
          <a:prstGeom prst="bentConnector3">
            <a:avLst>
              <a:gd name="adj1" fmla="val 9641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Conector angular 53"/>
          <p:cNvCxnSpPr>
            <a:endCxn id="46" idx="0"/>
          </p:cNvCxnSpPr>
          <p:nvPr/>
        </p:nvCxnSpPr>
        <p:spPr>
          <a:xfrm>
            <a:off x="4090110" y="2765458"/>
            <a:ext cx="874652" cy="869684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Conector angular 54"/>
          <p:cNvCxnSpPr/>
          <p:nvPr/>
        </p:nvCxnSpPr>
        <p:spPr>
          <a:xfrm rot="16200000" flipH="1">
            <a:off x="3197407" y="3754854"/>
            <a:ext cx="2427533" cy="614465"/>
          </a:xfrm>
          <a:prstGeom prst="bentConnector3">
            <a:avLst>
              <a:gd name="adj1" fmla="val 92304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Conector angular 55"/>
          <p:cNvCxnSpPr>
            <a:endCxn id="44" idx="0"/>
          </p:cNvCxnSpPr>
          <p:nvPr/>
        </p:nvCxnSpPr>
        <p:spPr>
          <a:xfrm rot="10800000" flipV="1">
            <a:off x="3444491" y="3187456"/>
            <a:ext cx="659450" cy="172320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Conector angular 59"/>
          <p:cNvCxnSpPr>
            <a:endCxn id="45" idx="0"/>
          </p:cNvCxnSpPr>
          <p:nvPr/>
        </p:nvCxnSpPr>
        <p:spPr>
          <a:xfrm rot="5400000">
            <a:off x="2355165" y="3958945"/>
            <a:ext cx="2866008" cy="629582"/>
          </a:xfrm>
          <a:prstGeom prst="bentConnector3">
            <a:avLst>
              <a:gd name="adj1" fmla="val 95158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Rectángulo 67"/>
          <p:cNvSpPr/>
          <p:nvPr/>
        </p:nvSpPr>
        <p:spPr>
          <a:xfrm>
            <a:off x="2803777" y="3585269"/>
            <a:ext cx="128082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50" dirty="0"/>
              <a:t>Situación de los lugares, regiones o territorios</a:t>
            </a:r>
          </a:p>
          <a:p>
            <a:pPr algn="just"/>
            <a:r>
              <a:rPr lang="es-MX" sz="1050" dirty="0"/>
              <a:t>Permite conocer ubicación, extensión, magnitud</a:t>
            </a:r>
          </a:p>
          <a:p>
            <a:pPr algn="just"/>
            <a:r>
              <a:rPr lang="es-MX" sz="1050" dirty="0"/>
              <a:t>Se determina a través de puntos cardinales o coordenadas geográficas</a:t>
            </a:r>
          </a:p>
        </p:txBody>
      </p:sp>
      <p:sp>
        <p:nvSpPr>
          <p:cNvPr id="72" name="Rectángulo 71"/>
          <p:cNvSpPr/>
          <p:nvPr/>
        </p:nvSpPr>
        <p:spPr>
          <a:xfrm>
            <a:off x="4341404" y="3852339"/>
            <a:ext cx="140902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100" dirty="0"/>
              <a:t>La manera en que están repartidos los componentes del espacio geográfico </a:t>
            </a:r>
          </a:p>
        </p:txBody>
      </p:sp>
      <p:sp>
        <p:nvSpPr>
          <p:cNvPr id="73" name="Rectángulo 72"/>
          <p:cNvSpPr/>
          <p:nvPr/>
        </p:nvSpPr>
        <p:spPr>
          <a:xfrm>
            <a:off x="2952377" y="6129311"/>
            <a:ext cx="115515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100" dirty="0"/>
              <a:t>En el espacio geográfico todos los componentes están ligados</a:t>
            </a:r>
          </a:p>
          <a:p>
            <a:r>
              <a:rPr lang="es-MX" sz="1100" dirty="0"/>
              <a:t>de forma estrecha</a:t>
            </a:r>
          </a:p>
        </p:txBody>
      </p:sp>
      <p:sp>
        <p:nvSpPr>
          <p:cNvPr id="83" name="Rectángulo 82"/>
          <p:cNvSpPr/>
          <p:nvPr/>
        </p:nvSpPr>
        <p:spPr>
          <a:xfrm>
            <a:off x="4332249" y="5721269"/>
            <a:ext cx="1033155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100" dirty="0"/>
              <a:t>Implica los componentes del espacio geográfico, se transforman</a:t>
            </a:r>
          </a:p>
          <a:p>
            <a:r>
              <a:rPr lang="es-MX" sz="1100" dirty="0"/>
              <a:t>a lo largo del tiempo</a:t>
            </a:r>
          </a:p>
        </p:txBody>
      </p:sp>
      <p:sp>
        <p:nvSpPr>
          <p:cNvPr id="84" name="Rectángulo 83"/>
          <p:cNvSpPr/>
          <p:nvPr/>
        </p:nvSpPr>
        <p:spPr>
          <a:xfrm>
            <a:off x="4221124" y="7564702"/>
            <a:ext cx="1323714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100" dirty="0"/>
              <a:t>Variedad del espacio geográfico que resulta de la combinación de los</a:t>
            </a:r>
          </a:p>
          <a:p>
            <a:pPr algn="just"/>
            <a:r>
              <a:rPr lang="es-MX" sz="1100" dirty="0"/>
              <a:t>recursos naturales, sociales y culturales en la escala mundial,</a:t>
            </a:r>
          </a:p>
          <a:p>
            <a:r>
              <a:rPr lang="es-MX" sz="1100" dirty="0"/>
              <a:t>nacional y local</a:t>
            </a:r>
          </a:p>
        </p:txBody>
      </p:sp>
      <p:sp>
        <p:nvSpPr>
          <p:cNvPr id="85" name="Rectángulo 84"/>
          <p:cNvSpPr/>
          <p:nvPr/>
        </p:nvSpPr>
        <p:spPr>
          <a:xfrm>
            <a:off x="9610716" y="2305428"/>
            <a:ext cx="1679761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sz="1600" b="1" dirty="0"/>
              <a:t>TIPOS DE ESCALA</a:t>
            </a:r>
          </a:p>
        </p:txBody>
      </p:sp>
      <p:sp>
        <p:nvSpPr>
          <p:cNvPr id="99" name="Rectángulo 98"/>
          <p:cNvSpPr/>
          <p:nvPr/>
        </p:nvSpPr>
        <p:spPr>
          <a:xfrm>
            <a:off x="5853525" y="3589443"/>
            <a:ext cx="1056527" cy="261610"/>
          </a:xfrm>
          <a:prstGeom prst="rect">
            <a:avLst/>
          </a:prstGeom>
          <a:solidFill>
            <a:srgbClr val="97E1CA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sz="1100" b="1" dirty="0"/>
              <a:t>LUGAR</a:t>
            </a:r>
          </a:p>
        </p:txBody>
      </p:sp>
      <p:sp>
        <p:nvSpPr>
          <p:cNvPr id="100" name="Rectángulo 99"/>
          <p:cNvSpPr/>
          <p:nvPr/>
        </p:nvSpPr>
        <p:spPr>
          <a:xfrm>
            <a:off x="5911300" y="5936407"/>
            <a:ext cx="998752" cy="261610"/>
          </a:xfrm>
          <a:prstGeom prst="rect">
            <a:avLst/>
          </a:prstGeom>
          <a:solidFill>
            <a:srgbClr val="97E1CA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sz="1100" b="1" dirty="0">
                <a:cs typeface="Arial" panose="020B0604020202020204" pitchFamily="34" charset="0"/>
              </a:rPr>
              <a:t>PAISAJE</a:t>
            </a:r>
          </a:p>
        </p:txBody>
      </p:sp>
      <p:sp>
        <p:nvSpPr>
          <p:cNvPr id="101" name="Rectángulo 100"/>
          <p:cNvSpPr/>
          <p:nvPr/>
        </p:nvSpPr>
        <p:spPr>
          <a:xfrm>
            <a:off x="7269547" y="3304759"/>
            <a:ext cx="988069" cy="261610"/>
          </a:xfrm>
          <a:prstGeom prst="rect">
            <a:avLst/>
          </a:prstGeom>
          <a:solidFill>
            <a:srgbClr val="97E1CA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sz="1100" b="1" dirty="0"/>
              <a:t>MEDIO</a:t>
            </a:r>
          </a:p>
        </p:txBody>
      </p:sp>
      <p:sp>
        <p:nvSpPr>
          <p:cNvPr id="102" name="Rectángulo 101"/>
          <p:cNvSpPr/>
          <p:nvPr/>
        </p:nvSpPr>
        <p:spPr>
          <a:xfrm>
            <a:off x="7141855" y="5505520"/>
            <a:ext cx="1168870" cy="261610"/>
          </a:xfrm>
          <a:prstGeom prst="rect">
            <a:avLst/>
          </a:prstGeom>
          <a:solidFill>
            <a:srgbClr val="97E1CA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sz="1100" b="1" dirty="0"/>
              <a:t>REGIÓN</a:t>
            </a:r>
          </a:p>
        </p:txBody>
      </p:sp>
      <p:sp>
        <p:nvSpPr>
          <p:cNvPr id="103" name="Rectángulo 102"/>
          <p:cNvSpPr/>
          <p:nvPr/>
        </p:nvSpPr>
        <p:spPr>
          <a:xfrm>
            <a:off x="7141855" y="8349427"/>
            <a:ext cx="968832" cy="261610"/>
          </a:xfrm>
          <a:prstGeom prst="rect">
            <a:avLst/>
          </a:prstGeom>
          <a:solidFill>
            <a:srgbClr val="97E1CA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sz="1100" b="1" dirty="0"/>
              <a:t>TERRITORIO</a:t>
            </a:r>
          </a:p>
        </p:txBody>
      </p:sp>
      <p:cxnSp>
        <p:nvCxnSpPr>
          <p:cNvPr id="104" name="Conector angular 103"/>
          <p:cNvCxnSpPr>
            <a:endCxn id="103" idx="0"/>
          </p:cNvCxnSpPr>
          <p:nvPr/>
        </p:nvCxnSpPr>
        <p:spPr>
          <a:xfrm rot="16200000" flipH="1">
            <a:off x="5205548" y="5928703"/>
            <a:ext cx="4267691" cy="573755"/>
          </a:xfrm>
          <a:prstGeom prst="bentConnector3">
            <a:avLst>
              <a:gd name="adj1" fmla="val 9553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Conector angular 104"/>
          <p:cNvCxnSpPr>
            <a:endCxn id="101" idx="0"/>
          </p:cNvCxnSpPr>
          <p:nvPr/>
        </p:nvCxnSpPr>
        <p:spPr>
          <a:xfrm>
            <a:off x="7032380" y="3235523"/>
            <a:ext cx="731202" cy="69236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Conector angular 105"/>
          <p:cNvCxnSpPr/>
          <p:nvPr/>
        </p:nvCxnSpPr>
        <p:spPr>
          <a:xfrm rot="16200000" flipH="1">
            <a:off x="6134705" y="3984521"/>
            <a:ext cx="2427533" cy="614465"/>
          </a:xfrm>
          <a:prstGeom prst="bentConnector3">
            <a:avLst>
              <a:gd name="adj1" fmla="val 92304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Conector angular 106"/>
          <p:cNvCxnSpPr>
            <a:endCxn id="99" idx="0"/>
          </p:cNvCxnSpPr>
          <p:nvPr/>
        </p:nvCxnSpPr>
        <p:spPr>
          <a:xfrm rot="10800000" flipV="1">
            <a:off x="6381789" y="3417123"/>
            <a:ext cx="659450" cy="172320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Conector angular 107"/>
          <p:cNvCxnSpPr>
            <a:endCxn id="100" idx="0"/>
          </p:cNvCxnSpPr>
          <p:nvPr/>
        </p:nvCxnSpPr>
        <p:spPr>
          <a:xfrm rot="5400000">
            <a:off x="5292463" y="4188612"/>
            <a:ext cx="2866008" cy="629582"/>
          </a:xfrm>
          <a:prstGeom prst="bentConnector3">
            <a:avLst>
              <a:gd name="adj1" fmla="val 95621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9" name="Rectángulo 108"/>
          <p:cNvSpPr/>
          <p:nvPr/>
        </p:nvSpPr>
        <p:spPr>
          <a:xfrm>
            <a:off x="5805731" y="3898213"/>
            <a:ext cx="1192245" cy="186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50" dirty="0"/>
              <a:t>Unidad espacial básica y pequeña Localidad urbana/rural, colonia, barrio, casa, escuela Genera un sentido de identidad y pertinencia Se identifican por un nombre</a:t>
            </a:r>
          </a:p>
        </p:txBody>
      </p:sp>
      <p:sp>
        <p:nvSpPr>
          <p:cNvPr id="110" name="Rectángulo 109"/>
          <p:cNvSpPr/>
          <p:nvPr/>
        </p:nvSpPr>
        <p:spPr>
          <a:xfrm>
            <a:off x="7069145" y="3545897"/>
            <a:ext cx="171852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100" dirty="0"/>
              <a:t>Espacio natural o acondicionado que rodea a un grupo de humanos Las limitaciones son climáticas, biológicas, psicológicas, económicas, políticas Espacio donde interactúan los humanos con los componentes Se distingue el medio urbano y el rural</a:t>
            </a:r>
          </a:p>
        </p:txBody>
      </p:sp>
      <p:sp>
        <p:nvSpPr>
          <p:cNvPr id="111" name="Rectángulo 110"/>
          <p:cNvSpPr/>
          <p:nvPr/>
        </p:nvSpPr>
        <p:spPr>
          <a:xfrm>
            <a:off x="5662096" y="6304661"/>
            <a:ext cx="133588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100" dirty="0"/>
              <a:t>Interacción del relieve, clima, suelo, vegetación, fauna Se perciben las modificaciones hechas por el hombre a través de los años Naturales: bosques, desiertos, etc. Culturales: ciudades, arquitectura Es una imagen del espacio como una montaña, vegetación Sus componentes son los elementos naturales (bióticos, abióticos) y la sociedad</a:t>
            </a:r>
          </a:p>
        </p:txBody>
      </p:sp>
      <p:sp>
        <p:nvSpPr>
          <p:cNvPr id="112" name="Rectángulo 111"/>
          <p:cNvSpPr/>
          <p:nvPr/>
        </p:nvSpPr>
        <p:spPr>
          <a:xfrm>
            <a:off x="7282833" y="5764593"/>
            <a:ext cx="1428993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100" dirty="0"/>
              <a:t>Se forma con componentes naturales y sociales con características similares Por ejemplo: una región cultural se conforma de grupos que hablan la misma lengua y con las mismas tradiciones Existe la región natural, cultural y económica</a:t>
            </a:r>
          </a:p>
        </p:txBody>
      </p:sp>
      <p:sp>
        <p:nvSpPr>
          <p:cNvPr id="113" name="Rectángulo 112"/>
          <p:cNvSpPr/>
          <p:nvPr/>
        </p:nvSpPr>
        <p:spPr>
          <a:xfrm>
            <a:off x="7027408" y="8641325"/>
            <a:ext cx="160932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100" dirty="0"/>
              <a:t>Espacio físico dominado por un grupo social, con fines políticos o administrativos Porción de tierra que representa una localidad, ciudad, estado, país Tiene límites precisos Abarca suelo, subsuelo, zonas marítimas</a:t>
            </a:r>
          </a:p>
        </p:txBody>
      </p:sp>
      <p:sp>
        <p:nvSpPr>
          <p:cNvPr id="129" name="Rectángulo 128"/>
          <p:cNvSpPr/>
          <p:nvPr/>
        </p:nvSpPr>
        <p:spPr>
          <a:xfrm>
            <a:off x="6090099" y="2284764"/>
            <a:ext cx="2199582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sz="1600" b="1" dirty="0"/>
              <a:t>CATEGORÍAS DE ANÁLISIS DEL ESPACIO GEOGRÁFICO</a:t>
            </a:r>
          </a:p>
        </p:txBody>
      </p:sp>
      <p:sp>
        <p:nvSpPr>
          <p:cNvPr id="133" name="Rectángulo 132"/>
          <p:cNvSpPr/>
          <p:nvPr/>
        </p:nvSpPr>
        <p:spPr>
          <a:xfrm>
            <a:off x="13004887" y="2284763"/>
            <a:ext cx="2199582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sz="1600" b="1" dirty="0"/>
              <a:t>TIPOS DE REPRESENTACIÓN DEL ESPACIO GEOGRÁFICO</a:t>
            </a:r>
          </a:p>
        </p:txBody>
      </p:sp>
      <p:sp>
        <p:nvSpPr>
          <p:cNvPr id="134" name="Rectángulo 133"/>
          <p:cNvSpPr/>
          <p:nvPr/>
        </p:nvSpPr>
        <p:spPr>
          <a:xfrm>
            <a:off x="9338939" y="2992028"/>
            <a:ext cx="2285882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MX" sz="1100" dirty="0"/>
              <a:t>Escala: relación entre el tamaño de los objetos o del terreno, respecto al número de veces</a:t>
            </a:r>
          </a:p>
          <a:p>
            <a:pPr algn="just"/>
            <a:r>
              <a:rPr lang="es-MX" sz="1100" dirty="0"/>
              <a:t>que se reduce en un mapa</a:t>
            </a:r>
          </a:p>
        </p:txBody>
      </p:sp>
      <p:sp>
        <p:nvSpPr>
          <p:cNvPr id="135" name="Rectángulo 134"/>
          <p:cNvSpPr/>
          <p:nvPr/>
        </p:nvSpPr>
        <p:spPr>
          <a:xfrm>
            <a:off x="9140688" y="3944670"/>
            <a:ext cx="988069" cy="261610"/>
          </a:xfrm>
          <a:prstGeom prst="rect">
            <a:avLst/>
          </a:prstGeom>
          <a:solidFill>
            <a:srgbClr val="C9AFC6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sz="1100" b="1" dirty="0"/>
              <a:t>GRÁFICA </a:t>
            </a:r>
          </a:p>
        </p:txBody>
      </p:sp>
      <p:sp>
        <p:nvSpPr>
          <p:cNvPr id="136" name="Rectángulo 135"/>
          <p:cNvSpPr/>
          <p:nvPr/>
        </p:nvSpPr>
        <p:spPr>
          <a:xfrm>
            <a:off x="10660758" y="3954740"/>
            <a:ext cx="988069" cy="261610"/>
          </a:xfrm>
          <a:prstGeom prst="rect">
            <a:avLst/>
          </a:prstGeom>
          <a:solidFill>
            <a:srgbClr val="C9AFC6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sz="1100" b="1" dirty="0"/>
              <a:t>NUMÉRICA</a:t>
            </a:r>
          </a:p>
        </p:txBody>
      </p:sp>
      <p:sp>
        <p:nvSpPr>
          <p:cNvPr id="137" name="Rectángulo 136"/>
          <p:cNvSpPr/>
          <p:nvPr/>
        </p:nvSpPr>
        <p:spPr>
          <a:xfrm>
            <a:off x="9003241" y="4244792"/>
            <a:ext cx="12629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200" dirty="0"/>
              <a:t>Cada segmento equivale a cierta distancia en la realidad</a:t>
            </a:r>
          </a:p>
        </p:txBody>
      </p:sp>
      <p:sp>
        <p:nvSpPr>
          <p:cNvPr id="138" name="Rectángulo 137"/>
          <p:cNvSpPr/>
          <p:nvPr/>
        </p:nvSpPr>
        <p:spPr>
          <a:xfrm>
            <a:off x="10660758" y="4237059"/>
            <a:ext cx="122939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100" dirty="0"/>
              <a:t>Se presentas mediante una relación: 1cm</a:t>
            </a:r>
          </a:p>
          <a:p>
            <a:r>
              <a:rPr lang="es-MX" sz="1100" dirty="0"/>
              <a:t>del mapa equivale 25 000 cm que equivale</a:t>
            </a:r>
          </a:p>
          <a:p>
            <a:r>
              <a:rPr lang="es-MX" sz="1100" dirty="0"/>
              <a:t>250 </a:t>
            </a:r>
            <a:r>
              <a:rPr lang="es-MX" sz="1100" dirty="0" err="1"/>
              <a:t>mts</a:t>
            </a:r>
            <a:r>
              <a:rPr lang="es-MX" sz="1100" dirty="0"/>
              <a:t>. Del terreno</a:t>
            </a:r>
          </a:p>
        </p:txBody>
      </p:sp>
      <p:cxnSp>
        <p:nvCxnSpPr>
          <p:cNvPr id="140" name="Conector recto 139"/>
          <p:cNvCxnSpPr>
            <a:stCxn id="85" idx="2"/>
          </p:cNvCxnSpPr>
          <p:nvPr/>
        </p:nvCxnSpPr>
        <p:spPr>
          <a:xfrm flipH="1">
            <a:off x="10450596" y="2643982"/>
            <a:ext cx="1" cy="3442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6" name="Rectángulo 145"/>
          <p:cNvSpPr/>
          <p:nvPr/>
        </p:nvSpPr>
        <p:spPr>
          <a:xfrm>
            <a:off x="9637583" y="5911830"/>
            <a:ext cx="1504084" cy="276999"/>
          </a:xfrm>
          <a:prstGeom prst="rect">
            <a:avLst/>
          </a:prstGeom>
          <a:solidFill>
            <a:srgbClr val="C9AFC6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sz="1200" b="1" dirty="0"/>
              <a:t>TIPOS DE ESCALA  </a:t>
            </a:r>
          </a:p>
        </p:txBody>
      </p:sp>
      <p:cxnSp>
        <p:nvCxnSpPr>
          <p:cNvPr id="150" name="Conector angular 149"/>
          <p:cNvCxnSpPr>
            <a:stCxn id="134" idx="2"/>
            <a:endCxn id="135" idx="0"/>
          </p:cNvCxnSpPr>
          <p:nvPr/>
        </p:nvCxnSpPr>
        <p:spPr>
          <a:xfrm rot="5400000">
            <a:off x="9966702" y="3429491"/>
            <a:ext cx="183201" cy="847157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2" name="Conector angular 151"/>
          <p:cNvCxnSpPr/>
          <p:nvPr/>
        </p:nvCxnSpPr>
        <p:spPr>
          <a:xfrm rot="16200000" flipH="1">
            <a:off x="10721700" y="3521648"/>
            <a:ext cx="193271" cy="672913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5" name="Conector recto 174"/>
          <p:cNvCxnSpPr>
            <a:stCxn id="135" idx="3"/>
            <a:endCxn id="136" idx="1"/>
          </p:cNvCxnSpPr>
          <p:nvPr/>
        </p:nvCxnSpPr>
        <p:spPr>
          <a:xfrm>
            <a:off x="10128757" y="4075475"/>
            <a:ext cx="532001" cy="100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7" name="Conector recto 176"/>
          <p:cNvCxnSpPr>
            <a:endCxn id="146" idx="0"/>
          </p:cNvCxnSpPr>
          <p:nvPr/>
        </p:nvCxnSpPr>
        <p:spPr>
          <a:xfrm>
            <a:off x="10389625" y="4109515"/>
            <a:ext cx="0" cy="18023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9" name="Rectángulo 178"/>
          <p:cNvSpPr/>
          <p:nvPr/>
        </p:nvSpPr>
        <p:spPr>
          <a:xfrm>
            <a:off x="9895590" y="6623956"/>
            <a:ext cx="988069" cy="261610"/>
          </a:xfrm>
          <a:prstGeom prst="rect">
            <a:avLst/>
          </a:prstGeom>
          <a:solidFill>
            <a:srgbClr val="C9AFC6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sz="1100" b="1" dirty="0"/>
              <a:t>Mundial  </a:t>
            </a:r>
          </a:p>
        </p:txBody>
      </p:sp>
      <p:sp>
        <p:nvSpPr>
          <p:cNvPr id="180" name="Rectángulo 179"/>
          <p:cNvSpPr/>
          <p:nvPr/>
        </p:nvSpPr>
        <p:spPr>
          <a:xfrm>
            <a:off x="9923182" y="8280077"/>
            <a:ext cx="988069" cy="261610"/>
          </a:xfrm>
          <a:prstGeom prst="rect">
            <a:avLst/>
          </a:prstGeom>
          <a:solidFill>
            <a:srgbClr val="C9AFC6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sz="1100" b="1" dirty="0"/>
              <a:t>Local  </a:t>
            </a:r>
          </a:p>
        </p:txBody>
      </p:sp>
      <p:sp>
        <p:nvSpPr>
          <p:cNvPr id="181" name="Rectángulo 180"/>
          <p:cNvSpPr/>
          <p:nvPr/>
        </p:nvSpPr>
        <p:spPr>
          <a:xfrm>
            <a:off x="9895590" y="7583340"/>
            <a:ext cx="988069" cy="261610"/>
          </a:xfrm>
          <a:prstGeom prst="rect">
            <a:avLst/>
          </a:prstGeom>
          <a:solidFill>
            <a:srgbClr val="C9AFC6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sz="1100" b="1" dirty="0"/>
              <a:t>Nacional  </a:t>
            </a:r>
          </a:p>
        </p:txBody>
      </p:sp>
      <p:cxnSp>
        <p:nvCxnSpPr>
          <p:cNvPr id="183" name="Conector recto 182"/>
          <p:cNvCxnSpPr>
            <a:stCxn id="146" idx="2"/>
            <a:endCxn id="179" idx="0"/>
          </p:cNvCxnSpPr>
          <p:nvPr/>
        </p:nvCxnSpPr>
        <p:spPr>
          <a:xfrm>
            <a:off x="10389625" y="6188829"/>
            <a:ext cx="0" cy="4351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4" name="Conector recto 183"/>
          <p:cNvCxnSpPr>
            <a:endCxn id="181" idx="0"/>
          </p:cNvCxnSpPr>
          <p:nvPr/>
        </p:nvCxnSpPr>
        <p:spPr>
          <a:xfrm>
            <a:off x="10389624" y="6885566"/>
            <a:ext cx="1" cy="6977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6" name="Conector recto 185"/>
          <p:cNvCxnSpPr/>
          <p:nvPr/>
        </p:nvCxnSpPr>
        <p:spPr>
          <a:xfrm>
            <a:off x="10389624" y="7844950"/>
            <a:ext cx="0" cy="4351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7" name="Rectángulo 186"/>
          <p:cNvSpPr/>
          <p:nvPr/>
        </p:nvSpPr>
        <p:spPr>
          <a:xfrm>
            <a:off x="12889625" y="3596418"/>
            <a:ext cx="1056527" cy="261610"/>
          </a:xfrm>
          <a:prstGeom prst="rect">
            <a:avLst/>
          </a:prstGeom>
          <a:solidFill>
            <a:srgbClr val="31A984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sz="1100" b="1" dirty="0"/>
              <a:t>CROQUIS</a:t>
            </a:r>
          </a:p>
        </p:txBody>
      </p:sp>
      <p:sp>
        <p:nvSpPr>
          <p:cNvPr id="188" name="Rectángulo 187"/>
          <p:cNvSpPr/>
          <p:nvPr/>
        </p:nvSpPr>
        <p:spPr>
          <a:xfrm>
            <a:off x="12961297" y="4656655"/>
            <a:ext cx="998752" cy="261610"/>
          </a:xfrm>
          <a:prstGeom prst="rect">
            <a:avLst/>
          </a:prstGeom>
          <a:solidFill>
            <a:srgbClr val="31A984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sz="1100" b="1" dirty="0">
                <a:cs typeface="Arial" panose="020B0604020202020204" pitchFamily="34" charset="0"/>
              </a:rPr>
              <a:t>MAPA</a:t>
            </a:r>
          </a:p>
        </p:txBody>
      </p:sp>
      <p:sp>
        <p:nvSpPr>
          <p:cNvPr id="189" name="Rectángulo 188"/>
          <p:cNvSpPr/>
          <p:nvPr/>
        </p:nvSpPr>
        <p:spPr>
          <a:xfrm>
            <a:off x="14329840" y="3401509"/>
            <a:ext cx="988069" cy="261610"/>
          </a:xfrm>
          <a:prstGeom prst="rect">
            <a:avLst/>
          </a:prstGeom>
          <a:solidFill>
            <a:srgbClr val="31A984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sz="1100" b="1" dirty="0"/>
              <a:t>PLANO</a:t>
            </a:r>
          </a:p>
        </p:txBody>
      </p:sp>
      <p:sp>
        <p:nvSpPr>
          <p:cNvPr id="190" name="Rectángulo 189"/>
          <p:cNvSpPr/>
          <p:nvPr/>
        </p:nvSpPr>
        <p:spPr>
          <a:xfrm>
            <a:off x="14149039" y="5160501"/>
            <a:ext cx="1168870" cy="261610"/>
          </a:xfrm>
          <a:prstGeom prst="rect">
            <a:avLst/>
          </a:prstGeom>
          <a:solidFill>
            <a:srgbClr val="31A984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sz="1100" b="1" dirty="0"/>
              <a:t>ATLAS</a:t>
            </a:r>
          </a:p>
        </p:txBody>
      </p:sp>
      <p:sp>
        <p:nvSpPr>
          <p:cNvPr id="191" name="Rectángulo 190"/>
          <p:cNvSpPr/>
          <p:nvPr/>
        </p:nvSpPr>
        <p:spPr>
          <a:xfrm>
            <a:off x="14245863" y="7031344"/>
            <a:ext cx="1587009" cy="600164"/>
          </a:xfrm>
          <a:prstGeom prst="rect">
            <a:avLst/>
          </a:prstGeom>
          <a:solidFill>
            <a:srgbClr val="31A984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sz="1100" b="1" dirty="0"/>
              <a:t>SISTEMA DE INFORMACIÓN GEOGRÁFICA</a:t>
            </a:r>
          </a:p>
        </p:txBody>
      </p:sp>
      <p:cxnSp>
        <p:nvCxnSpPr>
          <p:cNvPr id="193" name="Conector angular 192"/>
          <p:cNvCxnSpPr>
            <a:endCxn id="189" idx="0"/>
          </p:cNvCxnSpPr>
          <p:nvPr/>
        </p:nvCxnSpPr>
        <p:spPr>
          <a:xfrm>
            <a:off x="14092673" y="3332273"/>
            <a:ext cx="731202" cy="69236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4" name="Conector angular 193"/>
          <p:cNvCxnSpPr>
            <a:stCxn id="133" idx="2"/>
          </p:cNvCxnSpPr>
          <p:nvPr/>
        </p:nvCxnSpPr>
        <p:spPr>
          <a:xfrm rot="16200000" flipH="1">
            <a:off x="13397955" y="3822483"/>
            <a:ext cx="2034171" cy="620724"/>
          </a:xfrm>
          <a:prstGeom prst="bentConnector3">
            <a:avLst>
              <a:gd name="adj1" fmla="val 9055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5" name="Conector angular 194"/>
          <p:cNvCxnSpPr>
            <a:endCxn id="187" idx="0"/>
          </p:cNvCxnSpPr>
          <p:nvPr/>
        </p:nvCxnSpPr>
        <p:spPr>
          <a:xfrm rot="10800000" flipV="1">
            <a:off x="13417889" y="3424098"/>
            <a:ext cx="659450" cy="172320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" name="Conector angular 195"/>
          <p:cNvCxnSpPr/>
          <p:nvPr/>
        </p:nvCxnSpPr>
        <p:spPr>
          <a:xfrm rot="5400000">
            <a:off x="13010428" y="3575780"/>
            <a:ext cx="1552767" cy="632728"/>
          </a:xfrm>
          <a:prstGeom prst="bentConnector3">
            <a:avLst>
              <a:gd name="adj1" fmla="val 90966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7" name="Rectángulo 196"/>
          <p:cNvSpPr/>
          <p:nvPr/>
        </p:nvSpPr>
        <p:spPr>
          <a:xfrm>
            <a:off x="14148700" y="3673689"/>
            <a:ext cx="17185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100" dirty="0"/>
              <a:t>Son representaciones geográficas de grandes extensiones de un territorio, son mayores a las que se representan normalmente.</a:t>
            </a:r>
          </a:p>
        </p:txBody>
      </p:sp>
      <p:sp>
        <p:nvSpPr>
          <p:cNvPr id="198" name="Rectángulo 197"/>
          <p:cNvSpPr/>
          <p:nvPr/>
        </p:nvSpPr>
        <p:spPr>
          <a:xfrm>
            <a:off x="14184340" y="5432681"/>
            <a:ext cx="151268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100" dirty="0"/>
              <a:t>Mapas temáticos organizados, acompañados de datos estadísticos y monográficos que ofrecen información geográfica del mundo y/o de una parte de el..</a:t>
            </a:r>
          </a:p>
        </p:txBody>
      </p:sp>
      <p:sp>
        <p:nvSpPr>
          <p:cNvPr id="199" name="Rectángulo 198"/>
          <p:cNvSpPr/>
          <p:nvPr/>
        </p:nvSpPr>
        <p:spPr>
          <a:xfrm>
            <a:off x="14181098" y="7549819"/>
            <a:ext cx="1843607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100" dirty="0"/>
              <a:t>Es una base de datos con información geográfica, sirve para conocer atributos de los objetos gráficos de un mapa satelital. Permite separar la información en diferentes capas temáticas y las almacena independientemente.</a:t>
            </a:r>
          </a:p>
        </p:txBody>
      </p:sp>
      <p:sp>
        <p:nvSpPr>
          <p:cNvPr id="200" name="Rectángulo 199"/>
          <p:cNvSpPr/>
          <p:nvPr/>
        </p:nvSpPr>
        <p:spPr>
          <a:xfrm>
            <a:off x="12393795" y="3936165"/>
            <a:ext cx="171852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100" dirty="0">
                <a:highlight>
                  <a:srgbClr val="FFFF00"/>
                </a:highlight>
              </a:rPr>
              <a:t>Representación geográfica de algún territorio, en una superficie plana</a:t>
            </a:r>
          </a:p>
        </p:txBody>
      </p:sp>
      <p:sp>
        <p:nvSpPr>
          <p:cNvPr id="205" name="Rectángulo 204"/>
          <p:cNvSpPr/>
          <p:nvPr/>
        </p:nvSpPr>
        <p:spPr>
          <a:xfrm>
            <a:off x="12672980" y="4881813"/>
            <a:ext cx="142899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100" dirty="0">
                <a:highlight>
                  <a:srgbClr val="FFFF00"/>
                </a:highlight>
              </a:rPr>
              <a:t>Representación geográfica de algún territorio, en una superficie plana</a:t>
            </a:r>
            <a:r>
              <a:rPr lang="es-MX" sz="1100" dirty="0"/>
              <a:t>.</a:t>
            </a:r>
          </a:p>
        </p:txBody>
      </p:sp>
      <p:sp>
        <p:nvSpPr>
          <p:cNvPr id="215" name="Rectángulo 214"/>
          <p:cNvSpPr/>
          <p:nvPr/>
        </p:nvSpPr>
        <p:spPr>
          <a:xfrm>
            <a:off x="12817979" y="5748987"/>
            <a:ext cx="968832" cy="430887"/>
          </a:xfrm>
          <a:prstGeom prst="rect">
            <a:avLst/>
          </a:prstGeom>
          <a:solidFill>
            <a:srgbClr val="31A984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sz="1100" b="1" dirty="0"/>
              <a:t>GLOBO TERRÁQUEO</a:t>
            </a:r>
          </a:p>
        </p:txBody>
      </p:sp>
      <p:sp>
        <p:nvSpPr>
          <p:cNvPr id="216" name="Rectángulo 215"/>
          <p:cNvSpPr/>
          <p:nvPr/>
        </p:nvSpPr>
        <p:spPr>
          <a:xfrm>
            <a:off x="12413954" y="6137627"/>
            <a:ext cx="165386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100" dirty="0"/>
              <a:t>Representación u objeto tridimensional de forma esférica donde se encuentran representados los mares, continentes, se puede observar la división política, relieves, etc.</a:t>
            </a:r>
          </a:p>
        </p:txBody>
      </p:sp>
      <p:sp>
        <p:nvSpPr>
          <p:cNvPr id="217" name="Rectángulo 216"/>
          <p:cNvSpPr/>
          <p:nvPr/>
        </p:nvSpPr>
        <p:spPr>
          <a:xfrm>
            <a:off x="14249058" y="9267667"/>
            <a:ext cx="968832" cy="430887"/>
          </a:xfrm>
          <a:prstGeom prst="rect">
            <a:avLst/>
          </a:prstGeom>
          <a:solidFill>
            <a:srgbClr val="31A984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sz="1100" b="1" dirty="0"/>
              <a:t>IMAGEN SATELITAL </a:t>
            </a:r>
          </a:p>
        </p:txBody>
      </p:sp>
      <p:sp>
        <p:nvSpPr>
          <p:cNvPr id="218" name="Rectángulo 217"/>
          <p:cNvSpPr/>
          <p:nvPr/>
        </p:nvSpPr>
        <p:spPr>
          <a:xfrm>
            <a:off x="12643838" y="9681106"/>
            <a:ext cx="3193515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100" dirty="0"/>
              <a:t>Representación visual de los datos reflejados por la superficie de la tierra que captura un sensor montado en un satélite artificial. A través de él se conocen procesos y fenómenos que afectan el espacio geográfico en tiempo real.</a:t>
            </a:r>
          </a:p>
        </p:txBody>
      </p:sp>
      <p:sp>
        <p:nvSpPr>
          <p:cNvPr id="219" name="Rectángulo 218"/>
          <p:cNvSpPr/>
          <p:nvPr/>
        </p:nvSpPr>
        <p:spPr>
          <a:xfrm>
            <a:off x="12648716" y="7581652"/>
            <a:ext cx="1121413" cy="430887"/>
          </a:xfrm>
          <a:prstGeom prst="rect">
            <a:avLst/>
          </a:prstGeom>
          <a:solidFill>
            <a:srgbClr val="31A984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sz="1100" b="1" dirty="0"/>
              <a:t>FOTOGRAFÍA AÉREA</a:t>
            </a:r>
          </a:p>
        </p:txBody>
      </p:sp>
      <p:sp>
        <p:nvSpPr>
          <p:cNvPr id="220" name="Rectángulo 219"/>
          <p:cNvSpPr/>
          <p:nvPr/>
        </p:nvSpPr>
        <p:spPr>
          <a:xfrm>
            <a:off x="12393795" y="8043598"/>
            <a:ext cx="1609320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100" dirty="0"/>
              <a:t>Representación fiel del terreno, es un elemento básico para generar modelos y productos para el conocimiento del territorio. Se toma con cámaras especiales que van montadas en un avión.</a:t>
            </a:r>
          </a:p>
        </p:txBody>
      </p:sp>
      <p:cxnSp>
        <p:nvCxnSpPr>
          <p:cNvPr id="3" name="Conector angular 2"/>
          <p:cNvCxnSpPr>
            <a:endCxn id="215" idx="0"/>
          </p:cNvCxnSpPr>
          <p:nvPr/>
        </p:nvCxnSpPr>
        <p:spPr>
          <a:xfrm rot="5400000">
            <a:off x="13195338" y="4832006"/>
            <a:ext cx="1024038" cy="809924"/>
          </a:xfrm>
          <a:prstGeom prst="bentConnector3">
            <a:avLst>
              <a:gd name="adj1" fmla="val 92139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Conector angular 96"/>
          <p:cNvCxnSpPr>
            <a:endCxn id="219" idx="0"/>
          </p:cNvCxnSpPr>
          <p:nvPr/>
        </p:nvCxnSpPr>
        <p:spPr>
          <a:xfrm rot="5400000">
            <a:off x="12370810" y="5849286"/>
            <a:ext cx="2570980" cy="893753"/>
          </a:xfrm>
          <a:prstGeom prst="bentConnector3">
            <a:avLst>
              <a:gd name="adj1" fmla="val 97554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Conector angular 113"/>
          <p:cNvCxnSpPr>
            <a:endCxn id="191" idx="0"/>
          </p:cNvCxnSpPr>
          <p:nvPr/>
        </p:nvCxnSpPr>
        <p:spPr>
          <a:xfrm rot="16200000" flipH="1">
            <a:off x="13673336" y="5665311"/>
            <a:ext cx="1795421" cy="936644"/>
          </a:xfrm>
          <a:prstGeom prst="bentConnector3">
            <a:avLst>
              <a:gd name="adj1" fmla="val 91202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Conector angular 114"/>
          <p:cNvCxnSpPr>
            <a:endCxn id="217" idx="0"/>
          </p:cNvCxnSpPr>
          <p:nvPr/>
        </p:nvCxnSpPr>
        <p:spPr>
          <a:xfrm rot="16200000" flipH="1">
            <a:off x="13057545" y="7591737"/>
            <a:ext cx="2720059" cy="631799"/>
          </a:xfrm>
          <a:prstGeom prst="bentConnector3">
            <a:avLst>
              <a:gd name="adj1" fmla="val 94948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7541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</TotalTime>
  <Words>674</Words>
  <Application>Microsoft Office PowerPoint</Application>
  <PresentationFormat>Personalizado</PresentationFormat>
  <Paragraphs>105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Tw Cen MT Condensed Extra Bold</vt:lpstr>
      <vt:lpstr>Tema de Office</vt:lpstr>
      <vt:lpstr>Presentación de PowerPoint</vt:lpstr>
      <vt:lpstr>Presentación de PowerPoint</vt:lpstr>
    </vt:vector>
  </TitlesOfParts>
  <Company>InKulpado666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edith</cp:lastModifiedBy>
  <cp:revision>20</cp:revision>
  <dcterms:created xsi:type="dcterms:W3CDTF">2018-10-12T04:17:24Z</dcterms:created>
  <dcterms:modified xsi:type="dcterms:W3CDTF">2018-10-28T03:47:59Z</dcterms:modified>
</cp:coreProperties>
</file>