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6200438" cy="10799763"/>
  <p:notesSz cx="6858000" cy="9144000"/>
  <p:defaultTextStyle>
    <a:defPPr>
      <a:defRPr lang="es-MX"/>
    </a:defPPr>
    <a:lvl1pPr marL="0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1pPr>
    <a:lvl2pPr marL="647990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2pPr>
    <a:lvl3pPr marL="1295979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3pPr>
    <a:lvl4pPr marL="1943969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4pPr>
    <a:lvl5pPr marL="2591958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5pPr>
    <a:lvl6pPr marL="3239948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6pPr>
    <a:lvl7pPr marL="3887937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7pPr>
    <a:lvl8pPr marL="4535927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8pPr>
    <a:lvl9pPr marL="5183916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A984"/>
    <a:srgbClr val="22745B"/>
    <a:srgbClr val="C9AFC6"/>
    <a:srgbClr val="97E1CA"/>
    <a:srgbClr val="33CC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5" autoAdjust="0"/>
    <p:restoredTop sz="94364" autoAdjust="0"/>
  </p:normalViewPr>
  <p:slideViewPr>
    <p:cSldViewPr snapToGrid="0">
      <p:cViewPr>
        <p:scale>
          <a:sx n="50" d="100"/>
          <a:sy n="50" d="100"/>
        </p:scale>
        <p:origin x="1164" y="-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1767462"/>
            <a:ext cx="13770372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5672376"/>
            <a:ext cx="12150329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EB9C-8B3D-444C-8319-756566BDEC02}" type="datetimeFigureOut">
              <a:rPr lang="es-MX" smtClean="0"/>
              <a:t>27/10/2018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D90B-80FA-459A-B6D9-749034BCCE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180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EB9C-8B3D-444C-8319-756566BDEC02}" type="datetimeFigureOut">
              <a:rPr lang="es-MX" smtClean="0"/>
              <a:t>27/10/2018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D90B-80FA-459A-B6D9-749034BCCE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78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574987"/>
            <a:ext cx="3493219" cy="9152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574987"/>
            <a:ext cx="10277153" cy="91523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EB9C-8B3D-444C-8319-756566BDEC02}" type="datetimeFigureOut">
              <a:rPr lang="es-MX" smtClean="0"/>
              <a:t>27/10/2018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D90B-80FA-459A-B6D9-749034BCCE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61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EB9C-8B3D-444C-8319-756566BDEC02}" type="datetimeFigureOut">
              <a:rPr lang="es-MX" smtClean="0"/>
              <a:t>27/10/2018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D90B-80FA-459A-B6D9-749034BCCE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03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3" y="2692444"/>
            <a:ext cx="13972878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3" y="7227345"/>
            <a:ext cx="13972878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EB9C-8B3D-444C-8319-756566BDEC02}" type="datetimeFigureOut">
              <a:rPr lang="es-MX" smtClean="0"/>
              <a:t>27/10/2018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D90B-80FA-459A-B6D9-749034BCCE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06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2874937"/>
            <a:ext cx="6885186" cy="685235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2874937"/>
            <a:ext cx="6885186" cy="685235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EB9C-8B3D-444C-8319-756566BDEC02}" type="datetimeFigureOut">
              <a:rPr lang="es-MX" smtClean="0"/>
              <a:t>27/10/2018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D90B-80FA-459A-B6D9-749034BCCE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231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574990"/>
            <a:ext cx="13972878" cy="2087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2647443"/>
            <a:ext cx="6853544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3944914"/>
            <a:ext cx="6853544" cy="58023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3" y="2647443"/>
            <a:ext cx="6887296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3" y="3944914"/>
            <a:ext cx="6887296" cy="58023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EB9C-8B3D-444C-8319-756566BDEC02}" type="datetimeFigureOut">
              <a:rPr lang="es-MX" smtClean="0"/>
              <a:t>27/10/2018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D90B-80FA-459A-B6D9-749034BCCE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05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EB9C-8B3D-444C-8319-756566BDEC02}" type="datetimeFigureOut">
              <a:rPr lang="es-MX" smtClean="0"/>
              <a:t>27/10/2018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D90B-80FA-459A-B6D9-749034BCCE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40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EB9C-8B3D-444C-8319-756566BDEC02}" type="datetimeFigureOut">
              <a:rPr lang="es-MX" smtClean="0"/>
              <a:t>27/10/2018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D90B-80FA-459A-B6D9-749034BCCE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37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719984"/>
            <a:ext cx="5225063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1554968"/>
            <a:ext cx="8201472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3239929"/>
            <a:ext cx="5225063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EB9C-8B3D-444C-8319-756566BDEC02}" type="datetimeFigureOut">
              <a:rPr lang="es-MX" smtClean="0"/>
              <a:t>27/10/2018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D90B-80FA-459A-B6D9-749034BCCE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01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719984"/>
            <a:ext cx="5225063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1554968"/>
            <a:ext cx="8201472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3239929"/>
            <a:ext cx="5225063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EB9C-8B3D-444C-8319-756566BDEC02}" type="datetimeFigureOut">
              <a:rPr lang="es-MX" smtClean="0"/>
              <a:t>27/10/2018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D90B-80FA-459A-B6D9-749034BCCE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744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574990"/>
            <a:ext cx="13972878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2874937"/>
            <a:ext cx="13972878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10009783"/>
            <a:ext cx="364509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2EB9C-8B3D-444C-8319-756566BDEC02}" type="datetimeFigureOut">
              <a:rPr lang="es-MX" smtClean="0"/>
              <a:t>27/10/2018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10009783"/>
            <a:ext cx="546764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10009783"/>
            <a:ext cx="364509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8D90B-80FA-459A-B6D9-749034BCCE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78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06286" y="0"/>
            <a:ext cx="13951131" cy="10395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 </a:t>
            </a:r>
            <a:endParaRPr lang="es-MX" sz="3600" b="1" dirty="0"/>
          </a:p>
          <a:p>
            <a:pPr algn="ctr"/>
            <a:r>
              <a:rPr lang="es-MX" sz="4400" b="1" dirty="0"/>
              <a:t>ESCUELA NORMAL DE EDUCACIÓN  PREESCOLAR</a:t>
            </a:r>
          </a:p>
          <a:p>
            <a:pPr algn="ctr"/>
            <a:endParaRPr lang="es-MX" sz="4400" b="1" dirty="0"/>
          </a:p>
          <a:p>
            <a:pPr algn="ctr"/>
            <a:r>
              <a:rPr lang="es-MX" sz="3200" b="1" dirty="0"/>
              <a:t>EDUCACIÓN GEOG</a:t>
            </a:r>
            <a:r>
              <a:rPr lang="es-MX" sz="3200" b="1" dirty="0">
                <a:highlight>
                  <a:srgbClr val="FFFF00"/>
                </a:highlight>
              </a:rPr>
              <a:t>RA</a:t>
            </a:r>
            <a:r>
              <a:rPr lang="es-MX" sz="3200" b="1" dirty="0"/>
              <a:t>FICA</a:t>
            </a:r>
          </a:p>
          <a:p>
            <a:pPr algn="ctr"/>
            <a:br>
              <a:rPr lang="es-MX" sz="2800" dirty="0"/>
            </a:b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PROFA. </a:t>
            </a:r>
            <a:r>
              <a:rPr lang="es-MX" sz="2800" dirty="0"/>
              <a:t>Edith Araceli Martínez Silva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UNIDAD DE APRENDIZAJE 1. Elementos básicos para el estudio de la geografía </a:t>
            </a: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EVIDENCIA DE APRENDIZAJE: Mapa Conceptual </a:t>
            </a:r>
          </a:p>
          <a:p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COMPETENCIA A DESARROLLAR</a:t>
            </a:r>
          </a:p>
          <a:p>
            <a:pPr lvl="0" algn="ctr"/>
            <a:r>
              <a:rPr lang="es-MX" sz="2800" dirty="0"/>
              <a:t>-Establece relaciones entre los contenidos de la disciplina geográfica y los propósitos, contenidos, enfoques y aprendizajes esperados de la educación preescolar para adecuarlos a las necesidades formativas de los alumnos. </a:t>
            </a:r>
          </a:p>
          <a:p>
            <a:pPr algn="ctr"/>
            <a:r>
              <a:rPr lang="es-MX" sz="2800" dirty="0"/>
              <a:t>-Realiza proyectos de trabajo en la escuela de educación preescolar para coadyuvar en el desarrollo de una educación geográfica en este nivel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NOMBRE DE LA ALUMNA: 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Karen Stefani Alvarado Ramírez</a:t>
            </a:r>
          </a:p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NÚMERO DE LISTA: 1</a:t>
            </a:r>
          </a:p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GRADO Y SECC: 4.A 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Saltillo Coahuila                                                                                 12/10/2018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89" y="483849"/>
            <a:ext cx="2018812" cy="155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1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027408" y="261521"/>
            <a:ext cx="211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ESPACIO GEOGRÁFICO</a:t>
            </a:r>
            <a:endParaRPr lang="es-MX" sz="2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498340" y="1061740"/>
            <a:ext cx="753872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Arial Black" panose="020B0A04020102020204" pitchFamily="34" charset="0"/>
              </a:rPr>
              <a:t>Área organizada por el ser humano, se transforma por las relaciones entre los componentes naturales, sociales, culturales, económicos, políticos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96715" y="3256948"/>
            <a:ext cx="998417" cy="261610"/>
          </a:xfrm>
          <a:prstGeom prst="rect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1100" b="1" dirty="0"/>
              <a:t>NATURALES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37906" y="4779025"/>
            <a:ext cx="801609" cy="261610"/>
          </a:xfrm>
          <a:prstGeom prst="rect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1100" b="1" dirty="0">
                <a:cs typeface="Arial" panose="020B0604020202020204" pitchFamily="34" charset="0"/>
              </a:rPr>
              <a:t>SOCIALES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1623565" y="3532314"/>
            <a:ext cx="988069" cy="261610"/>
          </a:xfrm>
          <a:prstGeom prst="rect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1100" b="1" dirty="0"/>
              <a:t>CULTURALES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1522914" y="5375426"/>
            <a:ext cx="848559" cy="261610"/>
          </a:xfrm>
          <a:prstGeom prst="rect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1100" b="1" dirty="0"/>
              <a:t>POLÍTICOS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88073" y="6857660"/>
            <a:ext cx="1080924" cy="261610"/>
          </a:xfrm>
          <a:prstGeom prst="rect">
            <a:avLst/>
          </a:prstGeom>
          <a:solidFill>
            <a:srgbClr val="33CC3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1100" b="1" dirty="0"/>
              <a:t>ECONÓMICOS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330699" y="3548659"/>
            <a:ext cx="1363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/>
              <a:t>Suelo</a:t>
            </a:r>
          </a:p>
          <a:p>
            <a:r>
              <a:rPr lang="es-MX" sz="1100" dirty="0"/>
              <a:t>Agua</a:t>
            </a:r>
          </a:p>
          <a:p>
            <a:r>
              <a:rPr lang="es-MX" sz="1100" dirty="0"/>
              <a:t>Clima</a:t>
            </a:r>
          </a:p>
          <a:p>
            <a:r>
              <a:rPr lang="es-MX" sz="1100" dirty="0"/>
              <a:t>Relieve</a:t>
            </a:r>
          </a:p>
          <a:p>
            <a:r>
              <a:rPr lang="es-MX" sz="1100" dirty="0"/>
              <a:t>Flora</a:t>
            </a:r>
          </a:p>
          <a:p>
            <a:r>
              <a:rPr lang="es-MX" sz="1100" dirty="0"/>
              <a:t>Fauna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266488" y="5175751"/>
            <a:ext cx="9412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/>
              <a:t>Población</a:t>
            </a:r>
          </a:p>
          <a:p>
            <a:r>
              <a:rPr lang="es-MX" sz="1100" dirty="0"/>
              <a:t>Crecimiento</a:t>
            </a:r>
          </a:p>
          <a:p>
            <a:r>
              <a:rPr lang="es-MX" sz="1100" dirty="0"/>
              <a:t>Distribución</a:t>
            </a:r>
          </a:p>
          <a:p>
            <a:r>
              <a:rPr lang="es-MX" sz="1100" dirty="0"/>
              <a:t>Tasa de</a:t>
            </a:r>
          </a:p>
          <a:p>
            <a:r>
              <a:rPr lang="es-MX" sz="1100" dirty="0"/>
              <a:t>natalidad y</a:t>
            </a:r>
          </a:p>
          <a:p>
            <a:r>
              <a:rPr lang="es-MX" sz="1100" dirty="0"/>
              <a:t>mortalidad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707424" y="3786230"/>
            <a:ext cx="98875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/>
              <a:t>Costumbres</a:t>
            </a:r>
          </a:p>
          <a:p>
            <a:r>
              <a:rPr lang="es-MX" sz="1100" dirty="0"/>
              <a:t>Lenguas</a:t>
            </a:r>
          </a:p>
          <a:p>
            <a:r>
              <a:rPr lang="es-MX" sz="1100" dirty="0"/>
              <a:t>Religiones</a:t>
            </a:r>
          </a:p>
          <a:p>
            <a:r>
              <a:rPr lang="es-MX" sz="1100" dirty="0"/>
              <a:t>Tradiciones</a:t>
            </a:r>
          </a:p>
          <a:p>
            <a:r>
              <a:rPr lang="es-MX" sz="1100" dirty="0"/>
              <a:t>Lenguas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1522914" y="5706895"/>
            <a:ext cx="11732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/>
              <a:t>Modos de organización de los pueblos Forma de gobierno Frontera División Organizaciones internacionales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288073" y="7280176"/>
            <a:ext cx="108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/>
              <a:t>Agricultura Pesca Minería Pobreza Desigualdad Calidad de vida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508339" y="2324076"/>
            <a:ext cx="152452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MX" sz="1600" b="1" dirty="0"/>
              <a:t>COMPONENTES</a:t>
            </a:r>
          </a:p>
        </p:txBody>
      </p:sp>
      <p:cxnSp>
        <p:nvCxnSpPr>
          <p:cNvPr id="23" name="Conector angular 22"/>
          <p:cNvCxnSpPr>
            <a:stCxn id="21" idx="2"/>
            <a:endCxn id="15" idx="0"/>
          </p:cNvCxnSpPr>
          <p:nvPr/>
        </p:nvCxnSpPr>
        <p:spPr>
          <a:xfrm rot="5400000">
            <a:off x="-1047948" y="4539113"/>
            <a:ext cx="4195030" cy="442064"/>
          </a:xfrm>
          <a:prstGeom prst="bentConnector3">
            <a:avLst>
              <a:gd name="adj1" fmla="val 9401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angular 27"/>
          <p:cNvCxnSpPr>
            <a:stCxn id="21" idx="2"/>
            <a:endCxn id="13" idx="0"/>
          </p:cNvCxnSpPr>
          <p:nvPr/>
        </p:nvCxnSpPr>
        <p:spPr>
          <a:xfrm rot="16200000" flipH="1">
            <a:off x="1259257" y="2673971"/>
            <a:ext cx="869684" cy="847001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angular 33"/>
          <p:cNvCxnSpPr>
            <a:stCxn id="21" idx="2"/>
            <a:endCxn id="14" idx="0"/>
          </p:cNvCxnSpPr>
          <p:nvPr/>
        </p:nvCxnSpPr>
        <p:spPr>
          <a:xfrm rot="16200000" flipH="1">
            <a:off x="252498" y="3680730"/>
            <a:ext cx="2712796" cy="676595"/>
          </a:xfrm>
          <a:prstGeom prst="bentConnector3">
            <a:avLst>
              <a:gd name="adj1" fmla="val 837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angular 36"/>
          <p:cNvCxnSpPr>
            <a:endCxn id="11" idx="0"/>
          </p:cNvCxnSpPr>
          <p:nvPr/>
        </p:nvCxnSpPr>
        <p:spPr>
          <a:xfrm rot="10800000" flipV="1">
            <a:off x="595925" y="3084628"/>
            <a:ext cx="688501" cy="17232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ángulo 42"/>
          <p:cNvSpPr/>
          <p:nvPr/>
        </p:nvSpPr>
        <p:spPr>
          <a:xfrm>
            <a:off x="3396996" y="2182194"/>
            <a:ext cx="149851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600" b="1" dirty="0"/>
              <a:t>CONCEPTOS </a:t>
            </a:r>
          </a:p>
          <a:p>
            <a:pPr algn="ctr"/>
            <a:r>
              <a:rPr lang="es-MX" sz="1600" b="1" dirty="0"/>
              <a:t>GEOGRÁFICOS 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2916227" y="3359776"/>
            <a:ext cx="1056527" cy="2616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LOCALIZACIÓN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2974002" y="5706740"/>
            <a:ext cx="998752" cy="430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>
                <a:cs typeface="Arial" panose="020B0604020202020204" pitchFamily="34" charset="0"/>
              </a:rPr>
              <a:t>RELACIÓN- INTERACCIÓN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4443077" y="3635142"/>
            <a:ext cx="1043370" cy="2616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DISTRIBUCIÓN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4204557" y="5275853"/>
            <a:ext cx="1168870" cy="430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TEMPORALIDAD Y CAMBIO</a:t>
            </a:r>
          </a:p>
        </p:txBody>
      </p:sp>
      <p:sp>
        <p:nvSpPr>
          <p:cNvPr id="48" name="Rectángulo 47"/>
          <p:cNvSpPr/>
          <p:nvPr/>
        </p:nvSpPr>
        <p:spPr>
          <a:xfrm>
            <a:off x="4188265" y="7281622"/>
            <a:ext cx="968832" cy="2616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DIVERSIDAD</a:t>
            </a:r>
          </a:p>
        </p:txBody>
      </p:sp>
      <p:cxnSp>
        <p:nvCxnSpPr>
          <p:cNvPr id="53" name="Conector angular 52"/>
          <p:cNvCxnSpPr>
            <a:endCxn id="48" idx="0"/>
          </p:cNvCxnSpPr>
          <p:nvPr/>
        </p:nvCxnSpPr>
        <p:spPr>
          <a:xfrm rot="16200000" flipH="1">
            <a:off x="2122969" y="4731910"/>
            <a:ext cx="4516164" cy="583259"/>
          </a:xfrm>
          <a:prstGeom prst="bentConnector3">
            <a:avLst>
              <a:gd name="adj1" fmla="val 9641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ector angular 53"/>
          <p:cNvCxnSpPr>
            <a:endCxn id="46" idx="0"/>
          </p:cNvCxnSpPr>
          <p:nvPr/>
        </p:nvCxnSpPr>
        <p:spPr>
          <a:xfrm>
            <a:off x="4090110" y="2765458"/>
            <a:ext cx="874652" cy="869684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angular 54"/>
          <p:cNvCxnSpPr/>
          <p:nvPr/>
        </p:nvCxnSpPr>
        <p:spPr>
          <a:xfrm rot="16200000" flipH="1">
            <a:off x="3197407" y="3754854"/>
            <a:ext cx="2427533" cy="614465"/>
          </a:xfrm>
          <a:prstGeom prst="bentConnector3">
            <a:avLst>
              <a:gd name="adj1" fmla="val 9230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ector angular 55"/>
          <p:cNvCxnSpPr>
            <a:endCxn id="44" idx="0"/>
          </p:cNvCxnSpPr>
          <p:nvPr/>
        </p:nvCxnSpPr>
        <p:spPr>
          <a:xfrm rot="10800000" flipV="1">
            <a:off x="3444491" y="3187456"/>
            <a:ext cx="659450" cy="17232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angular 59"/>
          <p:cNvCxnSpPr>
            <a:endCxn id="45" idx="0"/>
          </p:cNvCxnSpPr>
          <p:nvPr/>
        </p:nvCxnSpPr>
        <p:spPr>
          <a:xfrm rot="5400000">
            <a:off x="2355165" y="3958945"/>
            <a:ext cx="2866008" cy="629582"/>
          </a:xfrm>
          <a:prstGeom prst="bentConnector3">
            <a:avLst>
              <a:gd name="adj1" fmla="val 9515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ángulo 67"/>
          <p:cNvSpPr/>
          <p:nvPr/>
        </p:nvSpPr>
        <p:spPr>
          <a:xfrm>
            <a:off x="2803777" y="3585269"/>
            <a:ext cx="12808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50" dirty="0"/>
              <a:t>Situación de los lugares, regiones o territorios</a:t>
            </a:r>
          </a:p>
          <a:p>
            <a:pPr algn="just"/>
            <a:r>
              <a:rPr lang="es-MX" sz="1050" dirty="0"/>
              <a:t>Permite conocer ubicación, extensión, magnitud</a:t>
            </a:r>
          </a:p>
          <a:p>
            <a:pPr algn="just"/>
            <a:r>
              <a:rPr lang="es-MX" sz="1050" dirty="0"/>
              <a:t>Se determina a través de puntos cardinales o coordenadas geográficas</a:t>
            </a:r>
          </a:p>
        </p:txBody>
      </p:sp>
      <p:sp>
        <p:nvSpPr>
          <p:cNvPr id="72" name="Rectángulo 71"/>
          <p:cNvSpPr/>
          <p:nvPr/>
        </p:nvSpPr>
        <p:spPr>
          <a:xfrm>
            <a:off x="4341404" y="3852339"/>
            <a:ext cx="14090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La manera en que están repartidos los componentes del espacio geográfico </a:t>
            </a:r>
          </a:p>
        </p:txBody>
      </p:sp>
      <p:sp>
        <p:nvSpPr>
          <p:cNvPr id="73" name="Rectángulo 72"/>
          <p:cNvSpPr/>
          <p:nvPr/>
        </p:nvSpPr>
        <p:spPr>
          <a:xfrm>
            <a:off x="2952377" y="6129311"/>
            <a:ext cx="115515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En el espacio geográfico todos los componentes están ligados</a:t>
            </a:r>
          </a:p>
          <a:p>
            <a:r>
              <a:rPr lang="es-MX" sz="1100" dirty="0"/>
              <a:t>de forma estrecha</a:t>
            </a:r>
          </a:p>
        </p:txBody>
      </p:sp>
      <p:sp>
        <p:nvSpPr>
          <p:cNvPr id="83" name="Rectángulo 82"/>
          <p:cNvSpPr/>
          <p:nvPr/>
        </p:nvSpPr>
        <p:spPr>
          <a:xfrm>
            <a:off x="4332249" y="5721269"/>
            <a:ext cx="103315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Implica los componentes del espacio geográfico, se transforman</a:t>
            </a:r>
          </a:p>
          <a:p>
            <a:r>
              <a:rPr lang="es-MX" sz="1100" dirty="0"/>
              <a:t>a lo largo del tiempo</a:t>
            </a:r>
          </a:p>
        </p:txBody>
      </p:sp>
      <p:sp>
        <p:nvSpPr>
          <p:cNvPr id="84" name="Rectángulo 83"/>
          <p:cNvSpPr/>
          <p:nvPr/>
        </p:nvSpPr>
        <p:spPr>
          <a:xfrm>
            <a:off x="4221124" y="7564702"/>
            <a:ext cx="132371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Variedad del espacio geográfico que resulta de la combinación de los</a:t>
            </a:r>
          </a:p>
          <a:p>
            <a:pPr algn="just"/>
            <a:r>
              <a:rPr lang="es-MX" sz="1100" dirty="0"/>
              <a:t>recursos naturales, sociales y culturales en la escala mundial,</a:t>
            </a:r>
          </a:p>
          <a:p>
            <a:r>
              <a:rPr lang="es-MX" sz="1100" dirty="0"/>
              <a:t>nacional y local</a:t>
            </a:r>
          </a:p>
        </p:txBody>
      </p:sp>
      <p:sp>
        <p:nvSpPr>
          <p:cNvPr id="85" name="Rectángulo 84"/>
          <p:cNvSpPr/>
          <p:nvPr/>
        </p:nvSpPr>
        <p:spPr>
          <a:xfrm>
            <a:off x="9610716" y="2305428"/>
            <a:ext cx="1679761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600" b="1" dirty="0"/>
              <a:t>TIPOS DE ESCALA</a:t>
            </a:r>
          </a:p>
        </p:txBody>
      </p:sp>
      <p:sp>
        <p:nvSpPr>
          <p:cNvPr id="99" name="Rectángulo 98"/>
          <p:cNvSpPr/>
          <p:nvPr/>
        </p:nvSpPr>
        <p:spPr>
          <a:xfrm>
            <a:off x="5853525" y="3589443"/>
            <a:ext cx="1056527" cy="261610"/>
          </a:xfrm>
          <a:prstGeom prst="rect">
            <a:avLst/>
          </a:prstGeom>
          <a:solidFill>
            <a:srgbClr val="97E1C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LUGAR</a:t>
            </a:r>
          </a:p>
        </p:txBody>
      </p:sp>
      <p:sp>
        <p:nvSpPr>
          <p:cNvPr id="100" name="Rectángulo 99"/>
          <p:cNvSpPr/>
          <p:nvPr/>
        </p:nvSpPr>
        <p:spPr>
          <a:xfrm>
            <a:off x="5911300" y="5936407"/>
            <a:ext cx="998752" cy="261610"/>
          </a:xfrm>
          <a:prstGeom prst="rect">
            <a:avLst/>
          </a:prstGeom>
          <a:solidFill>
            <a:srgbClr val="97E1C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>
                <a:cs typeface="Arial" panose="020B0604020202020204" pitchFamily="34" charset="0"/>
              </a:rPr>
              <a:t>PAISAJE</a:t>
            </a:r>
          </a:p>
        </p:txBody>
      </p:sp>
      <p:sp>
        <p:nvSpPr>
          <p:cNvPr id="101" name="Rectángulo 100"/>
          <p:cNvSpPr/>
          <p:nvPr/>
        </p:nvSpPr>
        <p:spPr>
          <a:xfrm>
            <a:off x="7269547" y="3304759"/>
            <a:ext cx="988069" cy="261610"/>
          </a:xfrm>
          <a:prstGeom prst="rect">
            <a:avLst/>
          </a:prstGeom>
          <a:solidFill>
            <a:srgbClr val="97E1C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MEDIO</a:t>
            </a:r>
          </a:p>
        </p:txBody>
      </p:sp>
      <p:sp>
        <p:nvSpPr>
          <p:cNvPr id="102" name="Rectángulo 101"/>
          <p:cNvSpPr/>
          <p:nvPr/>
        </p:nvSpPr>
        <p:spPr>
          <a:xfrm>
            <a:off x="7141855" y="5505520"/>
            <a:ext cx="1168870" cy="261610"/>
          </a:xfrm>
          <a:prstGeom prst="rect">
            <a:avLst/>
          </a:prstGeom>
          <a:solidFill>
            <a:srgbClr val="97E1C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REGIÓN</a:t>
            </a:r>
          </a:p>
        </p:txBody>
      </p:sp>
      <p:sp>
        <p:nvSpPr>
          <p:cNvPr id="103" name="Rectángulo 102"/>
          <p:cNvSpPr/>
          <p:nvPr/>
        </p:nvSpPr>
        <p:spPr>
          <a:xfrm>
            <a:off x="7141855" y="8349427"/>
            <a:ext cx="968832" cy="261610"/>
          </a:xfrm>
          <a:prstGeom prst="rect">
            <a:avLst/>
          </a:prstGeom>
          <a:solidFill>
            <a:srgbClr val="97E1C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TERRITORIO</a:t>
            </a:r>
          </a:p>
        </p:txBody>
      </p:sp>
      <p:cxnSp>
        <p:nvCxnSpPr>
          <p:cNvPr id="104" name="Conector angular 103"/>
          <p:cNvCxnSpPr>
            <a:endCxn id="103" idx="0"/>
          </p:cNvCxnSpPr>
          <p:nvPr/>
        </p:nvCxnSpPr>
        <p:spPr>
          <a:xfrm rot="16200000" flipH="1">
            <a:off x="5205548" y="5928703"/>
            <a:ext cx="4267691" cy="573755"/>
          </a:xfrm>
          <a:prstGeom prst="bentConnector3">
            <a:avLst>
              <a:gd name="adj1" fmla="val 9553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angular 104"/>
          <p:cNvCxnSpPr>
            <a:endCxn id="101" idx="0"/>
          </p:cNvCxnSpPr>
          <p:nvPr/>
        </p:nvCxnSpPr>
        <p:spPr>
          <a:xfrm>
            <a:off x="7032380" y="3235523"/>
            <a:ext cx="731202" cy="6923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angular 105"/>
          <p:cNvCxnSpPr/>
          <p:nvPr/>
        </p:nvCxnSpPr>
        <p:spPr>
          <a:xfrm rot="16200000" flipH="1">
            <a:off x="6134705" y="3984521"/>
            <a:ext cx="2427533" cy="614465"/>
          </a:xfrm>
          <a:prstGeom prst="bentConnector3">
            <a:avLst>
              <a:gd name="adj1" fmla="val 9230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Conector angular 106"/>
          <p:cNvCxnSpPr>
            <a:endCxn id="99" idx="0"/>
          </p:cNvCxnSpPr>
          <p:nvPr/>
        </p:nvCxnSpPr>
        <p:spPr>
          <a:xfrm rot="10800000" flipV="1">
            <a:off x="6381789" y="3417123"/>
            <a:ext cx="659450" cy="17232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Conector angular 107"/>
          <p:cNvCxnSpPr>
            <a:endCxn id="100" idx="0"/>
          </p:cNvCxnSpPr>
          <p:nvPr/>
        </p:nvCxnSpPr>
        <p:spPr>
          <a:xfrm rot="5400000">
            <a:off x="5292463" y="4188612"/>
            <a:ext cx="2866008" cy="629582"/>
          </a:xfrm>
          <a:prstGeom prst="bentConnector3">
            <a:avLst>
              <a:gd name="adj1" fmla="val 9562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Rectángulo 108"/>
          <p:cNvSpPr/>
          <p:nvPr/>
        </p:nvSpPr>
        <p:spPr>
          <a:xfrm>
            <a:off x="5805731" y="3898213"/>
            <a:ext cx="1192245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50" dirty="0"/>
              <a:t>Unidad espacial básica y pequeña Localidad urbana/rural, colonia, barrio, casa, escuela Genera un sentido de identidad y pertinencia Se identifican por un nombre</a:t>
            </a:r>
          </a:p>
        </p:txBody>
      </p:sp>
      <p:sp>
        <p:nvSpPr>
          <p:cNvPr id="110" name="Rectángulo 109"/>
          <p:cNvSpPr/>
          <p:nvPr/>
        </p:nvSpPr>
        <p:spPr>
          <a:xfrm>
            <a:off x="7069145" y="3545897"/>
            <a:ext cx="17185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Espacio natural o acondicionado que rodea a un grupo de humanos Las limitaciones son climáticas, biológicas, psicológicas, económicas, políticas Espacio donde interactúan los humanos con los componentes Se distingue el medio urbano y el rural</a:t>
            </a:r>
          </a:p>
        </p:txBody>
      </p:sp>
      <p:sp>
        <p:nvSpPr>
          <p:cNvPr id="111" name="Rectángulo 110"/>
          <p:cNvSpPr/>
          <p:nvPr/>
        </p:nvSpPr>
        <p:spPr>
          <a:xfrm>
            <a:off x="5662096" y="6304661"/>
            <a:ext cx="13358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Interacción del relieve, clima, suelo, vegetación, fauna Se perciben las modificaciones hechas por el hombre a través de los años Naturales: bosques, desiertos, etc. Culturales: ciudades, arquitectura Es una imagen del espacio como una montaña, vegetación Sus componentes son los elementos naturales (bióticos, abióticos) y la sociedad</a:t>
            </a:r>
          </a:p>
        </p:txBody>
      </p:sp>
      <p:sp>
        <p:nvSpPr>
          <p:cNvPr id="112" name="Rectángulo 111"/>
          <p:cNvSpPr/>
          <p:nvPr/>
        </p:nvSpPr>
        <p:spPr>
          <a:xfrm>
            <a:off x="7282833" y="5764593"/>
            <a:ext cx="1428993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Se forma con componentes naturales y sociales con características similares Por ejemplo: una región cultural se conforma de grupos que hablan la misma lengua y con las mismas tradiciones Existe la región natural, cultural y económica</a:t>
            </a:r>
          </a:p>
        </p:txBody>
      </p:sp>
      <p:sp>
        <p:nvSpPr>
          <p:cNvPr id="113" name="Rectángulo 112"/>
          <p:cNvSpPr/>
          <p:nvPr/>
        </p:nvSpPr>
        <p:spPr>
          <a:xfrm>
            <a:off x="7027408" y="8641325"/>
            <a:ext cx="16093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Espacio físico dominado por un grupo social, con fines políticos o administrativos Porción de tierra que representa una localidad, ciudad, estado, país Tiene límites precisos Abarca suelo, subsuelo, zonas marítimas</a:t>
            </a:r>
          </a:p>
        </p:txBody>
      </p:sp>
      <p:sp>
        <p:nvSpPr>
          <p:cNvPr id="129" name="Rectángulo 128"/>
          <p:cNvSpPr/>
          <p:nvPr/>
        </p:nvSpPr>
        <p:spPr>
          <a:xfrm>
            <a:off x="6090099" y="2284764"/>
            <a:ext cx="219958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600" b="1" dirty="0"/>
              <a:t>CATEGORÍAS DE ANÁLISIS DEL ESPACIO GEOGRÁFICO</a:t>
            </a:r>
          </a:p>
        </p:txBody>
      </p:sp>
      <p:sp>
        <p:nvSpPr>
          <p:cNvPr id="133" name="Rectángulo 132"/>
          <p:cNvSpPr/>
          <p:nvPr/>
        </p:nvSpPr>
        <p:spPr>
          <a:xfrm>
            <a:off x="13004887" y="2284763"/>
            <a:ext cx="219958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600" b="1" dirty="0"/>
              <a:t>TIPOS DE REPRESENTACIÓN DEL ESPACIO GEOGRÁFICO</a:t>
            </a:r>
          </a:p>
        </p:txBody>
      </p:sp>
      <p:sp>
        <p:nvSpPr>
          <p:cNvPr id="134" name="Rectángulo 133"/>
          <p:cNvSpPr/>
          <p:nvPr/>
        </p:nvSpPr>
        <p:spPr>
          <a:xfrm>
            <a:off x="9338939" y="2992028"/>
            <a:ext cx="2285882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MX" sz="1100" dirty="0"/>
              <a:t>Escala: relación entre el tamaño de los objetos o del terreno, respecto al número de veces</a:t>
            </a:r>
          </a:p>
          <a:p>
            <a:pPr algn="just"/>
            <a:r>
              <a:rPr lang="es-MX" sz="1100" dirty="0"/>
              <a:t>que se reduce en un mapa</a:t>
            </a:r>
          </a:p>
        </p:txBody>
      </p:sp>
      <p:sp>
        <p:nvSpPr>
          <p:cNvPr id="135" name="Rectángulo 134"/>
          <p:cNvSpPr/>
          <p:nvPr/>
        </p:nvSpPr>
        <p:spPr>
          <a:xfrm>
            <a:off x="9140688" y="3944670"/>
            <a:ext cx="988069" cy="261610"/>
          </a:xfrm>
          <a:prstGeom prst="rect">
            <a:avLst/>
          </a:prstGeom>
          <a:solidFill>
            <a:srgbClr val="C9AFC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GRÁFICA </a:t>
            </a:r>
          </a:p>
        </p:txBody>
      </p:sp>
      <p:sp>
        <p:nvSpPr>
          <p:cNvPr id="136" name="Rectángulo 135"/>
          <p:cNvSpPr/>
          <p:nvPr/>
        </p:nvSpPr>
        <p:spPr>
          <a:xfrm>
            <a:off x="10660758" y="3954740"/>
            <a:ext cx="988069" cy="261610"/>
          </a:xfrm>
          <a:prstGeom prst="rect">
            <a:avLst/>
          </a:prstGeom>
          <a:solidFill>
            <a:srgbClr val="C9AFC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NUMÉRICA</a:t>
            </a:r>
          </a:p>
        </p:txBody>
      </p:sp>
      <p:sp>
        <p:nvSpPr>
          <p:cNvPr id="137" name="Rectángulo 136"/>
          <p:cNvSpPr/>
          <p:nvPr/>
        </p:nvSpPr>
        <p:spPr>
          <a:xfrm>
            <a:off x="9003241" y="4244792"/>
            <a:ext cx="12629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/>
              <a:t>Cada segmento equivale a cierta distancia en la realidad</a:t>
            </a:r>
          </a:p>
        </p:txBody>
      </p:sp>
      <p:sp>
        <p:nvSpPr>
          <p:cNvPr id="138" name="Rectángulo 137"/>
          <p:cNvSpPr/>
          <p:nvPr/>
        </p:nvSpPr>
        <p:spPr>
          <a:xfrm>
            <a:off x="10660758" y="4237059"/>
            <a:ext cx="12293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/>
              <a:t>Se presentas mediante una relación: 1cm</a:t>
            </a:r>
          </a:p>
          <a:p>
            <a:r>
              <a:rPr lang="es-MX" sz="1100" dirty="0"/>
              <a:t>del mapa equivale 25 000 cm que equivale</a:t>
            </a:r>
          </a:p>
          <a:p>
            <a:r>
              <a:rPr lang="es-MX" sz="1100" dirty="0"/>
              <a:t>250 </a:t>
            </a:r>
            <a:r>
              <a:rPr lang="es-MX" sz="1100" dirty="0" err="1"/>
              <a:t>mts</a:t>
            </a:r>
            <a:r>
              <a:rPr lang="es-MX" sz="1100" dirty="0"/>
              <a:t>. Del terreno</a:t>
            </a:r>
          </a:p>
        </p:txBody>
      </p:sp>
      <p:cxnSp>
        <p:nvCxnSpPr>
          <p:cNvPr id="140" name="Conector recto 139"/>
          <p:cNvCxnSpPr>
            <a:stCxn id="85" idx="2"/>
          </p:cNvCxnSpPr>
          <p:nvPr/>
        </p:nvCxnSpPr>
        <p:spPr>
          <a:xfrm flipH="1">
            <a:off x="10450596" y="2643982"/>
            <a:ext cx="1" cy="3442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Rectángulo 145"/>
          <p:cNvSpPr/>
          <p:nvPr/>
        </p:nvSpPr>
        <p:spPr>
          <a:xfrm>
            <a:off x="9637583" y="5911830"/>
            <a:ext cx="1504084" cy="276999"/>
          </a:xfrm>
          <a:prstGeom prst="rect">
            <a:avLst/>
          </a:prstGeom>
          <a:solidFill>
            <a:srgbClr val="C9AFC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200" b="1" dirty="0"/>
              <a:t>TIPOS DE ESCALA  </a:t>
            </a:r>
          </a:p>
        </p:txBody>
      </p:sp>
      <p:cxnSp>
        <p:nvCxnSpPr>
          <p:cNvPr id="150" name="Conector angular 149"/>
          <p:cNvCxnSpPr>
            <a:stCxn id="134" idx="2"/>
            <a:endCxn id="135" idx="0"/>
          </p:cNvCxnSpPr>
          <p:nvPr/>
        </p:nvCxnSpPr>
        <p:spPr>
          <a:xfrm rot="5400000">
            <a:off x="9966702" y="3429491"/>
            <a:ext cx="183201" cy="847157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Conector angular 151"/>
          <p:cNvCxnSpPr/>
          <p:nvPr/>
        </p:nvCxnSpPr>
        <p:spPr>
          <a:xfrm rot="16200000" flipH="1">
            <a:off x="10721700" y="3521648"/>
            <a:ext cx="193271" cy="672913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Conector recto 174"/>
          <p:cNvCxnSpPr>
            <a:stCxn id="135" idx="3"/>
            <a:endCxn id="136" idx="1"/>
          </p:cNvCxnSpPr>
          <p:nvPr/>
        </p:nvCxnSpPr>
        <p:spPr>
          <a:xfrm>
            <a:off x="10128757" y="4075475"/>
            <a:ext cx="532001" cy="100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Conector recto 176"/>
          <p:cNvCxnSpPr>
            <a:endCxn id="146" idx="0"/>
          </p:cNvCxnSpPr>
          <p:nvPr/>
        </p:nvCxnSpPr>
        <p:spPr>
          <a:xfrm>
            <a:off x="10389625" y="4109515"/>
            <a:ext cx="0" cy="18023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" name="Rectángulo 178"/>
          <p:cNvSpPr/>
          <p:nvPr/>
        </p:nvSpPr>
        <p:spPr>
          <a:xfrm>
            <a:off x="9895590" y="6623956"/>
            <a:ext cx="988069" cy="261610"/>
          </a:xfrm>
          <a:prstGeom prst="rect">
            <a:avLst/>
          </a:prstGeom>
          <a:solidFill>
            <a:srgbClr val="C9AFC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Mundial  </a:t>
            </a:r>
          </a:p>
        </p:txBody>
      </p:sp>
      <p:sp>
        <p:nvSpPr>
          <p:cNvPr id="180" name="Rectángulo 179"/>
          <p:cNvSpPr/>
          <p:nvPr/>
        </p:nvSpPr>
        <p:spPr>
          <a:xfrm>
            <a:off x="9923182" y="8280077"/>
            <a:ext cx="988069" cy="261610"/>
          </a:xfrm>
          <a:prstGeom prst="rect">
            <a:avLst/>
          </a:prstGeom>
          <a:solidFill>
            <a:srgbClr val="C9AFC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Local  </a:t>
            </a:r>
          </a:p>
        </p:txBody>
      </p:sp>
      <p:sp>
        <p:nvSpPr>
          <p:cNvPr id="181" name="Rectángulo 180"/>
          <p:cNvSpPr/>
          <p:nvPr/>
        </p:nvSpPr>
        <p:spPr>
          <a:xfrm>
            <a:off x="9895590" y="7583340"/>
            <a:ext cx="988069" cy="261610"/>
          </a:xfrm>
          <a:prstGeom prst="rect">
            <a:avLst/>
          </a:prstGeom>
          <a:solidFill>
            <a:srgbClr val="C9AFC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Nacional  </a:t>
            </a:r>
          </a:p>
        </p:txBody>
      </p:sp>
      <p:cxnSp>
        <p:nvCxnSpPr>
          <p:cNvPr id="183" name="Conector recto 182"/>
          <p:cNvCxnSpPr>
            <a:stCxn id="146" idx="2"/>
            <a:endCxn id="179" idx="0"/>
          </p:cNvCxnSpPr>
          <p:nvPr/>
        </p:nvCxnSpPr>
        <p:spPr>
          <a:xfrm>
            <a:off x="10389625" y="6188829"/>
            <a:ext cx="0" cy="435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Conector recto 183"/>
          <p:cNvCxnSpPr>
            <a:endCxn id="181" idx="0"/>
          </p:cNvCxnSpPr>
          <p:nvPr/>
        </p:nvCxnSpPr>
        <p:spPr>
          <a:xfrm>
            <a:off x="10389624" y="6885566"/>
            <a:ext cx="1" cy="6977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Conector recto 185"/>
          <p:cNvCxnSpPr/>
          <p:nvPr/>
        </p:nvCxnSpPr>
        <p:spPr>
          <a:xfrm>
            <a:off x="10389624" y="7844950"/>
            <a:ext cx="0" cy="435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7" name="Rectángulo 186"/>
          <p:cNvSpPr/>
          <p:nvPr/>
        </p:nvSpPr>
        <p:spPr>
          <a:xfrm>
            <a:off x="12889625" y="3596418"/>
            <a:ext cx="1056527" cy="261610"/>
          </a:xfrm>
          <a:prstGeom prst="rect">
            <a:avLst/>
          </a:prstGeom>
          <a:solidFill>
            <a:srgbClr val="31A98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CROQUIS</a:t>
            </a:r>
          </a:p>
        </p:txBody>
      </p:sp>
      <p:sp>
        <p:nvSpPr>
          <p:cNvPr id="188" name="Rectángulo 187"/>
          <p:cNvSpPr/>
          <p:nvPr/>
        </p:nvSpPr>
        <p:spPr>
          <a:xfrm>
            <a:off x="12961297" y="4656655"/>
            <a:ext cx="998752" cy="261610"/>
          </a:xfrm>
          <a:prstGeom prst="rect">
            <a:avLst/>
          </a:prstGeom>
          <a:solidFill>
            <a:srgbClr val="31A98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>
                <a:cs typeface="Arial" panose="020B0604020202020204" pitchFamily="34" charset="0"/>
              </a:rPr>
              <a:t>MAPA</a:t>
            </a:r>
          </a:p>
        </p:txBody>
      </p:sp>
      <p:sp>
        <p:nvSpPr>
          <p:cNvPr id="189" name="Rectángulo 188"/>
          <p:cNvSpPr/>
          <p:nvPr/>
        </p:nvSpPr>
        <p:spPr>
          <a:xfrm>
            <a:off x="14329840" y="3401509"/>
            <a:ext cx="988069" cy="261610"/>
          </a:xfrm>
          <a:prstGeom prst="rect">
            <a:avLst/>
          </a:prstGeom>
          <a:solidFill>
            <a:srgbClr val="31A98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PLANO</a:t>
            </a:r>
          </a:p>
        </p:txBody>
      </p:sp>
      <p:sp>
        <p:nvSpPr>
          <p:cNvPr id="190" name="Rectángulo 189"/>
          <p:cNvSpPr/>
          <p:nvPr/>
        </p:nvSpPr>
        <p:spPr>
          <a:xfrm>
            <a:off x="14149039" y="5160501"/>
            <a:ext cx="1168870" cy="261610"/>
          </a:xfrm>
          <a:prstGeom prst="rect">
            <a:avLst/>
          </a:prstGeom>
          <a:solidFill>
            <a:srgbClr val="31A98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ATLAS</a:t>
            </a:r>
          </a:p>
        </p:txBody>
      </p:sp>
      <p:sp>
        <p:nvSpPr>
          <p:cNvPr id="191" name="Rectángulo 190"/>
          <p:cNvSpPr/>
          <p:nvPr/>
        </p:nvSpPr>
        <p:spPr>
          <a:xfrm>
            <a:off x="14245863" y="7031344"/>
            <a:ext cx="1587009" cy="600164"/>
          </a:xfrm>
          <a:prstGeom prst="rect">
            <a:avLst/>
          </a:prstGeom>
          <a:solidFill>
            <a:srgbClr val="31A98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SISTEMA DE INFORMACIÓN GEOGRÁFICA</a:t>
            </a:r>
          </a:p>
        </p:txBody>
      </p:sp>
      <p:cxnSp>
        <p:nvCxnSpPr>
          <p:cNvPr id="193" name="Conector angular 192"/>
          <p:cNvCxnSpPr>
            <a:endCxn id="189" idx="0"/>
          </p:cNvCxnSpPr>
          <p:nvPr/>
        </p:nvCxnSpPr>
        <p:spPr>
          <a:xfrm>
            <a:off x="14092673" y="3332273"/>
            <a:ext cx="731202" cy="6923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Conector angular 193"/>
          <p:cNvCxnSpPr>
            <a:stCxn id="133" idx="2"/>
          </p:cNvCxnSpPr>
          <p:nvPr/>
        </p:nvCxnSpPr>
        <p:spPr>
          <a:xfrm rot="16200000" flipH="1">
            <a:off x="13397955" y="3822483"/>
            <a:ext cx="2034171" cy="620724"/>
          </a:xfrm>
          <a:prstGeom prst="bentConnector3">
            <a:avLst>
              <a:gd name="adj1" fmla="val 905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Conector angular 194"/>
          <p:cNvCxnSpPr>
            <a:endCxn id="187" idx="0"/>
          </p:cNvCxnSpPr>
          <p:nvPr/>
        </p:nvCxnSpPr>
        <p:spPr>
          <a:xfrm rot="10800000" flipV="1">
            <a:off x="13417889" y="3424098"/>
            <a:ext cx="659450" cy="17232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Conector angular 195"/>
          <p:cNvCxnSpPr/>
          <p:nvPr/>
        </p:nvCxnSpPr>
        <p:spPr>
          <a:xfrm rot="5400000">
            <a:off x="13010428" y="3575780"/>
            <a:ext cx="1552767" cy="632728"/>
          </a:xfrm>
          <a:prstGeom prst="bentConnector3">
            <a:avLst>
              <a:gd name="adj1" fmla="val 909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Rectángulo 196"/>
          <p:cNvSpPr/>
          <p:nvPr/>
        </p:nvSpPr>
        <p:spPr>
          <a:xfrm>
            <a:off x="14148700" y="3673689"/>
            <a:ext cx="17185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Son representaciones geográficas de grandes extensiones de un territorio, son mayores a las que se representan normalmente.</a:t>
            </a:r>
          </a:p>
        </p:txBody>
      </p:sp>
      <p:sp>
        <p:nvSpPr>
          <p:cNvPr id="198" name="Rectángulo 197"/>
          <p:cNvSpPr/>
          <p:nvPr/>
        </p:nvSpPr>
        <p:spPr>
          <a:xfrm>
            <a:off x="14184340" y="5432681"/>
            <a:ext cx="151268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Mapas temáticos organizados, acompañados de datos estadísticos y monográficos que ofrecen información geográfica del mundo y/o de una parte de el..</a:t>
            </a:r>
          </a:p>
        </p:txBody>
      </p:sp>
      <p:sp>
        <p:nvSpPr>
          <p:cNvPr id="199" name="Rectángulo 198"/>
          <p:cNvSpPr/>
          <p:nvPr/>
        </p:nvSpPr>
        <p:spPr>
          <a:xfrm>
            <a:off x="14181098" y="7549819"/>
            <a:ext cx="184360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Es una base de datos con información geográfica, sirve para conocer atributos de los objetos gráficos de un mapa satelital. Permite separar la información en diferentes capas temáticas y las almacena independientemente.</a:t>
            </a:r>
          </a:p>
        </p:txBody>
      </p:sp>
      <p:sp>
        <p:nvSpPr>
          <p:cNvPr id="200" name="Rectángulo 199"/>
          <p:cNvSpPr/>
          <p:nvPr/>
        </p:nvSpPr>
        <p:spPr>
          <a:xfrm>
            <a:off x="12393795" y="3936165"/>
            <a:ext cx="171852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>
                <a:highlight>
                  <a:srgbClr val="FFFF00"/>
                </a:highlight>
              </a:rPr>
              <a:t>Representación geográfica de algún territorio, en una superficie plana</a:t>
            </a:r>
          </a:p>
        </p:txBody>
      </p:sp>
      <p:sp>
        <p:nvSpPr>
          <p:cNvPr id="205" name="Rectángulo 204"/>
          <p:cNvSpPr/>
          <p:nvPr/>
        </p:nvSpPr>
        <p:spPr>
          <a:xfrm>
            <a:off x="12672980" y="4881813"/>
            <a:ext cx="14289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>
                <a:highlight>
                  <a:srgbClr val="FFFF00"/>
                </a:highlight>
              </a:rPr>
              <a:t>Representación geográfica de algún territorio, en una superficie plana</a:t>
            </a:r>
            <a:r>
              <a:rPr lang="es-MX" sz="1100" dirty="0"/>
              <a:t>.</a:t>
            </a:r>
          </a:p>
        </p:txBody>
      </p:sp>
      <p:sp>
        <p:nvSpPr>
          <p:cNvPr id="215" name="Rectángulo 214"/>
          <p:cNvSpPr/>
          <p:nvPr/>
        </p:nvSpPr>
        <p:spPr>
          <a:xfrm>
            <a:off x="12817979" y="5748987"/>
            <a:ext cx="968832" cy="430887"/>
          </a:xfrm>
          <a:prstGeom prst="rect">
            <a:avLst/>
          </a:prstGeom>
          <a:solidFill>
            <a:srgbClr val="31A98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GLOBO TERRÁQUEO</a:t>
            </a:r>
          </a:p>
        </p:txBody>
      </p:sp>
      <p:sp>
        <p:nvSpPr>
          <p:cNvPr id="216" name="Rectángulo 215"/>
          <p:cNvSpPr/>
          <p:nvPr/>
        </p:nvSpPr>
        <p:spPr>
          <a:xfrm>
            <a:off x="12413954" y="6137627"/>
            <a:ext cx="16538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Representación u objeto tridimensional de forma esférica donde se encuentran representados los mares, continentes, se puede observar la división política, relieves, etc.</a:t>
            </a:r>
          </a:p>
        </p:txBody>
      </p:sp>
      <p:sp>
        <p:nvSpPr>
          <p:cNvPr id="217" name="Rectángulo 216"/>
          <p:cNvSpPr/>
          <p:nvPr/>
        </p:nvSpPr>
        <p:spPr>
          <a:xfrm>
            <a:off x="14249058" y="9267667"/>
            <a:ext cx="968832" cy="430887"/>
          </a:xfrm>
          <a:prstGeom prst="rect">
            <a:avLst/>
          </a:prstGeom>
          <a:solidFill>
            <a:srgbClr val="31A98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IMAGEN SATELITAL </a:t>
            </a:r>
          </a:p>
        </p:txBody>
      </p:sp>
      <p:sp>
        <p:nvSpPr>
          <p:cNvPr id="218" name="Rectángulo 217"/>
          <p:cNvSpPr/>
          <p:nvPr/>
        </p:nvSpPr>
        <p:spPr>
          <a:xfrm>
            <a:off x="12643838" y="9681106"/>
            <a:ext cx="319351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Representación visual de los datos reflejados por la superficie de la tierra que captura un sensor montado en un satélite artificial. A través de él se conocen procesos y fenómenos que afectan el espacio geográfico en tiempo real.</a:t>
            </a:r>
          </a:p>
        </p:txBody>
      </p:sp>
      <p:sp>
        <p:nvSpPr>
          <p:cNvPr id="219" name="Rectángulo 218"/>
          <p:cNvSpPr/>
          <p:nvPr/>
        </p:nvSpPr>
        <p:spPr>
          <a:xfrm>
            <a:off x="12648716" y="7581652"/>
            <a:ext cx="1121413" cy="430887"/>
          </a:xfrm>
          <a:prstGeom prst="rect">
            <a:avLst/>
          </a:prstGeom>
          <a:solidFill>
            <a:srgbClr val="31A98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1100" b="1" dirty="0"/>
              <a:t>FOTOGRAFÍA AÉREA</a:t>
            </a:r>
          </a:p>
        </p:txBody>
      </p:sp>
      <p:sp>
        <p:nvSpPr>
          <p:cNvPr id="220" name="Rectángulo 219"/>
          <p:cNvSpPr/>
          <p:nvPr/>
        </p:nvSpPr>
        <p:spPr>
          <a:xfrm>
            <a:off x="12393795" y="8043598"/>
            <a:ext cx="160932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100" dirty="0"/>
              <a:t>Representación fiel del terreno, es un elemento básico para generar modelos y productos para el conocimiento del territorio. Se toma con cámaras especiales que van montadas en un avión.</a:t>
            </a:r>
          </a:p>
        </p:txBody>
      </p:sp>
      <p:cxnSp>
        <p:nvCxnSpPr>
          <p:cNvPr id="3" name="Conector angular 2"/>
          <p:cNvCxnSpPr>
            <a:endCxn id="215" idx="0"/>
          </p:cNvCxnSpPr>
          <p:nvPr/>
        </p:nvCxnSpPr>
        <p:spPr>
          <a:xfrm rot="5400000">
            <a:off x="13195338" y="4832006"/>
            <a:ext cx="1024038" cy="809924"/>
          </a:xfrm>
          <a:prstGeom prst="bentConnector3">
            <a:avLst>
              <a:gd name="adj1" fmla="val 9213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ector angular 96"/>
          <p:cNvCxnSpPr>
            <a:endCxn id="219" idx="0"/>
          </p:cNvCxnSpPr>
          <p:nvPr/>
        </p:nvCxnSpPr>
        <p:spPr>
          <a:xfrm rot="5400000">
            <a:off x="12370810" y="5849286"/>
            <a:ext cx="2570980" cy="893753"/>
          </a:xfrm>
          <a:prstGeom prst="bentConnector3">
            <a:avLst>
              <a:gd name="adj1" fmla="val 9755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Conector angular 113"/>
          <p:cNvCxnSpPr>
            <a:endCxn id="191" idx="0"/>
          </p:cNvCxnSpPr>
          <p:nvPr/>
        </p:nvCxnSpPr>
        <p:spPr>
          <a:xfrm rot="16200000" flipH="1">
            <a:off x="13673336" y="5665311"/>
            <a:ext cx="1795421" cy="936644"/>
          </a:xfrm>
          <a:prstGeom prst="bentConnector3">
            <a:avLst>
              <a:gd name="adj1" fmla="val 9120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Conector angular 114"/>
          <p:cNvCxnSpPr>
            <a:endCxn id="217" idx="0"/>
          </p:cNvCxnSpPr>
          <p:nvPr/>
        </p:nvCxnSpPr>
        <p:spPr>
          <a:xfrm rot="16200000" flipH="1">
            <a:off x="13057545" y="7591737"/>
            <a:ext cx="2720059" cy="631799"/>
          </a:xfrm>
          <a:prstGeom prst="bentConnector3">
            <a:avLst>
              <a:gd name="adj1" fmla="val 9494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754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674</Words>
  <Application>Microsoft Office PowerPoint</Application>
  <PresentationFormat>Personalizado</PresentationFormat>
  <Paragraphs>105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Tw Cen MT Condensed Extra Bold</vt:lpstr>
      <vt:lpstr>Tema de Office</vt:lpstr>
      <vt:lpstr>Presentación de PowerPoint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edith</cp:lastModifiedBy>
  <cp:revision>20</cp:revision>
  <dcterms:created xsi:type="dcterms:W3CDTF">2018-10-12T04:17:24Z</dcterms:created>
  <dcterms:modified xsi:type="dcterms:W3CDTF">2018-10-28T03:47:59Z</dcterms:modified>
</cp:coreProperties>
</file>