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27E3-9889-432C-9702-36C897F31B49}" type="datetimeFigureOut">
              <a:rPr lang="es-MX" smtClean="0"/>
              <a:t>11/11/18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F31C-176E-4F41-8CA0-59526307FA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86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27E3-9889-432C-9702-36C897F31B49}" type="datetimeFigureOut">
              <a:rPr lang="es-MX" smtClean="0"/>
              <a:t>11/11/18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F31C-176E-4F41-8CA0-59526307FA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17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27E3-9889-432C-9702-36C897F31B49}" type="datetimeFigureOut">
              <a:rPr lang="es-MX" smtClean="0"/>
              <a:t>11/11/18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F31C-176E-4F41-8CA0-59526307FA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9203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27E3-9889-432C-9702-36C897F31B49}" type="datetimeFigureOut">
              <a:rPr lang="es-MX" smtClean="0"/>
              <a:t>11/11/18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F31C-176E-4F41-8CA0-59526307FA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676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27E3-9889-432C-9702-36C897F31B49}" type="datetimeFigureOut">
              <a:rPr lang="es-MX" smtClean="0"/>
              <a:t>11/11/18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F31C-176E-4F41-8CA0-59526307FA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3553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27E3-9889-432C-9702-36C897F31B49}" type="datetimeFigureOut">
              <a:rPr lang="es-MX" smtClean="0"/>
              <a:t>11/11/18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F31C-176E-4F41-8CA0-59526307FA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222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27E3-9889-432C-9702-36C897F31B49}" type="datetimeFigureOut">
              <a:rPr lang="es-MX" smtClean="0"/>
              <a:t>11/11/18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F31C-176E-4F41-8CA0-59526307FA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882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27E3-9889-432C-9702-36C897F31B49}" type="datetimeFigureOut">
              <a:rPr lang="es-MX" smtClean="0"/>
              <a:t>11/11/18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F31C-176E-4F41-8CA0-59526307FA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277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27E3-9889-432C-9702-36C897F31B49}" type="datetimeFigureOut">
              <a:rPr lang="es-MX" smtClean="0"/>
              <a:t>11/11/18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F31C-176E-4F41-8CA0-59526307FA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137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27E3-9889-432C-9702-36C897F31B49}" type="datetimeFigureOut">
              <a:rPr lang="es-MX" smtClean="0"/>
              <a:t>11/11/18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F31C-176E-4F41-8CA0-59526307FA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3221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27E3-9889-432C-9702-36C897F31B49}" type="datetimeFigureOut">
              <a:rPr lang="es-MX" smtClean="0"/>
              <a:t>11/11/18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8F31C-176E-4F41-8CA0-59526307FA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483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C27E3-9889-432C-9702-36C897F31B49}" type="datetimeFigureOut">
              <a:rPr lang="es-MX" smtClean="0"/>
              <a:t>11/11/18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8F31C-176E-4F41-8CA0-59526307FA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387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814150"/>
              </p:ext>
            </p:extLst>
          </p:nvPr>
        </p:nvGraphicFramePr>
        <p:xfrm>
          <a:off x="507126" y="650457"/>
          <a:ext cx="8131339" cy="47043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0251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6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438">
                <a:tc>
                  <a:txBody>
                    <a:bodyPr/>
                    <a:lstStyle/>
                    <a:p>
                      <a:pPr algn="l"/>
                      <a:r>
                        <a:rPr lang="es-MX" sz="1400" b="0" dirty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Grado:</a:t>
                      </a:r>
                      <a:r>
                        <a:rPr lang="es-MX" sz="1400" b="0" baseline="0" dirty="0">
                          <a:latin typeface="Berlin Sans FB" panose="020E0602020502020306" pitchFamily="34" charset="0"/>
                        </a:rPr>
                        <a:t> 2°</a:t>
                      </a:r>
                      <a:endParaRPr lang="es-MX" sz="1400" b="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400" b="0" dirty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Temporalidad: </a:t>
                      </a:r>
                      <a:r>
                        <a:rPr lang="es-MX" sz="1400" b="0" dirty="0">
                          <a:latin typeface="Berlin Sans FB" panose="020E0602020502020306" pitchFamily="34" charset="0"/>
                        </a:rPr>
                        <a:t>20 minutos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495839" y="1108015"/>
            <a:ext cx="8142627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rgbClr val="00B050"/>
                </a:solidFill>
                <a:latin typeface="Berlin Sans FB" panose="020E0602020502020306" pitchFamily="34" charset="0"/>
              </a:rPr>
              <a:t>Titulo de la unidad didáctica.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95839" y="1382265"/>
            <a:ext cx="814262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rgbClr val="00B050"/>
                </a:solidFill>
                <a:latin typeface="Berlin Sans FB" panose="020E0602020502020306" pitchFamily="34" charset="0"/>
              </a:rPr>
              <a:t>Propósito de la Unidad Didáctica:</a:t>
            </a:r>
          </a:p>
          <a:p>
            <a:r>
              <a:rPr lang="es-MX" sz="1200" dirty="0">
                <a:latin typeface="Berlin Sans FB" panose="020E0602020502020306" pitchFamily="34" charset="0"/>
              </a:rPr>
              <a:t>Describir, plantear preguntas, comparar, registrar información y elaborar explicaciones sobre procesos que observen y sobre los que pueden experimentar para poner a prueba sus ideas.</a:t>
            </a: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9797352"/>
              </p:ext>
            </p:extLst>
          </p:nvPr>
        </p:nvGraphicFramePr>
        <p:xfrm>
          <a:off x="495839" y="4505654"/>
          <a:ext cx="8152326" cy="9666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6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8477"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Componente</a:t>
                      </a:r>
                      <a:r>
                        <a:rPr lang="es-MX" sz="1400" baseline="0" dirty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 curricular. </a:t>
                      </a:r>
                      <a:r>
                        <a:rPr lang="es-MX" sz="1400" baseline="0" dirty="0">
                          <a:latin typeface="Berlin Sans FB" panose="020E0602020502020306" pitchFamily="34" charset="0"/>
                        </a:rPr>
                        <a:t>Formación Académica.</a:t>
                      </a:r>
                      <a:endParaRPr lang="es-MX" sz="14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Componente</a:t>
                      </a:r>
                      <a:r>
                        <a:rPr lang="es-MX" sz="1400" baseline="0" dirty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 pedagógico </a:t>
                      </a:r>
                      <a:endParaRPr lang="es-MX" sz="1400" dirty="0">
                        <a:solidFill>
                          <a:srgbClr val="00B050"/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114"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Eje curricular. </a:t>
                      </a:r>
                      <a:r>
                        <a:rPr lang="es-MX" sz="1400" dirty="0">
                          <a:latin typeface="Berlin Sans FB" panose="020E0602020502020306" pitchFamily="34" charset="0"/>
                        </a:rPr>
                        <a:t>Mundo natural.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Aprendizaje esperado. </a:t>
                      </a:r>
                      <a:r>
                        <a:rPr lang="es-MX" sz="1400" dirty="0">
                          <a:latin typeface="Berlin Sans FB" panose="020E0602020502020306" pitchFamily="34" charset="0"/>
                        </a:rPr>
                        <a:t>Experimenta con objetos y materiales para poner a prueba ideas y supuestos.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uadroTexto 8"/>
          <p:cNvSpPr txBox="1"/>
          <p:nvPr/>
        </p:nvSpPr>
        <p:spPr>
          <a:xfrm>
            <a:off x="486139" y="5472291"/>
            <a:ext cx="8162024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rgbClr val="00B050"/>
                </a:solidFill>
                <a:latin typeface="Berlin Sans FB" panose="020E0602020502020306" pitchFamily="34" charset="0"/>
              </a:rPr>
              <a:t>Intención pedagógica.</a:t>
            </a: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509728"/>
              </p:ext>
            </p:extLst>
          </p:nvPr>
        </p:nvGraphicFramePr>
        <p:xfrm>
          <a:off x="495837" y="3046872"/>
          <a:ext cx="8152329" cy="14566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7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4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56619"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Inicio</a:t>
                      </a:r>
                    </a:p>
                    <a:p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Responden a las siguientes cuestiones.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¿Creen que se pueda pintar una flor de color verde?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¿Cómo creen que es posible?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¿Cuáles son las partes de la flor?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Desarrollo</a:t>
                      </a:r>
                    </a:p>
                    <a:p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Escuchan con atención las instrucciones.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Parten el tallo por la mitad.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Introducen el tallo dentro del agua con colorante.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Dejan reposar hasta que la flor comience a cambiar de color.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Cierre</a:t>
                      </a:r>
                    </a:p>
                    <a:p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Responden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¿Cómo sucedió el cambio de color?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Concluyen mencionando experiencias de lo sucedido.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DFAD693-8957-4FAD-8386-77402B6310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731738"/>
              </p:ext>
            </p:extLst>
          </p:nvPr>
        </p:nvGraphicFramePr>
        <p:xfrm>
          <a:off x="495837" y="2040361"/>
          <a:ext cx="8142626" cy="100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42298">
                  <a:extLst>
                    <a:ext uri="{9D8B030D-6E8A-4147-A177-3AD203B41FA5}">
                      <a16:colId xmlns:a16="http://schemas.microsoft.com/office/drawing/2014/main" val="4281798747"/>
                    </a:ext>
                  </a:extLst>
                </a:gridCol>
                <a:gridCol w="4100328">
                  <a:extLst>
                    <a:ext uri="{9D8B030D-6E8A-4147-A177-3AD203B41FA5}">
                      <a16:colId xmlns:a16="http://schemas.microsoft.com/office/drawing/2014/main" val="3163365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Actividad:</a:t>
                      </a:r>
                    </a:p>
                    <a:p>
                      <a:r>
                        <a:rPr lang="es-MX" sz="1200" b="0" dirty="0">
                          <a:latin typeface="Berlin Sans FB" panose="020E0602020502020306" pitchFamily="34" charset="0"/>
                        </a:rPr>
                        <a:t>Coloreando flores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200" dirty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Materiales: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0" dirty="0">
                          <a:latin typeface="Berlin Sans FB" panose="020E0602020502020306" pitchFamily="34" charset="0"/>
                        </a:rPr>
                        <a:t>Flores blancas.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0" dirty="0">
                          <a:latin typeface="Berlin Sans FB" panose="020E0602020502020306" pitchFamily="34" charset="0"/>
                        </a:rPr>
                        <a:t>Colorante de diferentes colores.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0" dirty="0">
                          <a:latin typeface="Berlin Sans FB" panose="020E0602020502020306" pitchFamily="34" charset="0"/>
                        </a:rPr>
                        <a:t>Vaso.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200" b="0" dirty="0">
                          <a:latin typeface="Berlin Sans FB" panose="020E0602020502020306" pitchFamily="34" charset="0"/>
                        </a:rPr>
                        <a:t>Agua.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786477"/>
                  </a:ext>
                </a:extLst>
              </a:tr>
            </a:tbl>
          </a:graphicData>
        </a:graphic>
      </p:graphicFrame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A84FC2D-3594-4925-A2E1-DF040D994D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408048"/>
              </p:ext>
            </p:extLst>
          </p:nvPr>
        </p:nvGraphicFramePr>
        <p:xfrm>
          <a:off x="495837" y="5758376"/>
          <a:ext cx="8152326" cy="731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52326">
                  <a:extLst>
                    <a:ext uri="{9D8B030D-6E8A-4147-A177-3AD203B41FA5}">
                      <a16:colId xmlns:a16="http://schemas.microsoft.com/office/drawing/2014/main" val="1812572543"/>
                    </a:ext>
                  </a:extLst>
                </a:gridCol>
              </a:tblGrid>
              <a:tr h="325058">
                <a:tc>
                  <a:txBody>
                    <a:bodyPr/>
                    <a:lstStyle/>
                    <a:p>
                      <a:r>
                        <a:rPr lang="es-MX" sz="1400" dirty="0">
                          <a:solidFill>
                            <a:srgbClr val="00B050"/>
                          </a:solidFill>
                          <a:latin typeface="Berlin Sans FB" panose="020E0602020502020306" pitchFamily="34" charset="0"/>
                        </a:rPr>
                        <a:t>Rasgos a evaluar.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latin typeface="Berlin Sans FB" panose="020E0602020502020306" pitchFamily="34" charset="0"/>
                        </a:rPr>
                        <a:t>Describe, explica y observa lo que ocurre con componentes de la naturaleza.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>
                          <a:latin typeface="Berlin Sans FB" panose="020E0602020502020306" pitchFamily="34" charset="0"/>
                        </a:rPr>
                        <a:t>Capacidad </a:t>
                      </a:r>
                      <a:r>
                        <a:rPr lang="es-MX" sz="1400">
                          <a:latin typeface="Berlin Sans FB" panose="020E0602020502020306" pitchFamily="34" charset="0"/>
                        </a:rPr>
                        <a:t>de análisis</a:t>
                      </a:r>
                      <a:r>
                        <a:rPr lang="es-MX" sz="1400" dirty="0">
                          <a:latin typeface="Berlin Sans FB" panose="020E0602020502020306" pitchFamily="3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636003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91C815B3-43A6-4535-88DA-1351F2E5E078}"/>
              </a:ext>
            </a:extLst>
          </p:cNvPr>
          <p:cNvSpPr txBox="1"/>
          <p:nvPr/>
        </p:nvSpPr>
        <p:spPr>
          <a:xfrm>
            <a:off x="3519586" y="133156"/>
            <a:ext cx="2095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Berlin Sans FB" panose="020E0602020502020306" pitchFamily="34" charset="0"/>
              </a:rPr>
              <a:t>Planeación</a:t>
            </a:r>
          </a:p>
        </p:txBody>
      </p:sp>
    </p:spTree>
    <p:extLst>
      <p:ext uri="{BB962C8B-B14F-4D97-AF65-F5344CB8AC3E}">
        <p14:creationId xmlns:p14="http://schemas.microsoft.com/office/powerpoint/2010/main" val="787805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</TotalTime>
  <Words>210</Words>
  <Application>Microsoft Office PowerPoint</Application>
  <PresentationFormat>Carta (216 x 279 mm)</PresentationFormat>
  <Paragraphs>35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Microsoft Office User</cp:lastModifiedBy>
  <cp:revision>11</cp:revision>
  <dcterms:created xsi:type="dcterms:W3CDTF">2018-11-05T13:58:53Z</dcterms:created>
  <dcterms:modified xsi:type="dcterms:W3CDTF">2018-11-11T17:46:06Z</dcterms:modified>
</cp:coreProperties>
</file>