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74" r:id="rId2"/>
    <p:sldId id="257" r:id="rId3"/>
    <p:sldId id="256" r:id="rId4"/>
    <p:sldId id="269" r:id="rId5"/>
    <p:sldId id="259" r:id="rId6"/>
    <p:sldId id="283" r:id="rId7"/>
    <p:sldId id="260" r:id="rId8"/>
    <p:sldId id="263" r:id="rId9"/>
    <p:sldId id="265" r:id="rId10"/>
    <p:sldId id="266" r:id="rId11"/>
    <p:sldId id="267" r:id="rId12"/>
    <p:sldId id="272" r:id="rId13"/>
    <p:sldId id="286" r:id="rId14"/>
    <p:sldId id="273" r:id="rId15"/>
    <p:sldId id="275" r:id="rId16"/>
    <p:sldId id="270" r:id="rId17"/>
    <p:sldId id="264" r:id="rId18"/>
    <p:sldId id="277" r:id="rId19"/>
    <p:sldId id="276" r:id="rId20"/>
    <p:sldId id="287" r:id="rId21"/>
    <p:sldId id="279" r:id="rId22"/>
    <p:sldId id="280" r:id="rId23"/>
    <p:sldId id="278" r:id="rId24"/>
    <p:sldId id="281" r:id="rId25"/>
    <p:sldId id="284" r:id="rId26"/>
    <p:sldId id="285" r:id="rId27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45" autoAdjust="0"/>
    <p:restoredTop sz="94660"/>
  </p:normalViewPr>
  <p:slideViewPr>
    <p:cSldViewPr snapToGrid="0">
      <p:cViewPr>
        <p:scale>
          <a:sx n="66" d="100"/>
          <a:sy n="66" d="100"/>
        </p:scale>
        <p:origin x="-67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47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74B7448-7A1A-4152-8C43-2B8EA0ACE980}" type="datetime1">
              <a:rPr lang="es-ES" smtClean="0"/>
              <a:t>23/11/2018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1A84DBA3-0E8D-4848-B1FC-9E9CB5A609E4}" type="datetime1">
              <a:rPr lang="es-ES" noProof="0" smtClean="0"/>
              <a:pPr/>
              <a:t>23/11/2018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935E2820-AFE1-45FA-949E-17BDB534E1D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s-ES" smtClean="0"/>
              <a:pPr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234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5340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5424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95943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762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s-ES" smtClean="0"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1915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s-ES" smtClean="0"/>
              <a:pPr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6524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 noProof="0" smtClean="0"/>
              <a:t>Haga clic para modificar el estilo de título del patrón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  <a:endParaRPr lang="en-US" noProof="0" smtClean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C32F3A23-5D3B-4EEB-8401-67C1E1C4E4FD}" type="datetime1">
              <a:rPr lang="es-ES" noProof="0" smtClean="0"/>
              <a:pPr/>
              <a:t>23/11/2018</a:t>
            </a:fld>
            <a:endParaRPr lang="es-ES" noProof="0" dirty="0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endParaRPr lang="es-ES" noProof="0" dirty="0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fld id="{8FDBFFB2-86D9-4B8F-A59A-553A60B94BB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9052A6-8551-477B-8111-1FB3EA9618C2}" type="datetime1">
              <a:rPr lang="es-ES" noProof="0" smtClean="0"/>
              <a:pPr/>
              <a:t>23/11/2018</a:t>
            </a:fld>
            <a:endParaRPr lang="es-ES" noProof="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endParaRPr lang="es-ES" noProof="0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79451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533401"/>
            <a:ext cx="2743200" cy="55927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533401"/>
            <a:ext cx="8026400" cy="55927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BECAFB-4914-413C-8EDD-C4819D72CDD6}" type="datetime1">
              <a:rPr lang="es-ES" noProof="0" smtClean="0"/>
              <a:pPr/>
              <a:t>23/11/2018</a:t>
            </a:fld>
            <a:endParaRPr lang="es-ES" noProof="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endParaRPr lang="es-ES" noProof="0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5278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B18C25-07DC-4FD2-9915-FADBCF041A6E}" type="datetime1">
              <a:rPr lang="es-ES" noProof="0" smtClean="0"/>
              <a:pPr/>
              <a:t>23/11/2018</a:t>
            </a:fld>
            <a:endParaRPr lang="es-ES" noProof="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endParaRPr lang="es-ES" noProof="0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fld id="{8FDBFFB2-86D9-4B8F-A59A-553A60B94BB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7051372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F2D004-E54C-407F-AA91-4A221359DF90}" type="datetime1">
              <a:rPr lang="es-ES" noProof="0" smtClean="0"/>
              <a:pPr/>
              <a:t>23/11/2018</a:t>
            </a:fld>
            <a:endParaRPr lang="es-ES" noProof="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endParaRPr lang="es-ES" noProof="0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4910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981201"/>
            <a:ext cx="51308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248400" y="1981201"/>
            <a:ext cx="51308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BBCA44-E97A-4819-ABB4-139F749845ED}" type="datetime1">
              <a:rPr lang="es-ES" noProof="0" smtClean="0"/>
              <a:pPr/>
              <a:t>23/11/2018</a:t>
            </a:fld>
            <a:endParaRPr lang="es-ES" noProof="0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endParaRPr lang="es-ES" noProof="0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6157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F8CC6E-A133-489E-9766-03A4B67A1467}" type="datetime1">
              <a:rPr lang="es-ES" noProof="0" smtClean="0"/>
              <a:pPr/>
              <a:t>23/11/2018</a:t>
            </a:fld>
            <a:endParaRPr lang="es-ES" noProof="0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endParaRPr lang="es-ES" noProof="0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34222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B18C25-07DC-4FD2-9915-FADBCF041A6E}" type="datetime1">
              <a:rPr lang="es-ES" noProof="0" smtClean="0"/>
              <a:pPr/>
              <a:t>23/11/2018</a:t>
            </a:fld>
            <a:endParaRPr lang="es-ES" noProof="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endParaRPr lang="es-ES" noProof="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fld id="{8FDBFFB2-86D9-4B8F-A59A-553A60B94BB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1426511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61E41A-78BD-485B-9134-D3B10F21247A}" type="datetime1">
              <a:rPr lang="es-ES" noProof="0" smtClean="0"/>
              <a:pPr/>
              <a:t>23/11/2018</a:t>
            </a:fld>
            <a:endParaRPr lang="es-ES" noProof="0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endParaRPr lang="es-E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15387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B18C25-07DC-4FD2-9915-FADBCF041A6E}" type="datetime1">
              <a:rPr lang="es-ES" noProof="0" smtClean="0"/>
              <a:pPr/>
              <a:t>23/11/2018</a:t>
            </a:fld>
            <a:endParaRPr lang="es-ES" noProof="0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endParaRPr lang="es-ES" noProof="0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fld id="{8FDBFFB2-86D9-4B8F-A59A-553A60B94BB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7090092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B18C25-07DC-4FD2-9915-FADBCF041A6E}" type="datetime1">
              <a:rPr lang="es-ES" noProof="0" smtClean="0"/>
              <a:pPr/>
              <a:t>23/11/2018</a:t>
            </a:fld>
            <a:endParaRPr lang="es-ES" noProof="0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endParaRPr lang="es-ES" noProof="0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fld id="{8FDBFFB2-86D9-4B8F-A59A-553A60B94BB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4731505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5334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1"/>
            <a:ext cx="10464800" cy="41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47B18C25-07DC-4FD2-9915-FADBCF041A6E}" type="datetime1">
              <a:rPr lang="es-ES" noProof="0" smtClean="0"/>
              <a:pPr/>
              <a:t>23/11/2018</a:t>
            </a:fld>
            <a:endParaRPr lang="es-ES" noProof="0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8FDBFFB2-86D9-4B8F-A59A-553A60B94BB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iwK5_KLfv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Imagen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8" r="20629"/>
          <a:stretch/>
        </p:blipFill>
        <p:spPr bwMode="auto">
          <a:xfrm>
            <a:off x="496637" y="509966"/>
            <a:ext cx="1201313" cy="162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004233" y="496953"/>
            <a:ext cx="8736338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ESCUELA NORMAL DE EDUCACIÓN PREESCOLAR DEL </a:t>
            </a:r>
            <a:endParaRPr kumimoji="0" lang="es-MX" altLang="es-MX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ESTADO DE COAHUILA DE </a:t>
            </a:r>
            <a:r>
              <a:rPr kumimoji="0" lang="es-MX" altLang="es-MX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ZARAGOZA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altLang="es-MX" sz="2000" b="1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2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Institución de Práctica:</a:t>
            </a:r>
            <a:r>
              <a:rPr lang="es-MX" altLang="es-MX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altLang="es-MX" sz="2000" u="sng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Jardín de niños Dorotea De La Fuente </a:t>
            </a:r>
            <a:r>
              <a:rPr lang="es-MX" altLang="es-MX" sz="2000" u="sng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Flores</a:t>
            </a:r>
            <a:endParaRPr lang="es-MX" altLang="es-MX" sz="20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2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Nombre </a:t>
            </a:r>
            <a:r>
              <a:rPr lang="es-MX" altLang="es-MX" sz="2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 Educador(a) Titular:</a:t>
            </a:r>
            <a:r>
              <a:rPr lang="es-MX" altLang="es-MX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altLang="es-MX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Andrea Velázquez Mora.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2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Total </a:t>
            </a:r>
            <a:r>
              <a:rPr lang="es-MX" altLang="es-MX" sz="2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niños:</a:t>
            </a:r>
            <a:r>
              <a:rPr lang="es-MX" altLang="es-MX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altLang="es-MX" sz="2000" u="sng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  <a:r>
              <a:rPr lang="es-MX" altLang="es-MX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altLang="es-MX" sz="2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Niños:</a:t>
            </a:r>
            <a:r>
              <a:rPr lang="es-MX" altLang="es-MX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altLang="es-MX" sz="2000" u="sng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</a:t>
            </a:r>
            <a:r>
              <a:rPr lang="es-MX" altLang="es-MX" sz="2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Niñas:</a:t>
            </a:r>
            <a:r>
              <a:rPr lang="es-MX" altLang="es-MX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altLang="es-MX" sz="2000" u="sng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endParaRPr lang="es-MX" altLang="es-MX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MX" altLang="es-MX" sz="2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Periodo de Práctica:</a:t>
            </a:r>
            <a:r>
              <a:rPr lang="es-MX" altLang="es-MX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altLang="es-MX" sz="2000" u="sng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 3 al 7 de Diciembre del 2018 </a:t>
            </a:r>
            <a:endParaRPr lang="es-MX" altLang="es-MX" sz="2000" u="sng" dirty="0" smtClean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MX" altLang="es-MX" sz="2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Clave:</a:t>
            </a:r>
            <a:r>
              <a:rPr lang="es-MX" altLang="es-MX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altLang="es-MX" sz="2000" u="sng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05EJN0131T </a:t>
            </a:r>
            <a:r>
              <a:rPr lang="es-MX" altLang="es-MX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altLang="es-MX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s-MX" altLang="es-MX" sz="2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Zona Escolar:</a:t>
            </a:r>
            <a:r>
              <a:rPr lang="es-MX" altLang="es-MX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MX" altLang="es-MX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105</a:t>
            </a:r>
            <a:endParaRPr lang="es-MX" altLang="es-MX" sz="2000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MX" altLang="es-MX" sz="2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Grado en el que realiza su práctica:</a:t>
            </a:r>
            <a:r>
              <a:rPr lang="es-MX" altLang="es-MX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altLang="es-MX" sz="2000" u="sng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2A</a:t>
            </a:r>
            <a:endParaRPr lang="es-MX" altLang="es-MX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altLang="es-MX" sz="2000" b="1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2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s-MX" altLang="es-MX" sz="2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Nombre </a:t>
            </a:r>
            <a:r>
              <a:rPr lang="es-MX" altLang="es-MX" sz="2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 Alumno Practicante:</a:t>
            </a:r>
            <a:r>
              <a:rPr lang="es-MX" altLang="es-MX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altLang="es-MX" sz="2000" u="sng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Zaira Vanessa Alvarez Valdez.</a:t>
            </a:r>
            <a:r>
              <a:rPr lang="es-MX" altLang="es-MX" sz="2000" u="sng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MX" altLang="es-MX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MX" altLang="es-MX" sz="2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Grado:</a:t>
            </a:r>
            <a:r>
              <a:rPr lang="es-MX" altLang="es-MX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altLang="es-MX" sz="2000" u="sng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 </a:t>
            </a:r>
            <a:r>
              <a:rPr lang="es-MX" altLang="es-MX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altLang="es-MX" sz="2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Sección:</a:t>
            </a:r>
            <a:r>
              <a:rPr lang="es-MX" altLang="es-MX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altLang="es-MX" sz="2000" u="sng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  </a:t>
            </a:r>
            <a:r>
              <a:rPr lang="es-MX" altLang="es-MX" sz="2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Número de Lista:</a:t>
            </a:r>
            <a:r>
              <a:rPr lang="es-MX" altLang="es-MX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altLang="es-MX" sz="2000" u="sng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endParaRPr lang="es-MX" altLang="es-MX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44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703181"/>
              </p:ext>
            </p:extLst>
          </p:nvPr>
        </p:nvGraphicFramePr>
        <p:xfrm>
          <a:off x="914402" y="1013652"/>
          <a:ext cx="10377712" cy="5187061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4148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519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83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09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6616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41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Momentos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Actividades, Organización y Consignas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Recursos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Día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66425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INICIO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Lluvia de ideas de la clase pasada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Describir el cuadrado ¿Cuántos lados tiene? ¿Qué objeto del salón se parecen al cuadrado?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Copias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Colores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de diciembre del 2018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MX" sz="1800" b="0" i="0" u="none" strike="noStrike" kern="12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Explica cómo es, cómo ocurrió o cómo funciona algo, ordenando las ideas para que los</a:t>
                      </a:r>
                    </a:p>
                    <a:p>
                      <a:r>
                        <a:rPr lang="es-MX" sz="1800" b="0" i="0" u="none" strike="noStrike" kern="12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demás comprendan.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25950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Escucha las indicaciones (une conforme al cuadrado siguiendo la serie  del 1 al 10 con un color, coloca los ojos y dibuja la boca, lo colorea y recorta para pegarle las manos, pies y  un palito de madera.)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54958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CIERRE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Cuenta una historia con el títere siguiendo una secuencia (cada niño redactara una parte del cuento)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52417" y="449472"/>
            <a:ext cx="40062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Situación Didáctica: el cuadrado</a:t>
            </a:r>
            <a:endParaRPr kumimoji="0" lang="es-MX" altLang="es-MX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3" name="Imagen 8" descr="Resultado de imagen para trazos de cuadrado para trazar con nombre Â´para preesco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4" r="3024" b="5930"/>
          <a:stretch>
            <a:fillRect/>
          </a:stretch>
        </p:blipFill>
        <p:spPr bwMode="auto">
          <a:xfrm>
            <a:off x="5936643" y="3607183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08250" y="2428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224369"/>
              </p:ext>
            </p:extLst>
          </p:nvPr>
        </p:nvGraphicFramePr>
        <p:xfrm>
          <a:off x="1214986" y="1175995"/>
          <a:ext cx="9820877" cy="483432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2030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1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64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511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045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Momentos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2" marR="533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Actividades, Organización y Consignas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2" marR="533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Recursos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2" marR="533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Día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2" marR="533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2" marR="5336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3675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INICIO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2" marR="53362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Recuerda la clase anterior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Recibe información de las indicaciones ( con un patrón de una forma geométrica ponerlo como fondo para construirlo pegando los extremos con bombones)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2" marR="533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Palillos de dientes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Bombones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Patrones 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2" marR="533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s-MX" sz="1800" baseline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diciembre del 2018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2" marR="533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Reproduce modelos con formas, figuras y cuerpos geométricos.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2" marR="53362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0107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2" marR="53362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Recibe material para construir la figura.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Construye una figura geométrica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2" marR="533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2" marR="533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2" marR="53362" marT="0" marB="0"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MX" sz="1800" b="0" i="0" u="none" strike="noStrike" kern="12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Explica cómo es, cómo ocurrió o cómo funciona algo, ordenando las ideas para que los</a:t>
                      </a:r>
                    </a:p>
                    <a:p>
                      <a:r>
                        <a:rPr lang="es-MX" sz="1800" b="0" i="0" u="none" strike="noStrike" kern="12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demás comprendan.</a:t>
                      </a:r>
                    </a:p>
                  </a:txBody>
                  <a:tcPr marL="53362" marR="53362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9117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CIERRE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2" marR="53362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Contestan: ¿les gusto la actividad? ¿Qué fue lo que no les gusto?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¿Qué figura realizaste?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2" marR="533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2" marR="533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2" marR="533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2" marR="53362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78503" y="468109"/>
            <a:ext cx="898515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Secuencia de </a:t>
            </a:r>
            <a:r>
              <a:rPr lang="es-MX" altLang="es-MX" sz="2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Situación Didáctica: figuras geométricas con palillos y bombones</a:t>
            </a:r>
            <a:endParaRPr kumimoji="0" lang="es-MX" altLang="es-MX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397484"/>
              </p:ext>
            </p:extLst>
          </p:nvPr>
        </p:nvGraphicFramePr>
        <p:xfrm>
          <a:off x="1971159" y="954404"/>
          <a:ext cx="9159295" cy="497342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2477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046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50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68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550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90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Momentos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Actividades, Organización y Consignas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Recursos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Día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81857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INICIO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Escucha instrucciones para seguir con el juego.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Ruleta 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Tapete de figuras 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de diciembre del 2018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Reproduce modelos con formas, figuras y cuerpos geométricos.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18787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equipos de 5 y 1 de 6 niños pasan al frente para jugar.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81857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CIERRE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Responde 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¿Te gusto? ¿Qué no te gusto? ¿Qué figuras observaste?</a:t>
                      </a: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14236" y="442873"/>
            <a:ext cx="745768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Secuencia de Situación Didáctica:</a:t>
            </a:r>
            <a:r>
              <a:rPr lang="es-MX" altLang="es-MX" sz="2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Twister de figuras geométricas</a:t>
            </a:r>
            <a:endParaRPr kumimoji="0" lang="es-MX" altLang="es-MX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1" name="Imagen 10" descr="Resultado de imagen para twister juego de figuras geometric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836" y="3240141"/>
            <a:ext cx="15335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947988" y="2381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8734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62089" y="1900996"/>
            <a:ext cx="7407626" cy="2486025"/>
          </a:xfrm>
        </p:spPr>
        <p:txBody>
          <a:bodyPr>
            <a:normAutofit fontScale="90000"/>
          </a:bodyPr>
          <a:lstStyle/>
          <a:p>
            <a:r>
              <a:rPr lang="es-MX" sz="8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Desarrollo </a:t>
            </a:r>
          </a:p>
        </p:txBody>
      </p:sp>
    </p:spTree>
    <p:extLst>
      <p:ext uri="{BB962C8B-B14F-4D97-AF65-F5344CB8AC3E}">
        <p14:creationId xmlns:p14="http://schemas.microsoft.com/office/powerpoint/2010/main" val="3502405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055171"/>
              </p:ext>
            </p:extLst>
          </p:nvPr>
        </p:nvGraphicFramePr>
        <p:xfrm>
          <a:off x="1071128" y="1071622"/>
          <a:ext cx="9985699" cy="5504287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3586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540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958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61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709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11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Momentos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Actividades, Organización y Consignas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Recursos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Día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15046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INICIO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Escucha la explicación científica para hacer plastilina casera  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Copias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Colores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de diciembre del 2018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Explica algunos cambios en costumbres y formas de vida en su entorno  inmediato, usando diversas fuentes de información.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56390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Identifica los pasos a seguir y los ordena.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una hoja ordena los pasos y los colorea.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2243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CIERRE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Explica a sus compañeros el procedimiento (se eligen 3 niños)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MX" sz="1800" b="0" i="0" u="none" strike="noStrike" kern="12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Explica cómo es, cómo ocurrió o cómo funciona algo, ordenando las ideas para que los</a:t>
                      </a:r>
                    </a:p>
                    <a:p>
                      <a:r>
                        <a:rPr lang="es-MX" sz="1800" b="0" i="0" u="none" strike="noStrike" kern="12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demás comprendan.</a:t>
                      </a:r>
                    </a:p>
                  </a:txBody>
                  <a:tcPr marL="66777" marR="66777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63758" y="440381"/>
            <a:ext cx="609333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Secuencia de Situación Didáctica: ordenando pasos </a:t>
            </a:r>
            <a:endParaRPr kumimoji="0" lang="es-MX" altLang="es-MX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s-MX" altLang="es-MX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5" name="Imagen 9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978" y="3641234"/>
            <a:ext cx="3332270" cy="138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52763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4409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699671"/>
              </p:ext>
            </p:extLst>
          </p:nvPr>
        </p:nvGraphicFramePr>
        <p:xfrm>
          <a:off x="646385" y="1087225"/>
          <a:ext cx="10893972" cy="5095788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4852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306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04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84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6191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311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Momentos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Actividades, Organización y Consignas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Recursos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Día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24622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INICIO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Después del trabajo anterior, se ordena y sienta para observar el experimento 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Maseca 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Agua 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Cucharas 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Platos hondos desechables 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de diciembre del 2018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Explica algunos cambios en costumbres y formas de vida en su entorno  inmediato, usando diversas fuentes de información.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36874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hace entrega de materiales para crear la plastilina casera 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Reproduce modelos con formas, figuras y cuerpos geométricos.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62311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CIERRE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observa y expresa sobre lo experimentado 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MX" sz="1600" b="0" i="0" u="none" strike="noStrike" kern="12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Explica cómo es, cómo ocurrió o cómo funciona algo, ordenando las ideas para que los</a:t>
                      </a:r>
                    </a:p>
                    <a:p>
                      <a:r>
                        <a:rPr lang="es-MX" sz="1600" b="0" i="0" u="none" strike="noStrike" kern="12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demás comprendan.</a:t>
                      </a:r>
                    </a:p>
                  </a:txBody>
                  <a:tcPr marL="66777" marR="66777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62509" y="446663"/>
            <a:ext cx="6070893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Secuencia de Situación Didáctica: experimento</a:t>
            </a:r>
            <a:r>
              <a:rPr lang="es-MX" altLang="es-MX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“la nieve” </a:t>
            </a:r>
            <a:endParaRPr kumimoji="0" lang="es-MX" altLang="es-MX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2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158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879055"/>
              </p:ext>
            </p:extLst>
          </p:nvPr>
        </p:nvGraphicFramePr>
        <p:xfrm>
          <a:off x="600091" y="1195769"/>
          <a:ext cx="10893971" cy="4643912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4913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077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60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229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6258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518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Momentos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Actividades, Organización y Consignas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Recursos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Día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55582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INICIO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Tomando la actividad anterior expresan lo sucedido con el material 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Maseca 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Agua 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Cucharas 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Platos hondos desechables 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de diciembre del 2018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Explica algunos cambios en costumbres y formas de vida en su entorno  inmediato, usando diversas fuentes de información.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81192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Escuchan indicaciones para formar figuras geométricas 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Reproduce modelos con formas, figuras y cuerpos geométricos.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03721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CIERRE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Describen y forman figuras geométricas 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98512" y="469435"/>
            <a:ext cx="6878806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Secuencia de Situación Didáctica: formando figuras: experimento</a:t>
            </a:r>
            <a:endParaRPr kumimoji="0" lang="es-MX" altLang="es-MX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2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719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87497899"/>
              </p:ext>
            </p:extLst>
          </p:nvPr>
        </p:nvGraphicFramePr>
        <p:xfrm>
          <a:off x="1080563" y="1031927"/>
          <a:ext cx="9948041" cy="5203954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360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477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75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09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814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267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Momentos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Actividades, Organización y Consignas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Recursos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Día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6901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INICIO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Escucha indicaciones y responde ¿sabes que es el invierno? ¿Cómo están los días en invierno? ¿sabes que es el otoño? ¿Cómo están los días en otoño?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Tabloides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Imágenes de invierno</a:t>
                      </a:r>
                      <a:r>
                        <a:rPr lang="es-MX" sz="1800" baseline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 otoño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de diciembre del 2018 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r>
                        <a:rPr lang="es-MX" sz="1600" b="0" i="0" u="none" strike="noStrike" kern="12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Explica cómo es, cómo ocurrió o cómo funciona algo, ordenando las ideas para que los</a:t>
                      </a:r>
                    </a:p>
                    <a:p>
                      <a:r>
                        <a:rPr lang="es-MX" sz="1600" b="0" i="0" u="none" strike="noStrike" kern="12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demás comprendan.</a:t>
                      </a:r>
                    </a:p>
                  </a:txBody>
                  <a:tcPr marL="39731" marR="39731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7042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Escucha la información científica sobre el invierno y otoño. (se les muestra</a:t>
                      </a:r>
                      <a:r>
                        <a:rPr lang="es-MX" sz="1800" baseline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imágenes de otoño e invierno sobre todo los árboles) </a:t>
                      </a: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Entrega de material y comienza a pegar imágenes de invierno y otoño en el pizarrón 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Explica algunos cambios en costumbres y formas de vida en su entorno  inmediato, usando diversas fuentes de información.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CIERRE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intercambia ideas con sus compañeros 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Reproduce modelos con formas, figuras y cuerpos geométricos.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00130" y="516133"/>
            <a:ext cx="68788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Secuencia de Situación Didáctica: conociendo el otoño e</a:t>
            </a:r>
            <a:r>
              <a:rPr kumimoji="0" lang="es-MX" altLang="es-MX" b="1" i="0" u="none" strike="noStrike" cap="none" normalizeH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invierno.</a:t>
            </a:r>
            <a:endParaRPr kumimoji="0" lang="es-MX" altLang="es-MX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224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3834124"/>
              </p:ext>
            </p:extLst>
          </p:nvPr>
        </p:nvGraphicFramePr>
        <p:xfrm>
          <a:off x="1119641" y="1030942"/>
          <a:ext cx="9962767" cy="4887152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3447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383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12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150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734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401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Momentos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Actividades, Organización y Consignas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Recursos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Día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0423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INICIO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Escucha indicaciones para realizar un experimento sobre la nieve (invierno)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Pañales</a:t>
                      </a:r>
                      <a:r>
                        <a:rPr lang="es-MX" sz="1600" baseline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aseline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Tijeras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aseline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Agua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aseline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Colorante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aseline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Recipientes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de diciembre del 2018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/>
                </a:tc>
                <a:tc>
                  <a:txBody>
                    <a:bodyPr/>
                    <a:lstStyle/>
                    <a:p>
                      <a:r>
                        <a:rPr lang="es-MX" sz="1600" b="0" i="0" u="none" strike="noStrike" kern="12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Explica cómo es, cómo ocurrió o cómo funciona algo, ordenando las ideas para que los</a:t>
                      </a:r>
                    </a:p>
                    <a:p>
                      <a:r>
                        <a:rPr lang="es-MX" sz="1600" b="0" i="0" u="none" strike="noStrike" kern="12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demás comprendan.</a:t>
                      </a:r>
                    </a:p>
                  </a:txBody>
                  <a:tcPr marL="59596" marR="59596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30634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grupo acomodan los pasos para el experimento.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Manipula el material</a:t>
                      </a:r>
                      <a:r>
                        <a:rPr lang="es-MX" sz="1600" baseline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 sigue los pasos para implementarlo contado los pasos.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Explica algunos cambios en costumbres y formas de vida en su entorno  inmediato, usando diversas fuentes de información.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20423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CIERRE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Responde al cuestionamiento: ¿te gusto? ¿Es difícil? ¿Qué es lo que no te gusto? ¿Qué fue lo que creaste? Realiza su hipótesis 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Reproduce modelos con formas, figuras y cuerpos geométricos.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63193" y="446082"/>
            <a:ext cx="7405232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Secuencia de Situación Didáctica: creando</a:t>
            </a:r>
            <a:r>
              <a:rPr kumimoji="0" lang="es-MX" altLang="es-MX" sz="2000" b="1" i="0" u="none" strike="noStrike" cap="none" normalizeH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nieve (experimento)</a:t>
            </a:r>
            <a:endParaRPr kumimoji="0" lang="es-MX" altLang="es-MX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32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785" y="3153104"/>
            <a:ext cx="2215402" cy="146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43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262"/>
              </p:ext>
            </p:extLst>
          </p:nvPr>
        </p:nvGraphicFramePr>
        <p:xfrm>
          <a:off x="1092074" y="1104958"/>
          <a:ext cx="10520855" cy="526991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4206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385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40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02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5074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33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Momentos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Actividades, Organización y Consignas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Recursos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Día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63064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INICIO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Tomando el tema anterior del invierno escucha las instrucciones para la actividad y responde al cuestionamiento ¿Qué figuras encuentras en el invierno?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Plastilina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de diciembre del 2018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Explica algunos cambios en costumbres y formas de vida en su entorno  inmediato, usando diversas fuentes de información.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96333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entrega el material (plastilina) para realizar las figuras geométricas que se encuentran 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Reproduce modelos con formas, figuras y cuerpos geométricos.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6588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CIERRE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Expresa sus conocimientos y describe los objetos conocidos en su entorno 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MX" sz="1800" b="0" i="0" u="none" strike="noStrike" kern="12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Explica cómo es, cómo ocurrió o cómo funciona algo, ordenando las ideas para que los</a:t>
                      </a:r>
                    </a:p>
                    <a:p>
                      <a:r>
                        <a:rPr lang="es-MX" sz="1800" b="0" i="0" u="none" strike="noStrike" kern="12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demás comprendan.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30457" y="504473"/>
            <a:ext cx="66371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 Secuencia de Situación Didáctica: recreando el invierno</a:t>
            </a:r>
            <a:endParaRPr kumimoji="0" lang="es-MX" altLang="es-MX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063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709448" y="608973"/>
            <a:ext cx="11067393" cy="4114800"/>
          </a:xfrm>
        </p:spPr>
        <p:txBody>
          <a:bodyPr rtlCol="0">
            <a:noAutofit/>
          </a:bodyPr>
          <a:lstStyle/>
          <a:p>
            <a:r>
              <a:rPr lang="es-MX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Propósito de la Jornada de Práctica:</a:t>
            </a:r>
            <a:endParaRPr lang="es-MX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Implementar estrategias pedagógicas creativas e innovadoras que nos ayuden a desarrollar las competencias necesarias para la iniciación de la practica docente utilizando las tics; el diseño de planeaciones didácticas , propiciar ambientes de aprendizaje  de acuerdo a los contenidos del plan y programas de estudio vigentes.</a:t>
            </a:r>
          </a:p>
          <a:p>
            <a:r>
              <a:rPr lang="es-MX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Propósito de la Situación Didáctica:</a:t>
            </a:r>
            <a:endParaRPr lang="es-MX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Favorecer los conocimientos sobre figuras geométricas y describir oralmente sus características para que logren identificarlas y reproducirlas así como reconocer los cambios que sufre su entorno inmediato.</a:t>
            </a:r>
          </a:p>
          <a:p>
            <a:endParaRPr lang="es-MX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Situación Didáctica:</a:t>
            </a:r>
            <a:r>
              <a:rPr lang="es-MX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Juguemos con las figuras </a:t>
            </a:r>
          </a:p>
          <a:p>
            <a:pPr algn="ctr"/>
            <a:r>
              <a:rPr lang="es-MX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Fecha:</a:t>
            </a:r>
            <a:r>
              <a:rPr lang="es-MX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10 al 14 de Diciembre del 2018</a:t>
            </a:r>
            <a:endParaRPr lang="es-MX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8545" y="2951905"/>
            <a:ext cx="9372600" cy="1200416"/>
          </a:xfrm>
        </p:spPr>
        <p:txBody>
          <a:bodyPr>
            <a:noAutofit/>
          </a:bodyPr>
          <a:lstStyle/>
          <a:p>
            <a:r>
              <a:rPr lang="es-MX" sz="19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Cierre </a:t>
            </a:r>
          </a:p>
        </p:txBody>
      </p:sp>
    </p:spTree>
    <p:extLst>
      <p:ext uri="{BB962C8B-B14F-4D97-AF65-F5344CB8AC3E}">
        <p14:creationId xmlns:p14="http://schemas.microsoft.com/office/powerpoint/2010/main" val="443294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86898806"/>
              </p:ext>
            </p:extLst>
          </p:nvPr>
        </p:nvGraphicFramePr>
        <p:xfrm>
          <a:off x="684212" y="1099941"/>
          <a:ext cx="10893971" cy="481488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3558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863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06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49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5963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267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Momentos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Actividades, Organización y Consignas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Recursos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Día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7042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INICIO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Responden al cuestionamiento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¿Qué pasa en otoño? ¿Cómo nos sentimos en invierno? ¿Cómo son las hojas de los árboles? ¿Por qué cambian de color?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Pegamento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Copias 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Hojas de árboles secas.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de diciembre del 2018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Explica algunos cambios en costumbres y formas de vida en su entorno  inmediato, usando diversas fuentes de información.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7530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 vert="vert2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Retoma  la investigación sobre el otoño  y presta atención para las  indicaciones para decorar un dibujo. (sobre las hojas de los arboles)</a:t>
                      </a: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Sale al patio y recoge hojas secas del suelo. Entra al salón y decora y escribe su nombre en el trabajo </a:t>
                      </a:r>
                      <a:endParaRPr lang="es-MX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MX" sz="1600" b="0" i="0" u="none" strike="noStrike" kern="12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Explica cómo es, cómo ocurrió o cómo funciona algo, ordenando las ideas para que los</a:t>
                      </a:r>
                    </a:p>
                    <a:p>
                      <a:r>
                        <a:rPr lang="es-MX" sz="1600" b="0" i="0" u="none" strike="noStrike" kern="12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demás comprendan.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3521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CIERRE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Explica su dibujo a</a:t>
                      </a:r>
                      <a:r>
                        <a:rPr lang="es-MX" sz="1600" baseline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sus compañeros 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84212" y="518404"/>
            <a:ext cx="52950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 Secuencia de Situación Didáctica: </a:t>
            </a:r>
            <a:r>
              <a:rPr lang="es-MX" altLang="es-MX" sz="2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 otoño </a:t>
            </a:r>
          </a:p>
        </p:txBody>
      </p:sp>
    </p:spTree>
    <p:extLst>
      <p:ext uri="{BB962C8B-B14F-4D97-AF65-F5344CB8AC3E}">
        <p14:creationId xmlns:p14="http://schemas.microsoft.com/office/powerpoint/2010/main" val="2682101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000540"/>
              </p:ext>
            </p:extLst>
          </p:nvPr>
        </p:nvGraphicFramePr>
        <p:xfrm>
          <a:off x="567395" y="988855"/>
          <a:ext cx="10878373" cy="5104193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4716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329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24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64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6148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937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Momentos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Actividades, Organización y Consignas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Recursos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Día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38500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INICIO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Escucha las indicaciones y observa los pasos de un experimento.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Tabloides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Copias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Colores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de diciembre del 2018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Explica algunos cambios en costumbres y formas de vida en su entorno  inmediato, usando diversas fuentes de información.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84406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grupo acomoda los pasos para continuar con el experimento y se entrega una copia para que enumeren los pasos, los pinten y escriban el nombre del experimento y el propio 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87525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CIERRE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Explica al grupo el proceso para lograr obtener un fósil o representación de una hoja de otoño 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Reproduce modelos con formas, figuras y cuerpos geométricos.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83510" y="435329"/>
            <a:ext cx="612860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14. Secuencia de Situación Didáctica: Pasos fósil geométrico </a:t>
            </a:r>
            <a:endParaRPr kumimoji="0" lang="es-MX" altLang="es-MX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2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73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0606505"/>
              </p:ext>
            </p:extLst>
          </p:nvPr>
        </p:nvGraphicFramePr>
        <p:xfrm>
          <a:off x="832610" y="1261651"/>
          <a:ext cx="10577621" cy="5127817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4384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894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841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760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5895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401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Momentos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Actividades, Organización y Consignas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Recursos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Día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90493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INICIO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Escucha atento a las indicaciones y se contestan dudas.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Sobre</a:t>
                      </a:r>
                      <a:r>
                        <a:rPr lang="es-MX" sz="1800" baseline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 actividad anterior 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Yeso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Plastilina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Tabloides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Agua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Recipiente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Cucharas 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de diciembre del 2018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Explica algunos cambios en costumbres y formas de vida en su entorno  inmediato, usando diversas fuentes de información.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21295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Espera el material para trabajar y comienza según los pasos a seguir 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Reproduce modelos con formas, figuras y cuerpos geométricos.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0282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CIERRE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 el proceso del yeso y explica ¿Cómo lo realizo? ¿Qué sucedió? ¿Qué espera que se logre?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MX" sz="1800" b="0" i="0" u="none" strike="noStrike" kern="12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Explica cómo es, cómo ocurrió o cómo funciona algo, ordenando las ideas para que los</a:t>
                      </a:r>
                    </a:p>
                    <a:p>
                      <a:r>
                        <a:rPr lang="es-MX" sz="1800" b="0" i="0" u="none" strike="noStrike" kern="12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demás comprendan.</a:t>
                      </a:r>
                    </a:p>
                  </a:txBody>
                  <a:tcPr marL="59596" marR="59596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18648" y="461432"/>
            <a:ext cx="6746399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 Secuencia de Situación Didáctica: Creando mi fósil geométrico </a:t>
            </a:r>
            <a:endParaRPr kumimoji="0" lang="es-MX" altLang="es-MX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2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869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588465"/>
              </p:ext>
            </p:extLst>
          </p:nvPr>
        </p:nvGraphicFramePr>
        <p:xfrm>
          <a:off x="902639" y="1105554"/>
          <a:ext cx="10405240" cy="5046537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4174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541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44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73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5617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Momentos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Actividades, Organización y Consignas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Recursos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Día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INICIO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 el producto resultante del experimento y responde: ¿Qué sucedió? ¿Qué obtuviste?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Yeso 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Plastilina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Tabloides 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Agua 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Recipiente 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Cucharas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de diciembre del 2018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Explica algunos cambios en costumbres y formas de vida en su entorno  inmediato, usando diversas fuentes de información.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90320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Escucha atentamente las indicaciones para  retirar la plastilina y pintar la hoja con acuarelas 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MX" sz="1600" b="0" i="0" u="none" strike="noStrike" kern="12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Explica cómo es, cómo ocurrió o cómo funciona algo, ordenando las ideas para que los</a:t>
                      </a:r>
                    </a:p>
                    <a:p>
                      <a:r>
                        <a:rPr lang="es-MX" sz="1600" b="0" i="0" u="none" strike="noStrike" kern="12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demás comprendan.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CIERRE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Responde ¿te gusto? ¿Qué te gusto más? ¿Qué no te gusto?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98926" y="435964"/>
            <a:ext cx="5724644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16. Secuencia de Situación Didáctica: Decorando mi fósil</a:t>
            </a:r>
            <a:endParaRPr kumimoji="0" lang="es-MX" altLang="es-MX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2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105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28413619"/>
              </p:ext>
            </p:extLst>
          </p:nvPr>
        </p:nvGraphicFramePr>
        <p:xfrm>
          <a:off x="1021510" y="1094327"/>
          <a:ext cx="10373710" cy="5072638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4114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499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94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29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5498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15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Momentos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Actividades, Organización y Consignas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Recursos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Día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18002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INICIO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Escucha atentamente 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Deja en el sol el producto anteriormente elaborado, regresa al salón y se sienta.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Hojas de maquina 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Colores 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 de diciembre del 2018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Explica algunos cambios en costumbres y formas de vida en su entorno  inmediato, usando diversas fuentes de información.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16421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 vert="vert2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Escucha las instrucciones 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Recibe el material para dibujar (alusivo al tema) y escribir la palabra otoño.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49530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CIERRE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cuestiona 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¿Qué fue lo que más te gusto en el día de hoy? ¿Qué fue lo que hicimos? ¿Qué pasa en otoño? 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68448" y="422033"/>
            <a:ext cx="533671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17. Secuencia de Situación Didáctica: mi otoño.</a:t>
            </a:r>
            <a:endParaRPr kumimoji="0" lang="es-MX" altLang="es-MX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32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518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4034" y="533024"/>
            <a:ext cx="10556055" cy="1027715"/>
          </a:xfrm>
        </p:spPr>
        <p:txBody>
          <a:bodyPr/>
          <a:lstStyle/>
          <a:p>
            <a:r>
              <a:rPr lang="es-MX" dirty="0">
                <a:solidFill>
                  <a:schemeClr val="tx2"/>
                </a:solidFill>
              </a:rPr>
              <a:t>Instrumento de evaluación 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474744"/>
              </p:ext>
            </p:extLst>
          </p:nvPr>
        </p:nvGraphicFramePr>
        <p:xfrm>
          <a:off x="1835890" y="1365302"/>
          <a:ext cx="8128000" cy="48615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1755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25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40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758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Indicador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Observaciones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expresa claramente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Reconoce las figuras por su nombre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Reconoce las características de las figuras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Describe una figura geométrica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Crea una historia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Reconoce diferencias</a:t>
                      </a:r>
                      <a:r>
                        <a:rPr lang="es-MX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en el cambio climático</a:t>
                      </a:r>
                      <a:endParaRPr lang="es-MX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Plantea</a:t>
                      </a:r>
                      <a:r>
                        <a:rPr lang="es-MX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hipótesis </a:t>
                      </a:r>
                      <a:endParaRPr lang="es-MX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2253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24710" y="1925895"/>
            <a:ext cx="8599049" cy="2793906"/>
          </a:xfrm>
        </p:spPr>
        <p:txBody>
          <a:bodyPr rtlCol="0"/>
          <a:lstStyle/>
          <a:p>
            <a:r>
              <a:rPr lang="es-MX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Situación Didáctica: juguemos con las figuras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245344"/>
              </p:ext>
            </p:extLst>
          </p:nvPr>
        </p:nvGraphicFramePr>
        <p:xfrm>
          <a:off x="1388406" y="938522"/>
          <a:ext cx="9372600" cy="1287018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2035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75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936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Campo de Formación Académica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Lenguaje y Comunicación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Pensamiento Matemático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Exploración y Comprensión del Mundo Natural y Social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Curricular 1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Cultura y vida social 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Explica algunos cambios en costumbres y formas de vida en su entorno  inmediato, usando diversas fuentes de información.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Curricular 2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717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Cambios en el tiempo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6" name="Conector recto 5"/>
          <p:cNvCxnSpPr/>
          <p:nvPr/>
        </p:nvCxnSpPr>
        <p:spPr>
          <a:xfrm flipV="1">
            <a:off x="1388406" y="1793712"/>
            <a:ext cx="149225" cy="106362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062995"/>
              </p:ext>
            </p:extLst>
          </p:nvPr>
        </p:nvGraphicFramePr>
        <p:xfrm>
          <a:off x="1388406" y="2602615"/>
          <a:ext cx="9372600" cy="1401572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2035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75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936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Campo de Formación Académica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Lenguaje y Comunicación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Pensamiento Matemático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Exploración y Comprensión del Mundo Natural y Social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Curricular 1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Oralidad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r>
                        <a:rPr lang="es-MX" sz="1600" b="0" i="0" u="none" strike="noStrike" kern="12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Explica cómo es, cómo ocurrió o cómo funciona algo, ordenando las ideas para que los</a:t>
                      </a:r>
                    </a:p>
                    <a:p>
                      <a:r>
                        <a:rPr lang="es-MX" sz="1600" b="0" i="0" u="none" strike="noStrike" kern="12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demás comprendan.</a:t>
                      </a:r>
                    </a:p>
                    <a:p>
                      <a:endParaRPr lang="es-MX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Curricular 2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428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Explicación 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11" name="Conector recto 10"/>
          <p:cNvCxnSpPr/>
          <p:nvPr/>
        </p:nvCxnSpPr>
        <p:spPr>
          <a:xfrm flipV="1">
            <a:off x="1389993" y="3070991"/>
            <a:ext cx="147638" cy="104775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V="1">
            <a:off x="2736193" y="9890887"/>
            <a:ext cx="147638" cy="10477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V="1">
            <a:off x="1401791" y="5157722"/>
            <a:ext cx="147638" cy="104775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417093"/>
              </p:ext>
            </p:extLst>
          </p:nvPr>
        </p:nvGraphicFramePr>
        <p:xfrm>
          <a:off x="1388406" y="4147986"/>
          <a:ext cx="9372600" cy="138571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2035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75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936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61974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Campo de Formación Académica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Lenguaje y Comunicación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Pensamiento Matemático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Exploración y Comprensión del Mundo Natural y Social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Curricular 1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197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Forma espacio y medida 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Reproduce modelos con formas, figuras y cuerpos geométricos.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197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Curricular 2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978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Figuras y cuerpos geométricos 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16" name="Conector recto 15"/>
          <p:cNvCxnSpPr/>
          <p:nvPr/>
        </p:nvCxnSpPr>
        <p:spPr>
          <a:xfrm flipV="1">
            <a:off x="3556000" y="8569325"/>
            <a:ext cx="147638" cy="10477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V="1">
            <a:off x="1416956" y="5147254"/>
            <a:ext cx="147638" cy="104775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934460" y="137885"/>
            <a:ext cx="9372600" cy="1200416"/>
          </a:xfrm>
        </p:spPr>
        <p:txBody>
          <a:bodyPr>
            <a:normAutofit/>
          </a:bodyPr>
          <a:lstStyle/>
          <a:p>
            <a:pPr algn="ctr"/>
            <a:r>
              <a:rPr lang="es-MX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Cronograma </a:t>
            </a:r>
          </a:p>
        </p:txBody>
      </p:sp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049718"/>
              </p:ext>
            </p:extLst>
          </p:nvPr>
        </p:nvGraphicFramePr>
        <p:xfrm>
          <a:off x="1494974" y="1242179"/>
          <a:ext cx="9289140" cy="458891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548190"/>
                <a:gridCol w="1548190"/>
                <a:gridCol w="1548190"/>
                <a:gridCol w="1548190"/>
                <a:gridCol w="1548190"/>
                <a:gridCol w="1548190"/>
              </a:tblGrid>
              <a:tr h="5088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HORA</a:t>
                      </a: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LUNES</a:t>
                      </a: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MARTES</a:t>
                      </a: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MIERCOLES</a:t>
                      </a: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JUEVES</a:t>
                      </a: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VIERNES</a:t>
                      </a: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486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8:30 – 8.40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8:30 – 9:00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Honores a la bandera.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r>
                        <a:rPr lang="es-MX" sz="1200" dirty="0" smtClean="0">
                          <a:effectLst/>
                          <a:latin typeface="Arial"/>
                        </a:rPr>
                        <a:t>Rutina</a:t>
                      </a:r>
                      <a:r>
                        <a:rPr lang="es-MX" sz="1100" dirty="0" smtClean="0">
                          <a:effectLst/>
                          <a:latin typeface="Calibri"/>
                        </a:rPr>
                        <a:t> </a:t>
                      </a:r>
                      <a:endParaRPr lang="es-MX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r>
                        <a:rPr lang="es-MX" sz="1200" dirty="0" smtClean="0">
                          <a:effectLst/>
                          <a:latin typeface="Arial"/>
                        </a:rPr>
                        <a:t>Rutina</a:t>
                      </a:r>
                      <a:r>
                        <a:rPr lang="es-MX" sz="1100" dirty="0" smtClean="0">
                          <a:effectLst/>
                          <a:latin typeface="Calibri"/>
                        </a:rPr>
                        <a:t> </a:t>
                      </a:r>
                      <a:endParaRPr lang="es-MX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r>
                        <a:rPr lang="es-MX" sz="1200" dirty="0" smtClean="0">
                          <a:effectLst/>
                          <a:latin typeface="Arial"/>
                        </a:rPr>
                        <a:t>Rutina</a:t>
                      </a:r>
                      <a:r>
                        <a:rPr lang="es-MX" sz="1100" dirty="0" smtClean="0">
                          <a:effectLst/>
                          <a:latin typeface="Calibri"/>
                        </a:rPr>
                        <a:t> </a:t>
                      </a:r>
                      <a:endParaRPr lang="es-MX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r>
                        <a:rPr lang="es-MX" sz="1200" dirty="0" smtClean="0">
                          <a:effectLst/>
                          <a:latin typeface="Arial"/>
                        </a:rPr>
                        <a:t>Rutina</a:t>
                      </a:r>
                      <a:r>
                        <a:rPr lang="es-MX" sz="1100" dirty="0" smtClean="0">
                          <a:effectLst/>
                          <a:latin typeface="Calibri"/>
                        </a:rPr>
                        <a:t> </a:t>
                      </a:r>
                      <a:endParaRPr lang="es-MX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5088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9:00 – 9:30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Educación Física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Autonomía Curricular.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Autonomía Curricular.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Autonomía Curricular.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Autonomía Curricular.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88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9:30 – 10:00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Conociendo las figuras geométricas.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Figuras geométricas con palillos y bombones.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Inglés.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Creando nieve (experimento)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Decorando mi fósil.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88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10:00 – 10:30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Cantos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Inglés. 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Experimento “la nieve”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Recreando el invierno.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Mi otoño.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88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10:30 – 11:00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Recreo.</a:t>
                      </a:r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5088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11:00 – 11:30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Relacionando las figuras.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Programa Convivencia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Cantos.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El otoño.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Educación Física.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88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11:30 – 12:00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Construyendo figuras.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Twister de figuras geométricas.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Formando figuras: experimento.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Pasos fósil geométrico.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s-MX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canción</a:t>
                      </a:r>
                      <a:r>
                        <a:rPr lang="es-MX" sz="120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de figuras.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23" name="3 Conector recto"/>
          <p:cNvCxnSpPr/>
          <p:nvPr/>
        </p:nvCxnSpPr>
        <p:spPr>
          <a:xfrm>
            <a:off x="4451350" y="2196193"/>
            <a:ext cx="63327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CuadroTexto"/>
          <p:cNvSpPr txBox="1"/>
          <p:nvPr/>
        </p:nvSpPr>
        <p:spPr>
          <a:xfrm>
            <a:off x="4731657" y="2322286"/>
            <a:ext cx="1277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Arial" pitchFamily="34" charset="0"/>
                <a:cs typeface="Arial" pitchFamily="34" charset="0"/>
              </a:rPr>
              <a:t>El cuadrado</a:t>
            </a:r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6197600" y="2322286"/>
            <a:ext cx="142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Ordenando pasos.</a:t>
            </a:r>
          </a:p>
          <a:p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7721598" y="2229952"/>
            <a:ext cx="1596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Conociendo el otoño e invierno.</a:t>
            </a:r>
          </a:p>
          <a:p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9318169" y="2276119"/>
            <a:ext cx="1465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Creando mi fósil geométrico.</a:t>
            </a:r>
          </a:p>
          <a:p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506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198665" y="2356820"/>
            <a:ext cx="75043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Inicio </a:t>
            </a:r>
          </a:p>
        </p:txBody>
      </p:sp>
    </p:spTree>
    <p:extLst>
      <p:ext uri="{BB962C8B-B14F-4D97-AF65-F5344CB8AC3E}">
        <p14:creationId xmlns:p14="http://schemas.microsoft.com/office/powerpoint/2010/main" val="827423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Diseño de encabezado de sección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dirty="0"/>
              <a:t>Subtítulo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085175"/>
              </p:ext>
            </p:extLst>
          </p:nvPr>
        </p:nvGraphicFramePr>
        <p:xfrm>
          <a:off x="567561" y="1023618"/>
          <a:ext cx="10846676" cy="5572963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4067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408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85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01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703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165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Momentos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Actividades, Organización y Consignas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Recursos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Día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36833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INICIO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Escucha las características  y concepto de las figuras geométricas. 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 un video que lo explica mejor 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u="sng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https://www.youtube.com/watch?v=5iwK5_KLfvg</a:t>
                      </a: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cantar la canción de las figuras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Laptop 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Cañón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Copias 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Colores 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de diciembre del 2018 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Reproduce modelos con formas, figuras y cuerpos geométricos.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13446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Traza y colorea las figuras geométricas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06140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CIERRE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¿Que figuras dibujaste? ¿Qué</a:t>
                      </a:r>
                      <a:r>
                        <a:rPr lang="es-MX" sz="1800" baseline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objetos del salón se parecen al cuadrado?</a:t>
                      </a: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¿Qué</a:t>
                      </a:r>
                      <a:r>
                        <a:rPr lang="es-MX" sz="1600" baseline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objetos del salón se parecen al circulo y triangulo?</a:t>
                      </a:r>
                      <a:endParaRPr lang="es-MX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4097" name="Imagen 7" descr="Resultado de imagen para trazos de figuras geometric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3" b="25810"/>
          <a:stretch>
            <a:fillRect/>
          </a:stretch>
        </p:blipFill>
        <p:spPr bwMode="auto">
          <a:xfrm>
            <a:off x="2665135" y="3862141"/>
            <a:ext cx="15621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324140" y="398525"/>
            <a:ext cx="954139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s-MX" altLang="es-MX" sz="2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Secuencia de Situación Didáctica: conociendo</a:t>
            </a:r>
            <a:r>
              <a:rPr kumimoji="0" lang="es-MX" altLang="es-MX" sz="2400" b="1" i="0" u="none" strike="noStrike" cap="none" normalizeH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las figuras geométricas </a:t>
            </a:r>
            <a:endParaRPr kumimoji="0" lang="es-MX" altLang="es-MX" sz="2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3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544244"/>
              </p:ext>
            </p:extLst>
          </p:nvPr>
        </p:nvGraphicFramePr>
        <p:xfrm>
          <a:off x="1203934" y="1194925"/>
          <a:ext cx="9758856" cy="4351284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3342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219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73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1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341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03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Momentos</a:t>
                      </a:r>
                      <a:endParaRPr lang="es-MX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Actividades, Organización y Consignas</a:t>
                      </a:r>
                      <a:endParaRPr lang="es-MX" sz="14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Recursos</a:t>
                      </a:r>
                      <a:endParaRPr lang="es-MX" sz="14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Día</a:t>
                      </a:r>
                      <a:endParaRPr lang="es-MX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</a:t>
                      </a:r>
                      <a:endParaRPr lang="es-MX" sz="14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58009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INICIO</a:t>
                      </a:r>
                      <a:endParaRPr lang="es-MX" sz="14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Responde ¿Cuáles son las figuras geométricas? ¿Conoces alguna figura geométrica? ¿Cuántos lados tiene el cuadrado? ¿Cuántos lados tiene un rectángulo? </a:t>
                      </a:r>
                      <a:endParaRPr lang="es-MX" sz="14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Memorama de figuras y objetos del salón.</a:t>
                      </a:r>
                      <a:endParaRPr lang="es-MX" sz="14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4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de diciembre del 2018</a:t>
                      </a:r>
                      <a:endParaRPr lang="es-MX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Reproduce modelos con formas, figuras y cuerpos geométricos.</a:t>
                      </a:r>
                      <a:endParaRPr lang="es-MX" sz="14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0203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</a:t>
                      </a:r>
                      <a:endParaRPr lang="es-MX" sz="14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Identificar en el aula las cosas que tengan la forma de una figura geométrica </a:t>
                      </a:r>
                      <a:endParaRPr lang="es-MX" sz="14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4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4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4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72734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CIERRE</a:t>
                      </a:r>
                      <a:endParaRPr lang="es-MX" sz="14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Jugar al memorama con objetos parecidos del salón y las figuras geométricas </a:t>
                      </a:r>
                      <a:endParaRPr lang="es-MX" sz="14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4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4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4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4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4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469283" y="529154"/>
            <a:ext cx="829586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s-MX" altLang="es-MX" sz="2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Secuencia de Situación Didáctica:</a:t>
            </a:r>
            <a:r>
              <a:rPr kumimoji="0" lang="es-MX" altLang="es-MX" sz="2400" b="1" i="0" u="none" strike="noStrike" cap="none" normalizeH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Relacionando las figuras </a:t>
            </a:r>
            <a:endParaRPr kumimoji="0" lang="es-MX" altLang="es-MX" sz="2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3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692460"/>
              </p:ext>
            </p:extLst>
          </p:nvPr>
        </p:nvGraphicFramePr>
        <p:xfrm>
          <a:off x="1061545" y="1222204"/>
          <a:ext cx="10105696" cy="458352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3887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958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17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14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5678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36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Momentos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Actividades, Organización y Consignas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Recursos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Día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39367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INICIO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Recordar las características de las figuras geométricas (lluvia de ideas)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Plastilina 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de diciembre del 2018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Reproduce modelos con formas, figuras y cuerpos geométricos.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53639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Escucha las indicaciones para trabajar con la plastilina y crear una figura 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21428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CIERRE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Compartir con un compañero la plastilina y hacer la figura 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28940" y="514639"/>
            <a:ext cx="800732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Secuencia de Situación Didáctica: </a:t>
            </a:r>
            <a:r>
              <a:rPr lang="es-MX" altLang="es-MX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s-MX" altLang="es-MX" sz="2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onstruyendo figuras  </a:t>
            </a:r>
            <a:endParaRPr kumimoji="0" lang="es-MX" altLang="es-MX" sz="2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3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94400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FFFFFF"/>
      </a:lt1>
      <a:dk2>
        <a:srgbClr val="5A867B"/>
      </a:dk2>
      <a:lt2>
        <a:srgbClr val="B7D760"/>
      </a:lt2>
      <a:accent1>
        <a:srgbClr val="F1F3CF"/>
      </a:accent1>
      <a:accent2>
        <a:srgbClr val="E9CC7A"/>
      </a:accent2>
      <a:accent3>
        <a:srgbClr val="FFFFFF"/>
      </a:accent3>
      <a:accent4>
        <a:srgbClr val="000000"/>
      </a:accent4>
      <a:accent5>
        <a:srgbClr val="F7F8E4"/>
      </a:accent5>
      <a:accent6>
        <a:srgbClr val="D3B96E"/>
      </a:accent6>
      <a:hlink>
        <a:srgbClr val="D1B4C8"/>
      </a:hlink>
      <a:folHlink>
        <a:srgbClr val="96C8D1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de diseño de parque</Template>
  <TotalTime>517</TotalTime>
  <Words>2384</Words>
  <Application>Microsoft Office PowerPoint</Application>
  <PresentationFormat>Personalizado</PresentationFormat>
  <Paragraphs>638</Paragraphs>
  <Slides>26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Default Design</vt:lpstr>
      <vt:lpstr>Presentación de PowerPoint</vt:lpstr>
      <vt:lpstr>Presentación de PowerPoint</vt:lpstr>
      <vt:lpstr>Situación Didáctica: juguemos con las figuras</vt:lpstr>
      <vt:lpstr>Presentación de PowerPoint</vt:lpstr>
      <vt:lpstr>Cronograma </vt:lpstr>
      <vt:lpstr>Presentación de PowerPoint</vt:lpstr>
      <vt:lpstr>Diseño de encabezado de sección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Desarrollo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Cierre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Instrumento de evaluación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rocio</dc:creator>
  <cp:lastModifiedBy>pc</cp:lastModifiedBy>
  <cp:revision>24</cp:revision>
  <dcterms:created xsi:type="dcterms:W3CDTF">2018-11-23T00:50:33Z</dcterms:created>
  <dcterms:modified xsi:type="dcterms:W3CDTF">2018-11-23T19:35:00Z</dcterms:modified>
</cp:coreProperties>
</file>