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7" r:id="rId4"/>
    <p:sldId id="260" r:id="rId5"/>
    <p:sldId id="261" r:id="rId6"/>
    <p:sldId id="266" r:id="rId7"/>
    <p:sldId id="264" r:id="rId8"/>
    <p:sldId id="265" r:id="rId9"/>
    <p:sldId id="268" r:id="rId10"/>
    <p:sldId id="263" r:id="rId11"/>
    <p:sldId id="267" r:id="rId12"/>
    <p:sldId id="262" r:id="rId13"/>
    <p:sldId id="269" r:id="rId14"/>
    <p:sldId id="270" r:id="rId15"/>
    <p:sldId id="271"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FF"/>
    <a:srgbClr val="FFCCFF"/>
    <a:srgbClr val="C8FCC8"/>
    <a:srgbClr val="F6D1FF"/>
    <a:srgbClr val="ABD5FF"/>
    <a:srgbClr val="CCCCFF"/>
    <a:srgbClr val="BDDEFF"/>
    <a:srgbClr val="D9B3FF"/>
    <a:srgbClr val="68F541"/>
    <a:srgbClr val="AFFB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70" d="100"/>
          <a:sy n="70" d="100"/>
        </p:scale>
        <p:origin x="-13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5CAD4-8C13-4227-B915-C20FB2850116}" type="datetimeFigureOut">
              <a:rPr lang="es-MX" smtClean="0"/>
              <a:t>18/11/2018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39C65-646F-44F2-AD23-00B70384C3C8}" type="slidenum">
              <a:rPr lang="es-MX" smtClean="0"/>
              <a:t>‹Nº›</a:t>
            </a:fld>
            <a:endParaRPr lang="es-MX"/>
          </a:p>
        </p:txBody>
      </p:sp>
    </p:spTree>
    <p:extLst>
      <p:ext uri="{BB962C8B-B14F-4D97-AF65-F5344CB8AC3E}">
        <p14:creationId xmlns:p14="http://schemas.microsoft.com/office/powerpoint/2010/main" val="363031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B339C65-646F-44F2-AD23-00B70384C3C8}" type="slidenum">
              <a:rPr lang="es-MX" smtClean="0"/>
              <a:t>3</a:t>
            </a:fld>
            <a:endParaRPr lang="es-MX"/>
          </a:p>
        </p:txBody>
      </p:sp>
    </p:spTree>
    <p:extLst>
      <p:ext uri="{BB962C8B-B14F-4D97-AF65-F5344CB8AC3E}">
        <p14:creationId xmlns:p14="http://schemas.microsoft.com/office/powerpoint/2010/main" val="182664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B339C65-646F-44F2-AD23-00B70384C3C8}" type="slidenum">
              <a:rPr lang="es-MX" smtClean="0"/>
              <a:t>4</a:t>
            </a:fld>
            <a:endParaRPr lang="es-MX"/>
          </a:p>
        </p:txBody>
      </p:sp>
    </p:spTree>
    <p:extLst>
      <p:ext uri="{BB962C8B-B14F-4D97-AF65-F5344CB8AC3E}">
        <p14:creationId xmlns:p14="http://schemas.microsoft.com/office/powerpoint/2010/main" val="187974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B339C65-646F-44F2-AD23-00B70384C3C8}" type="slidenum">
              <a:rPr lang="es-MX" smtClean="0"/>
              <a:t>7</a:t>
            </a:fld>
            <a:endParaRPr lang="es-MX"/>
          </a:p>
        </p:txBody>
      </p:sp>
    </p:spTree>
    <p:extLst>
      <p:ext uri="{BB962C8B-B14F-4D97-AF65-F5344CB8AC3E}">
        <p14:creationId xmlns:p14="http://schemas.microsoft.com/office/powerpoint/2010/main" val="249733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B339C65-646F-44F2-AD23-00B70384C3C8}" type="slidenum">
              <a:rPr lang="es-MX" smtClean="0"/>
              <a:t>12</a:t>
            </a:fld>
            <a:endParaRPr lang="es-MX"/>
          </a:p>
        </p:txBody>
      </p:sp>
    </p:spTree>
    <p:extLst>
      <p:ext uri="{BB962C8B-B14F-4D97-AF65-F5344CB8AC3E}">
        <p14:creationId xmlns:p14="http://schemas.microsoft.com/office/powerpoint/2010/main" val="371789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B339C65-646F-44F2-AD23-00B70384C3C8}" type="slidenum">
              <a:rPr lang="es-MX" smtClean="0"/>
              <a:t>13</a:t>
            </a:fld>
            <a:endParaRPr lang="es-MX"/>
          </a:p>
        </p:txBody>
      </p:sp>
    </p:spTree>
    <p:extLst>
      <p:ext uri="{BB962C8B-B14F-4D97-AF65-F5344CB8AC3E}">
        <p14:creationId xmlns:p14="http://schemas.microsoft.com/office/powerpoint/2010/main" val="354011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D2000CE-DCF9-4F03-B43B-3ED9959E6C1B}" type="datetimeFigureOut">
              <a:rPr lang="es-MX" smtClean="0"/>
              <a:t>18/11/2018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8B5377-6069-4826-8393-010DE0B92AB1}" type="slidenum">
              <a:rPr lang="es-MX" smtClean="0"/>
              <a:t>‹Nº›</a:t>
            </a:fld>
            <a:endParaRPr lang="es-MX"/>
          </a:p>
        </p:txBody>
      </p:sp>
    </p:spTree>
    <p:extLst>
      <p:ext uri="{BB962C8B-B14F-4D97-AF65-F5344CB8AC3E}">
        <p14:creationId xmlns:p14="http://schemas.microsoft.com/office/powerpoint/2010/main" val="38843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2000CE-DCF9-4F03-B43B-3ED9959E6C1B}" type="datetimeFigureOut">
              <a:rPr lang="es-MX" smtClean="0"/>
              <a:t>18/11/2018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8B5377-6069-4826-8393-010DE0B92AB1}" type="slidenum">
              <a:rPr lang="es-MX" smtClean="0"/>
              <a:t>‹Nº›</a:t>
            </a:fld>
            <a:endParaRPr lang="es-MX"/>
          </a:p>
        </p:txBody>
      </p:sp>
    </p:spTree>
    <p:extLst>
      <p:ext uri="{BB962C8B-B14F-4D97-AF65-F5344CB8AC3E}">
        <p14:creationId xmlns:p14="http://schemas.microsoft.com/office/powerpoint/2010/main" val="391607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2000CE-DCF9-4F03-B43B-3ED9959E6C1B}" type="datetimeFigureOut">
              <a:rPr lang="es-MX" smtClean="0"/>
              <a:t>18/11/2018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8B5377-6069-4826-8393-010DE0B92AB1}" type="slidenum">
              <a:rPr lang="es-MX" smtClean="0"/>
              <a:t>‹Nº›</a:t>
            </a:fld>
            <a:endParaRPr lang="es-MX"/>
          </a:p>
        </p:txBody>
      </p:sp>
    </p:spTree>
    <p:extLst>
      <p:ext uri="{BB962C8B-B14F-4D97-AF65-F5344CB8AC3E}">
        <p14:creationId xmlns:p14="http://schemas.microsoft.com/office/powerpoint/2010/main" val="415219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D2000CE-DCF9-4F03-B43B-3ED9959E6C1B}" type="datetimeFigureOut">
              <a:rPr lang="es-MX" smtClean="0"/>
              <a:t>18/11/2018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8B5377-6069-4826-8393-010DE0B92AB1}" type="slidenum">
              <a:rPr lang="es-MX" smtClean="0"/>
              <a:t>‹Nº›</a:t>
            </a:fld>
            <a:endParaRPr lang="es-MX"/>
          </a:p>
        </p:txBody>
      </p:sp>
    </p:spTree>
    <p:extLst>
      <p:ext uri="{BB962C8B-B14F-4D97-AF65-F5344CB8AC3E}">
        <p14:creationId xmlns:p14="http://schemas.microsoft.com/office/powerpoint/2010/main" val="28817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2000CE-DCF9-4F03-B43B-3ED9959E6C1B}" type="datetimeFigureOut">
              <a:rPr lang="es-MX" smtClean="0"/>
              <a:t>18/11/2018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08B5377-6069-4826-8393-010DE0B92AB1}" type="slidenum">
              <a:rPr lang="es-MX" smtClean="0"/>
              <a:t>‹Nº›</a:t>
            </a:fld>
            <a:endParaRPr lang="es-MX"/>
          </a:p>
        </p:txBody>
      </p:sp>
    </p:spTree>
    <p:extLst>
      <p:ext uri="{BB962C8B-B14F-4D97-AF65-F5344CB8AC3E}">
        <p14:creationId xmlns:p14="http://schemas.microsoft.com/office/powerpoint/2010/main" val="135070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D2000CE-DCF9-4F03-B43B-3ED9959E6C1B}" type="datetimeFigureOut">
              <a:rPr lang="es-MX" smtClean="0"/>
              <a:t>18/11/2018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08B5377-6069-4826-8393-010DE0B92AB1}" type="slidenum">
              <a:rPr lang="es-MX" smtClean="0"/>
              <a:t>‹Nº›</a:t>
            </a:fld>
            <a:endParaRPr lang="es-MX"/>
          </a:p>
        </p:txBody>
      </p:sp>
    </p:spTree>
    <p:extLst>
      <p:ext uri="{BB962C8B-B14F-4D97-AF65-F5344CB8AC3E}">
        <p14:creationId xmlns:p14="http://schemas.microsoft.com/office/powerpoint/2010/main" val="374755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D2000CE-DCF9-4F03-B43B-3ED9959E6C1B}" type="datetimeFigureOut">
              <a:rPr lang="es-MX" smtClean="0"/>
              <a:t>18/11/2018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08B5377-6069-4826-8393-010DE0B92AB1}" type="slidenum">
              <a:rPr lang="es-MX" smtClean="0"/>
              <a:t>‹Nº›</a:t>
            </a:fld>
            <a:endParaRPr lang="es-MX"/>
          </a:p>
        </p:txBody>
      </p:sp>
    </p:spTree>
    <p:extLst>
      <p:ext uri="{BB962C8B-B14F-4D97-AF65-F5344CB8AC3E}">
        <p14:creationId xmlns:p14="http://schemas.microsoft.com/office/powerpoint/2010/main" val="334780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D2000CE-DCF9-4F03-B43B-3ED9959E6C1B}" type="datetimeFigureOut">
              <a:rPr lang="es-MX" smtClean="0"/>
              <a:t>18/11/2018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08B5377-6069-4826-8393-010DE0B92AB1}" type="slidenum">
              <a:rPr lang="es-MX" smtClean="0"/>
              <a:t>‹Nº›</a:t>
            </a:fld>
            <a:endParaRPr lang="es-MX"/>
          </a:p>
        </p:txBody>
      </p:sp>
    </p:spTree>
    <p:extLst>
      <p:ext uri="{BB962C8B-B14F-4D97-AF65-F5344CB8AC3E}">
        <p14:creationId xmlns:p14="http://schemas.microsoft.com/office/powerpoint/2010/main" val="424113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2000CE-DCF9-4F03-B43B-3ED9959E6C1B}" type="datetimeFigureOut">
              <a:rPr lang="es-MX" smtClean="0"/>
              <a:t>18/11/2018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08B5377-6069-4826-8393-010DE0B92AB1}" type="slidenum">
              <a:rPr lang="es-MX" smtClean="0"/>
              <a:t>‹Nº›</a:t>
            </a:fld>
            <a:endParaRPr lang="es-MX"/>
          </a:p>
        </p:txBody>
      </p:sp>
    </p:spTree>
    <p:extLst>
      <p:ext uri="{BB962C8B-B14F-4D97-AF65-F5344CB8AC3E}">
        <p14:creationId xmlns:p14="http://schemas.microsoft.com/office/powerpoint/2010/main" val="196645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2000CE-DCF9-4F03-B43B-3ED9959E6C1B}" type="datetimeFigureOut">
              <a:rPr lang="es-MX" smtClean="0"/>
              <a:t>18/11/2018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08B5377-6069-4826-8393-010DE0B92AB1}" type="slidenum">
              <a:rPr lang="es-MX" smtClean="0"/>
              <a:t>‹Nº›</a:t>
            </a:fld>
            <a:endParaRPr lang="es-MX"/>
          </a:p>
        </p:txBody>
      </p:sp>
    </p:spTree>
    <p:extLst>
      <p:ext uri="{BB962C8B-B14F-4D97-AF65-F5344CB8AC3E}">
        <p14:creationId xmlns:p14="http://schemas.microsoft.com/office/powerpoint/2010/main" val="287863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2000CE-DCF9-4F03-B43B-3ED9959E6C1B}" type="datetimeFigureOut">
              <a:rPr lang="es-MX" smtClean="0"/>
              <a:t>18/11/2018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08B5377-6069-4826-8393-010DE0B92AB1}" type="slidenum">
              <a:rPr lang="es-MX" smtClean="0"/>
              <a:t>‹Nº›</a:t>
            </a:fld>
            <a:endParaRPr lang="es-MX"/>
          </a:p>
        </p:txBody>
      </p:sp>
    </p:spTree>
    <p:extLst>
      <p:ext uri="{BB962C8B-B14F-4D97-AF65-F5344CB8AC3E}">
        <p14:creationId xmlns:p14="http://schemas.microsoft.com/office/powerpoint/2010/main" val="112032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D1FF"/>
            </a:gs>
            <a:gs pos="17000">
              <a:srgbClr val="D9B3FF"/>
            </a:gs>
            <a:gs pos="43000">
              <a:srgbClr val="ABD5FF"/>
            </a:gs>
            <a:gs pos="69000">
              <a:srgbClr val="F6D1FF"/>
            </a:gs>
            <a:gs pos="82001">
              <a:srgbClr val="FF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000CE-DCF9-4F03-B43B-3ED9959E6C1B}" type="datetimeFigureOut">
              <a:rPr lang="es-MX" smtClean="0"/>
              <a:t>18/11/2018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B5377-6069-4826-8393-010DE0B92AB1}" type="slidenum">
              <a:rPr lang="es-MX" smtClean="0"/>
              <a:t>‹Nº›</a:t>
            </a:fld>
            <a:endParaRPr lang="es-MX"/>
          </a:p>
        </p:txBody>
      </p:sp>
    </p:spTree>
    <p:extLst>
      <p:ext uri="{BB962C8B-B14F-4D97-AF65-F5344CB8AC3E}">
        <p14:creationId xmlns:p14="http://schemas.microsoft.com/office/powerpoint/2010/main" val="1729929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6.wdp"/><Relationship Id="rId17" Type="http://schemas.microsoft.com/office/2007/relationships/hdphoto" Target="../media/hdphoto8.wdp"/><Relationship Id="rId2" Type="http://schemas.openxmlformats.org/officeDocument/2006/relationships/notesSlide" Target="../notesSlides/notesSlide2.xml"/><Relationship Id="rId16"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5" Type="http://schemas.microsoft.com/office/2007/relationships/hdphoto" Target="../media/hdphoto7.wdp"/><Relationship Id="rId10" Type="http://schemas.microsoft.com/office/2007/relationships/hdphoto" Target="../media/hdphoto5.wdp"/><Relationship Id="rId19" Type="http://schemas.microsoft.com/office/2007/relationships/hdphoto" Target="../media/hdphoto9.wdp"/><Relationship Id="rId4" Type="http://schemas.microsoft.com/office/2007/relationships/hdphoto" Target="../media/hdphoto2.wdp"/><Relationship Id="rId9" Type="http://schemas.openxmlformats.org/officeDocument/2006/relationships/image" Target="../media/image8.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0.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Resultado de imagen para fondos preesc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5" y="1"/>
            <a:ext cx="918280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9">
            <a:extLst>
              <a:ext uri="{FF2B5EF4-FFF2-40B4-BE49-F238E27FC236}">
                <a16:creationId xmlns:a16="http://schemas.microsoft.com/office/drawing/2014/main" xmlns="" id="{B192D52E-34BB-41C8-80FE-F595BD583B3E}"/>
              </a:ext>
            </a:extLst>
          </p:cNvPr>
          <p:cNvSpPr txBox="1">
            <a:spLocks/>
          </p:cNvSpPr>
          <p:nvPr/>
        </p:nvSpPr>
        <p:spPr>
          <a:xfrm>
            <a:off x="395536" y="260648"/>
            <a:ext cx="8280920" cy="48291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pPr>
            <a:r>
              <a:rPr lang="es-MX" sz="2000" b="1" dirty="0" smtClean="0">
                <a:solidFill>
                  <a:schemeClr val="tx1"/>
                </a:solidFill>
                <a:latin typeface="Times New Roman" pitchFamily="18" charset="0"/>
                <a:cs typeface="Times New Roman" pitchFamily="18" charset="0"/>
              </a:rPr>
              <a:t>Escuela Normal de Educación Preescolar</a:t>
            </a:r>
          </a:p>
          <a:p>
            <a:pPr>
              <a:lnSpc>
                <a:spcPct val="150000"/>
              </a:lnSpc>
            </a:pPr>
            <a:endParaRPr lang="es-MX" sz="2000" dirty="0" smtClean="0">
              <a:solidFill>
                <a:schemeClr val="tx1"/>
              </a:solidFill>
              <a:latin typeface="Times New Roman" pitchFamily="18" charset="0"/>
              <a:cs typeface="Times New Roman" pitchFamily="18" charset="0"/>
            </a:endParaRPr>
          </a:p>
          <a:p>
            <a:pPr>
              <a:lnSpc>
                <a:spcPct val="150000"/>
              </a:lnSpc>
            </a:pPr>
            <a:endParaRPr lang="es-MX" sz="2000" dirty="0" smtClean="0">
              <a:solidFill>
                <a:schemeClr val="tx1"/>
              </a:solidFill>
              <a:latin typeface="Times New Roman" pitchFamily="18" charset="0"/>
              <a:cs typeface="Times New Roman" pitchFamily="18" charset="0"/>
            </a:endParaRPr>
          </a:p>
          <a:p>
            <a:pPr>
              <a:lnSpc>
                <a:spcPct val="150000"/>
              </a:lnSpc>
            </a:pPr>
            <a:endParaRPr lang="es-MX" sz="2000" dirty="0" smtClean="0">
              <a:solidFill>
                <a:schemeClr val="tx1"/>
              </a:solidFill>
              <a:latin typeface="Times New Roman" pitchFamily="18" charset="0"/>
              <a:cs typeface="Times New Roman" pitchFamily="18" charset="0"/>
            </a:endParaRPr>
          </a:p>
          <a:p>
            <a:pPr>
              <a:lnSpc>
                <a:spcPct val="150000"/>
              </a:lnSpc>
            </a:pPr>
            <a:r>
              <a:rPr lang="es-MX" sz="1800" dirty="0" smtClean="0">
                <a:solidFill>
                  <a:schemeClr val="tx1"/>
                </a:solidFill>
                <a:latin typeface="Times New Roman" pitchFamily="18" charset="0"/>
                <a:cs typeface="Times New Roman" pitchFamily="18" charset="0"/>
              </a:rPr>
              <a:t>Jardín de Niños “Amelia Vitela de García” T.M.</a:t>
            </a:r>
          </a:p>
          <a:p>
            <a:pPr>
              <a:lnSpc>
                <a:spcPct val="150000"/>
              </a:lnSpc>
            </a:pPr>
            <a:r>
              <a:rPr lang="es-MX" sz="1800" dirty="0" smtClean="0">
                <a:solidFill>
                  <a:schemeClr val="tx1"/>
                </a:solidFill>
                <a:latin typeface="Times New Roman" pitchFamily="18" charset="0"/>
                <a:cs typeface="Times New Roman" pitchFamily="18" charset="0"/>
              </a:rPr>
              <a:t>Clave: 05DJN0096E. Zona Escolar: 144</a:t>
            </a:r>
          </a:p>
          <a:p>
            <a:pPr>
              <a:lnSpc>
                <a:spcPct val="150000"/>
              </a:lnSpc>
            </a:pPr>
            <a:r>
              <a:rPr lang="es-MX" sz="1800" dirty="0" smtClean="0">
                <a:solidFill>
                  <a:schemeClr val="tx1"/>
                </a:solidFill>
                <a:latin typeface="Times New Roman" pitchFamily="18" charset="0"/>
                <a:cs typeface="Times New Roman" pitchFamily="18" charset="0"/>
              </a:rPr>
              <a:t>Educadora Titular: Nadia </a:t>
            </a:r>
            <a:r>
              <a:rPr lang="es-MX" sz="1800" dirty="0" err="1" smtClean="0">
                <a:solidFill>
                  <a:schemeClr val="tx1"/>
                </a:solidFill>
                <a:latin typeface="Times New Roman" pitchFamily="18" charset="0"/>
                <a:cs typeface="Times New Roman" pitchFamily="18" charset="0"/>
              </a:rPr>
              <a:t>Ysela</a:t>
            </a:r>
            <a:r>
              <a:rPr lang="es-MX" sz="1800" dirty="0" smtClean="0">
                <a:solidFill>
                  <a:schemeClr val="tx1"/>
                </a:solidFill>
                <a:latin typeface="Times New Roman" pitchFamily="18" charset="0"/>
                <a:cs typeface="Times New Roman" pitchFamily="18" charset="0"/>
              </a:rPr>
              <a:t> Lineares Juárez </a:t>
            </a:r>
          </a:p>
          <a:p>
            <a:pPr>
              <a:lnSpc>
                <a:spcPct val="150000"/>
              </a:lnSpc>
            </a:pPr>
            <a:r>
              <a:rPr lang="es-MX" sz="1800" dirty="0" smtClean="0">
                <a:solidFill>
                  <a:schemeClr val="tx1"/>
                </a:solidFill>
                <a:latin typeface="Times New Roman" pitchFamily="18" charset="0"/>
                <a:cs typeface="Times New Roman" pitchFamily="18" charset="0"/>
              </a:rPr>
              <a:t>Grado en </a:t>
            </a:r>
            <a:r>
              <a:rPr lang="es-MX" sz="1800" dirty="0">
                <a:solidFill>
                  <a:schemeClr val="tx1"/>
                </a:solidFill>
                <a:latin typeface="Times New Roman" pitchFamily="18" charset="0"/>
                <a:cs typeface="Times New Roman" pitchFamily="18" charset="0"/>
              </a:rPr>
              <a:t>e</a:t>
            </a:r>
            <a:r>
              <a:rPr lang="es-MX" sz="1800" dirty="0" smtClean="0">
                <a:solidFill>
                  <a:schemeClr val="tx1"/>
                </a:solidFill>
                <a:latin typeface="Times New Roman" pitchFamily="18" charset="0"/>
                <a:cs typeface="Times New Roman" pitchFamily="18" charset="0"/>
              </a:rPr>
              <a:t>l </a:t>
            </a:r>
            <a:r>
              <a:rPr lang="es-MX" sz="1800" dirty="0">
                <a:solidFill>
                  <a:schemeClr val="tx1"/>
                </a:solidFill>
                <a:latin typeface="Times New Roman" pitchFamily="18" charset="0"/>
                <a:cs typeface="Times New Roman" pitchFamily="18" charset="0"/>
              </a:rPr>
              <a:t>q</a:t>
            </a:r>
            <a:r>
              <a:rPr lang="es-MX" sz="1800" dirty="0" smtClean="0">
                <a:solidFill>
                  <a:schemeClr val="tx1"/>
                </a:solidFill>
                <a:latin typeface="Times New Roman" pitchFamily="18" charset="0"/>
                <a:cs typeface="Times New Roman" pitchFamily="18" charset="0"/>
              </a:rPr>
              <a:t>ue </a:t>
            </a:r>
            <a:r>
              <a:rPr lang="es-MX" sz="1800" dirty="0">
                <a:solidFill>
                  <a:schemeClr val="tx1"/>
                </a:solidFill>
                <a:latin typeface="Times New Roman" pitchFamily="18" charset="0"/>
                <a:cs typeface="Times New Roman" pitchFamily="18" charset="0"/>
              </a:rPr>
              <a:t>r</a:t>
            </a:r>
            <a:r>
              <a:rPr lang="es-MX" sz="1800" dirty="0" smtClean="0">
                <a:solidFill>
                  <a:schemeClr val="tx1"/>
                </a:solidFill>
                <a:latin typeface="Times New Roman" pitchFamily="18" charset="0"/>
                <a:cs typeface="Times New Roman" pitchFamily="18" charset="0"/>
              </a:rPr>
              <a:t>ealiza </a:t>
            </a:r>
            <a:r>
              <a:rPr lang="es-MX" sz="1800" dirty="0">
                <a:solidFill>
                  <a:schemeClr val="tx1"/>
                </a:solidFill>
                <a:latin typeface="Times New Roman" pitchFamily="18" charset="0"/>
                <a:cs typeface="Times New Roman" pitchFamily="18" charset="0"/>
              </a:rPr>
              <a:t>l</a:t>
            </a:r>
            <a:r>
              <a:rPr lang="es-MX" sz="1800" dirty="0" smtClean="0">
                <a:solidFill>
                  <a:schemeClr val="tx1"/>
                </a:solidFill>
                <a:latin typeface="Times New Roman" pitchFamily="18" charset="0"/>
                <a:cs typeface="Times New Roman" pitchFamily="18" charset="0"/>
              </a:rPr>
              <a:t>as prácticas: 1° (multigrado) </a:t>
            </a:r>
          </a:p>
          <a:p>
            <a:pPr>
              <a:lnSpc>
                <a:spcPct val="150000"/>
              </a:lnSpc>
            </a:pPr>
            <a:r>
              <a:rPr lang="es-MX" sz="1800" dirty="0" smtClean="0">
                <a:solidFill>
                  <a:schemeClr val="tx1"/>
                </a:solidFill>
                <a:latin typeface="Times New Roman" pitchFamily="18" charset="0"/>
                <a:cs typeface="Times New Roman" pitchFamily="18" charset="0"/>
              </a:rPr>
              <a:t>Total de niños: 28 Niños: 13 Niñas: 15 </a:t>
            </a:r>
          </a:p>
          <a:p>
            <a:pPr>
              <a:lnSpc>
                <a:spcPct val="150000"/>
              </a:lnSpc>
            </a:pPr>
            <a:r>
              <a:rPr lang="es-MX" sz="1800" dirty="0" smtClean="0">
                <a:solidFill>
                  <a:schemeClr val="tx1"/>
                </a:solidFill>
                <a:latin typeface="Times New Roman" pitchFamily="18" charset="0"/>
                <a:cs typeface="Times New Roman" pitchFamily="18" charset="0"/>
              </a:rPr>
              <a:t>Alumna Practicante: Gabriela Guadalupe Rodríguez Díaz </a:t>
            </a:r>
          </a:p>
          <a:p>
            <a:pPr>
              <a:lnSpc>
                <a:spcPct val="150000"/>
              </a:lnSpc>
            </a:pPr>
            <a:r>
              <a:rPr lang="es-MX" sz="1800" dirty="0" smtClean="0">
                <a:solidFill>
                  <a:schemeClr val="tx1"/>
                </a:solidFill>
                <a:latin typeface="Times New Roman" pitchFamily="18" charset="0"/>
                <a:cs typeface="Times New Roman" pitchFamily="18" charset="0"/>
              </a:rPr>
              <a:t>Grado: 2°. Sección: </a:t>
            </a:r>
            <a:r>
              <a:rPr lang="es-MX" sz="1800" dirty="0" smtClean="0">
                <a:solidFill>
                  <a:schemeClr val="tx1"/>
                </a:solidFill>
                <a:latin typeface="Times New Roman" pitchFamily="18" charset="0"/>
                <a:cs typeface="Times New Roman" pitchFamily="18" charset="0"/>
              </a:rPr>
              <a:t>“A”.</a:t>
            </a:r>
            <a:r>
              <a:rPr lang="es-MX" sz="1800" dirty="0" smtClean="0">
                <a:solidFill>
                  <a:schemeClr val="tx1"/>
                </a:solidFill>
                <a:latin typeface="Times New Roman" pitchFamily="18" charset="0"/>
                <a:cs typeface="Times New Roman" pitchFamily="18" charset="0"/>
              </a:rPr>
              <a:t>  Numero de lista: 19</a:t>
            </a:r>
          </a:p>
          <a:p>
            <a:pPr>
              <a:lnSpc>
                <a:spcPct val="150000"/>
              </a:lnSpc>
            </a:pPr>
            <a:r>
              <a:rPr lang="es-MX" sz="1800" dirty="0" smtClean="0">
                <a:solidFill>
                  <a:schemeClr val="tx1"/>
                </a:solidFill>
                <a:latin typeface="Times New Roman" pitchFamily="18" charset="0"/>
                <a:cs typeface="Times New Roman" pitchFamily="18" charset="0"/>
              </a:rPr>
              <a:t>Jornada de Práctica del 10 al 14 de diciembre del 2018</a:t>
            </a:r>
            <a:endParaRPr lang="es-MX" sz="1800" dirty="0">
              <a:solidFill>
                <a:schemeClr val="tx1"/>
              </a:solidFill>
              <a:latin typeface="Times New Roman" pitchFamily="18" charset="0"/>
              <a:cs typeface="Times New Roman" pitchFamily="18" charset="0"/>
            </a:endParaRPr>
          </a:p>
        </p:txBody>
      </p:sp>
      <p:pic>
        <p:nvPicPr>
          <p:cNvPr id="5" name="Imagen 11">
            <a:extLst>
              <a:ext uri="{FF2B5EF4-FFF2-40B4-BE49-F238E27FC236}">
                <a16:creationId xmlns:a16="http://schemas.microsoft.com/office/drawing/2014/main" xmlns="" id="{0273219B-D3AD-4023-96F6-2CF92F15FF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3725157" y="980728"/>
            <a:ext cx="1621677" cy="1329043"/>
          </a:xfrm>
          <a:prstGeom prst="rect">
            <a:avLst/>
          </a:prstGeom>
        </p:spPr>
      </p:pic>
    </p:spTree>
    <p:extLst>
      <p:ext uri="{BB962C8B-B14F-4D97-AF65-F5344CB8AC3E}">
        <p14:creationId xmlns:p14="http://schemas.microsoft.com/office/powerpoint/2010/main" val="3722046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505559171"/>
              </p:ext>
            </p:extLst>
          </p:nvPr>
        </p:nvGraphicFramePr>
        <p:xfrm>
          <a:off x="107503" y="332656"/>
          <a:ext cx="8928992" cy="6316537"/>
        </p:xfrm>
        <a:graphic>
          <a:graphicData uri="http://schemas.openxmlformats.org/drawingml/2006/table">
            <a:tbl>
              <a:tblPr firstRow="1" firstCol="1" bandRow="1">
                <a:tableStyleId>{ED083AE6-46FA-4A59-8FB0-9F97EB10719F}</a:tableStyleId>
              </a:tblPr>
              <a:tblGrid>
                <a:gridCol w="805074"/>
                <a:gridCol w="4307495"/>
                <a:gridCol w="1080120"/>
                <a:gridCol w="1008112"/>
                <a:gridCol w="1728191"/>
              </a:tblGrid>
              <a:tr h="2232248">
                <a:tc rowSpan="3">
                  <a:txBody>
                    <a:bodyPr/>
                    <a:lstStyle/>
                    <a:p>
                      <a:pPr marL="71755" marR="71755" algn="ctr">
                        <a:lnSpc>
                          <a:spcPct val="107000"/>
                        </a:lnSpc>
                        <a:spcAft>
                          <a:spcPts val="0"/>
                        </a:spcAft>
                      </a:pPr>
                      <a:r>
                        <a:rPr lang="es-MX" sz="5400" dirty="0">
                          <a:effectLst/>
                          <a:latin typeface="Times New Roman" pitchFamily="18" charset="0"/>
                          <a:cs typeface="Times New Roman" pitchFamily="18" charset="0"/>
                        </a:rPr>
                        <a:t>CIERRE</a:t>
                      </a:r>
                      <a:endParaRPr lang="es-MX" sz="5400" dirty="0">
                        <a:effectLst/>
                        <a:latin typeface="Times New Roman" pitchFamily="18" charset="0"/>
                        <a:ea typeface="Calibri"/>
                        <a:cs typeface="Times New Roman" pitchFamily="18" charset="0"/>
                      </a:endParaRPr>
                    </a:p>
                  </a:txBody>
                  <a:tcPr marL="68580" marR="68580" marT="0" marB="0" vert="vert27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La telaraña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I: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Levanta la mano y expone sus ideas ante los cuestionamientos (¿sabe qué es una telaraña?, ¿cómo son?). Escucha indicaciones (responde una pregunta, se queda con la punta del estambre y la pasa al siguiente niño que participe, así hasta formar una telaraña con el estambre)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D: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Levanta la mano para participar, recibe la bola de estambre y  responde preguntas con su reflexión personal  ante las actividades realizadas durante la mañana de trabajo (¿qué aprendió hoy?, ¿cuál actividad fue su favorita?, ¿por qué fue su favorita?). Se queda con la punta del estambre y pasa la bola al siguiente compañero.</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C: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Forma una telaraña al finalizar la actividad de preguntas y respuestas. </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Bola de estambre.</a:t>
                      </a:r>
                    </a:p>
                    <a:p>
                      <a:endParaRPr lang="es-MX" dirty="0"/>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FFF"/>
                    </a:solidFill>
                  </a:tcPr>
                </a:tc>
                <a:tc>
                  <a:txBody>
                    <a:bodyPr/>
                    <a:lstStyle/>
                    <a:p>
                      <a:r>
                        <a:rPr lang="es-MX" sz="1200" b="0" dirty="0" smtClean="0">
                          <a:latin typeface="Times New Roman" pitchFamily="18" charset="0"/>
                          <a:cs typeface="Times New Roman" pitchFamily="18" charset="0"/>
                        </a:rPr>
                        <a:t>Viernes 14 de diciembre</a:t>
                      </a:r>
                      <a:endParaRPr lang="es-MX" sz="1200" b="0" dirty="0">
                        <a:latin typeface="Times New Roman" pitchFamily="18" charset="0"/>
                        <a:cs typeface="Times New Roman"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FFF"/>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t>•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Convive, juega y trabaja con distintos compañeros</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t>• </a:t>
                      </a:r>
                      <a:r>
                        <a:rPr lang="es-MX" sz="1200" b="0" dirty="0" smtClean="0">
                          <a:latin typeface="Times New Roman" pitchFamily="18" charset="0"/>
                          <a:cs typeface="Times New Roman" pitchFamily="18" charset="0"/>
                        </a:rPr>
                        <a:t>Solicita la palabra para participar y escucha las ideas de sus compañeros.</a:t>
                      </a:r>
                      <a:endParaRPr lang="es-MX" sz="1200" b="0" dirty="0" smtClean="0">
                        <a:effectLst/>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endPar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171450" marR="0" lvl="0" indent="-171450" algn="l" defTabSz="914400" rtl="0" eaLnBrk="1" fontAlgn="auto" latinLnBrk="0" hangingPunct="1">
                        <a:lnSpc>
                          <a:spcPct val="107000"/>
                        </a:lnSpc>
                        <a:spcBef>
                          <a:spcPts val="0"/>
                        </a:spcBef>
                        <a:spcAft>
                          <a:spcPts val="0"/>
                        </a:spcAft>
                        <a:buClrTx/>
                        <a:buSzTx/>
                        <a:buFont typeface="Arial" pitchFamily="34" charset="0"/>
                        <a:buChar char="•"/>
                        <a:tabLst/>
                        <a:defRPr/>
                      </a:pPr>
                      <a:endParaRPr lang="es-MX" sz="1200" b="0" dirty="0" smtClean="0">
                        <a:effectLst/>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endParaRPr kumimoji="0" lang="es-MX"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endParaRPr lang="es-MX" dirty="0"/>
                    </a:p>
                  </a:txBody>
                  <a:tcPr marL="68580" marR="68580" marT="0" marB="0">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FFF"/>
                    </a:solidFill>
                  </a:tcPr>
                </a:tc>
              </a:tr>
              <a:tr h="1841692">
                <a:tc vMerge="1">
                  <a:txBody>
                    <a:bodyPr/>
                    <a:lstStyle/>
                    <a:p>
                      <a:endParaRPr lang="es-MX"/>
                    </a:p>
                  </a:txBody>
                  <a:tcPr/>
                </a:tc>
                <a:tc>
                  <a:txBody>
                    <a:bodyPr/>
                    <a:lstStyle/>
                    <a:p>
                      <a:pPr algn="ctr">
                        <a:lnSpc>
                          <a:spcPct val="107000"/>
                        </a:lnSpc>
                        <a:spcAft>
                          <a:spcPts val="0"/>
                        </a:spcAft>
                      </a:pPr>
                      <a:r>
                        <a:rPr lang="es-MX" sz="1200" b="1" baseline="0" dirty="0" smtClean="0">
                          <a:effectLst/>
                          <a:latin typeface="Times New Roman" pitchFamily="18" charset="0"/>
                          <a:ea typeface="Calibri"/>
                          <a:cs typeface="Times New Roman" pitchFamily="18" charset="0"/>
                        </a:rPr>
                        <a:t>¿Cómo uso mis sentidos?</a:t>
                      </a:r>
                    </a:p>
                    <a:p>
                      <a:pPr>
                        <a:lnSpc>
                          <a:spcPct val="107000"/>
                        </a:lnSpc>
                        <a:spcAft>
                          <a:spcPts val="0"/>
                        </a:spcAft>
                      </a:pPr>
                      <a:r>
                        <a:rPr lang="es-MX" sz="1200" b="1" baseline="0" dirty="0" smtClean="0">
                          <a:effectLst/>
                          <a:latin typeface="Times New Roman" pitchFamily="18" charset="0"/>
                          <a:ea typeface="Calibri"/>
                          <a:cs typeface="Times New Roman" pitchFamily="18" charset="0"/>
                        </a:rPr>
                        <a:t>I: </a:t>
                      </a:r>
                      <a:r>
                        <a:rPr lang="es-MX" sz="1200" b="0" baseline="0" dirty="0" smtClean="0">
                          <a:effectLst/>
                          <a:latin typeface="Times New Roman" pitchFamily="18" charset="0"/>
                          <a:ea typeface="Calibri"/>
                          <a:cs typeface="Times New Roman" pitchFamily="18" charset="0"/>
                        </a:rPr>
                        <a:t>Escucha indicaciones (pega los recortes que corresponden a cada sentido; uno en la vista, dos en tacto, tres en olfato, cuatro en gusto y cinco en oído)</a:t>
                      </a:r>
                      <a:endParaRPr lang="es-MX" sz="1200" b="1" baseline="0" dirty="0" smtClean="0">
                        <a:effectLst/>
                        <a:latin typeface="Times New Roman" pitchFamily="18" charset="0"/>
                        <a:ea typeface="Calibri"/>
                        <a:cs typeface="Times New Roman" pitchFamily="18" charset="0"/>
                      </a:endParaRPr>
                    </a:p>
                    <a:p>
                      <a:pPr>
                        <a:lnSpc>
                          <a:spcPct val="107000"/>
                        </a:lnSpc>
                        <a:spcAft>
                          <a:spcPts val="0"/>
                        </a:spcAft>
                      </a:pPr>
                      <a:r>
                        <a:rPr lang="es-MX" sz="1200" b="1" baseline="0" dirty="0" smtClean="0">
                          <a:effectLst/>
                          <a:latin typeface="Times New Roman" pitchFamily="18" charset="0"/>
                          <a:ea typeface="Calibri"/>
                          <a:cs typeface="Times New Roman" pitchFamily="18" charset="0"/>
                        </a:rPr>
                        <a:t>D: </a:t>
                      </a:r>
                      <a:r>
                        <a:rPr lang="es-MX" sz="1200" b="0" baseline="0" dirty="0" smtClean="0">
                          <a:effectLst/>
                          <a:latin typeface="Times New Roman" pitchFamily="18" charset="0"/>
                          <a:ea typeface="Calibri"/>
                          <a:cs typeface="Times New Roman" pitchFamily="18" charset="0"/>
                        </a:rPr>
                        <a:t>Recibe una hoja con los cinco sellos representativos a los sentidos y pegan los recortes de acuerdo a las indicaciones.</a:t>
                      </a:r>
                      <a:endParaRPr lang="es-MX" sz="1200" b="1" baseline="0" dirty="0" smtClean="0">
                        <a:effectLst/>
                        <a:latin typeface="Times New Roman" pitchFamily="18" charset="0"/>
                        <a:ea typeface="Calibri"/>
                        <a:cs typeface="Times New Roman" pitchFamily="18" charset="0"/>
                      </a:endParaRPr>
                    </a:p>
                    <a:p>
                      <a:pPr>
                        <a:lnSpc>
                          <a:spcPct val="107000"/>
                        </a:lnSpc>
                        <a:spcAft>
                          <a:spcPts val="0"/>
                        </a:spcAft>
                      </a:pPr>
                      <a:r>
                        <a:rPr lang="es-MX" sz="1200" b="1" baseline="0" dirty="0" smtClean="0">
                          <a:effectLst/>
                          <a:latin typeface="Times New Roman" pitchFamily="18" charset="0"/>
                          <a:ea typeface="Calibri"/>
                          <a:cs typeface="Times New Roman" pitchFamily="18" charset="0"/>
                        </a:rPr>
                        <a:t>C: </a:t>
                      </a:r>
                      <a:r>
                        <a:rPr lang="es-MX" sz="1200" b="0" baseline="0" dirty="0" smtClean="0">
                          <a:effectLst/>
                          <a:latin typeface="Times New Roman" pitchFamily="18" charset="0"/>
                          <a:ea typeface="Calibri"/>
                          <a:cs typeface="Times New Roman" pitchFamily="18" charset="0"/>
                        </a:rPr>
                        <a:t>Socializa con sus compañeros sobre sus respuestas en la actividad (¿qué dibujos puso en el sentido del olfato? ¿cuántos?)</a:t>
                      </a:r>
                      <a:endParaRPr lang="es-MX" sz="1200" b="1" baseline="0" dirty="0" smtClean="0">
                        <a:effectLst/>
                        <a:latin typeface="Times New Roman" pitchFamily="18" charset="0"/>
                        <a:ea typeface="Calibri"/>
                        <a:cs typeface="Times New Roman"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9FF">
                        <a:alpha val="20000"/>
                      </a:srgbClr>
                    </a:solidFill>
                  </a:tcPr>
                </a:tc>
                <a:tc>
                  <a:txBody>
                    <a:bodyPr/>
                    <a:lstStyle/>
                    <a:p>
                      <a:pPr>
                        <a:lnSpc>
                          <a:spcPct val="107000"/>
                        </a:lnSpc>
                        <a:spcAft>
                          <a:spcPts val="0"/>
                        </a:spcAft>
                      </a:pPr>
                      <a:r>
                        <a:rPr lang="es-MX" sz="1200" dirty="0" smtClean="0"/>
                        <a:t>• </a:t>
                      </a:r>
                      <a:r>
                        <a:rPr lang="es-MX" sz="1200" b="0" dirty="0" smtClean="0">
                          <a:effectLst/>
                          <a:latin typeface="Times New Roman" pitchFamily="18" charset="0"/>
                          <a:ea typeface="Calibri"/>
                          <a:cs typeface="Times New Roman" pitchFamily="18" charset="0"/>
                        </a:rPr>
                        <a:t>Hojas de máquina con los 5 sellos correspondientes a los sentidos .</a:t>
                      </a:r>
                    </a:p>
                    <a:p>
                      <a:pPr>
                        <a:lnSpc>
                          <a:spcPct val="107000"/>
                        </a:lnSpc>
                        <a:spcAft>
                          <a:spcPts val="0"/>
                        </a:spcAft>
                      </a:pPr>
                      <a:r>
                        <a:rPr lang="es-MX" sz="1200" dirty="0" smtClean="0"/>
                        <a:t>• </a:t>
                      </a:r>
                      <a:r>
                        <a:rPr lang="es-MX" sz="1200" b="0" dirty="0" smtClean="0">
                          <a:effectLst/>
                          <a:latin typeface="Times New Roman" pitchFamily="18" charset="0"/>
                          <a:ea typeface="Calibri"/>
                          <a:cs typeface="Times New Roman" pitchFamily="18" charset="0"/>
                        </a:rPr>
                        <a:t>Recortes</a:t>
                      </a:r>
                      <a:endParaRPr lang="es-MX" sz="1200" b="0" dirty="0">
                        <a:effectLst/>
                        <a:latin typeface="Times New Roman" pitchFamily="18" charset="0"/>
                        <a:ea typeface="Calibri"/>
                        <a:cs typeface="Times New Roman"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9FF">
                        <a:alpha val="20000"/>
                      </a:srgb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MX" sz="1200" b="0" dirty="0" smtClean="0">
                          <a:solidFill>
                            <a:schemeClr val="tx1"/>
                          </a:solidFill>
                          <a:latin typeface="Times New Roman" pitchFamily="18" charset="0"/>
                          <a:cs typeface="Times New Roman" pitchFamily="18" charset="0"/>
                        </a:rPr>
                        <a:t>Viernes 14</a:t>
                      </a:r>
                      <a:r>
                        <a:rPr lang="es-MX" sz="1200" b="0" baseline="0" dirty="0" smtClean="0">
                          <a:solidFill>
                            <a:schemeClr val="tx1"/>
                          </a:solidFill>
                          <a:latin typeface="Times New Roman" pitchFamily="18" charset="0"/>
                          <a:cs typeface="Times New Roman" pitchFamily="18" charset="0"/>
                        </a:rPr>
                        <a:t> de diciembre.</a:t>
                      </a:r>
                      <a:endParaRPr lang="es-MX" sz="1200" b="0" dirty="0" smtClean="0">
                        <a:solidFill>
                          <a:schemeClr val="tx1"/>
                        </a:solidFill>
                        <a:latin typeface="Times New Roman" pitchFamily="18" charset="0"/>
                        <a:cs typeface="Times New Roman" pitchFamily="18" charset="0"/>
                      </a:endParaRPr>
                    </a:p>
                    <a:p>
                      <a:pPr>
                        <a:lnSpc>
                          <a:spcPct val="107000"/>
                        </a:lnSpc>
                        <a:spcAft>
                          <a:spcPts val="0"/>
                        </a:spcAft>
                      </a:pPr>
                      <a:endParaRPr lang="es-MX" sz="1200" b="0" dirty="0">
                        <a:effectLst/>
                        <a:latin typeface="Times New Roman" pitchFamily="18" charset="0"/>
                        <a:ea typeface="Calibri"/>
                        <a:cs typeface="Times New Roman"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9FF">
                        <a:alpha val="20000"/>
                      </a:srgbClr>
                    </a:solidFill>
                  </a:tcPr>
                </a:tc>
                <a:tc>
                  <a:txBody>
                    <a:bodyPr/>
                    <a:lstStyle/>
                    <a:p>
                      <a:pPr marL="0" marR="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t>• </a:t>
                      </a:r>
                      <a:r>
                        <a:rPr lang="es-MX" sz="1200" b="0" dirty="0" smtClean="0">
                          <a:latin typeface="Times New Roman" pitchFamily="18" charset="0"/>
                          <a:cs typeface="Times New Roman" pitchFamily="18" charset="0"/>
                        </a:rPr>
                        <a:t>Cuenta colecciones no mayores a 20 elementos</a:t>
                      </a:r>
                    </a:p>
                    <a:p>
                      <a:pPr marL="0" marR="0" lvl="0" indent="0" algn="l" defTabSz="914400" rtl="0" eaLnBrk="1" fontAlgn="auto" latinLnBrk="0" hangingPunct="1">
                        <a:lnSpc>
                          <a:spcPct val="107000"/>
                        </a:lnSpc>
                        <a:spcBef>
                          <a:spcPts val="0"/>
                        </a:spcBef>
                        <a:spcAft>
                          <a:spcPts val="0"/>
                        </a:spcAft>
                        <a:buClrTx/>
                        <a:buSzTx/>
                        <a:buFontTx/>
                        <a:buNone/>
                        <a:tabLst/>
                        <a:defRPr/>
                      </a:pPr>
                      <a:r>
                        <a:rPr lang="es-MX" sz="1200" dirty="0" smtClean="0"/>
                        <a:t>•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Convive, juega y trabaja con distintos compañeros.</a:t>
                      </a:r>
                    </a:p>
                    <a:p>
                      <a:pPr>
                        <a:lnSpc>
                          <a:spcPct val="107000"/>
                        </a:lnSpc>
                        <a:spcAft>
                          <a:spcPts val="0"/>
                        </a:spcAft>
                      </a:pPr>
                      <a:endParaRPr lang="es-MX" sz="1200" b="0" dirty="0">
                        <a:effectLst/>
                        <a:latin typeface="Times New Roman" pitchFamily="18" charset="0"/>
                        <a:ea typeface="Calibri"/>
                        <a:cs typeface="Times New Roman"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9FF">
                        <a:alpha val="20000"/>
                      </a:srgbClr>
                    </a:solidFill>
                  </a:tcPr>
                </a:tc>
              </a:tr>
              <a:tr h="1240864">
                <a:tc vMerge="1">
                  <a:txBody>
                    <a:bodyPr/>
                    <a:lstStyle/>
                    <a:p>
                      <a:endParaRPr lang="es-MX"/>
                    </a:p>
                  </a:txBody>
                  <a:tcPr/>
                </a:tc>
                <a:tc>
                  <a:txBody>
                    <a:bodyPr/>
                    <a:lstStyle/>
                    <a:p>
                      <a:pPr algn="ctr">
                        <a:lnSpc>
                          <a:spcPct val="107000"/>
                        </a:lnSpc>
                        <a:spcAft>
                          <a:spcPts val="0"/>
                        </a:spcAft>
                      </a:pPr>
                      <a:r>
                        <a:rPr lang="es-MX" sz="1200" b="1" baseline="0" dirty="0" smtClean="0">
                          <a:effectLst/>
                          <a:latin typeface="Times New Roman" pitchFamily="18" charset="0"/>
                          <a:ea typeface="Calibri"/>
                          <a:cs typeface="Times New Roman" pitchFamily="18" charset="0"/>
                        </a:rPr>
                        <a:t>Papa caliente </a:t>
                      </a:r>
                    </a:p>
                    <a:p>
                      <a:pPr>
                        <a:lnSpc>
                          <a:spcPct val="107000"/>
                        </a:lnSpc>
                        <a:spcAft>
                          <a:spcPts val="0"/>
                        </a:spcAft>
                      </a:pPr>
                      <a:r>
                        <a:rPr lang="es-MX" sz="1200" b="1" baseline="0" dirty="0" smtClean="0">
                          <a:effectLst/>
                          <a:latin typeface="Times New Roman" pitchFamily="18" charset="0"/>
                          <a:ea typeface="Calibri"/>
                          <a:cs typeface="Times New Roman" pitchFamily="18" charset="0"/>
                        </a:rPr>
                        <a:t>I: </a:t>
                      </a:r>
                      <a:r>
                        <a:rPr lang="es-MX" sz="1200" b="0" baseline="0" dirty="0" smtClean="0">
                          <a:effectLst/>
                          <a:latin typeface="Times New Roman" pitchFamily="18" charset="0"/>
                          <a:ea typeface="Calibri"/>
                          <a:cs typeface="Times New Roman" pitchFamily="18" charset="0"/>
                        </a:rPr>
                        <a:t>Sentado en el suelo escucha indicaciones (mientras canta la canción de la ´´papa caliente´´ pasa el peluche, cuando termina la canción el que se queda con el peluche responde la pregunta)</a:t>
                      </a:r>
                    </a:p>
                    <a:p>
                      <a:pPr>
                        <a:lnSpc>
                          <a:spcPct val="107000"/>
                        </a:lnSpc>
                        <a:spcAft>
                          <a:spcPts val="0"/>
                        </a:spcAft>
                      </a:pPr>
                      <a:r>
                        <a:rPr lang="es-MX" sz="1200" b="1" baseline="0" dirty="0" smtClean="0">
                          <a:effectLst/>
                          <a:latin typeface="Times New Roman" pitchFamily="18" charset="0"/>
                          <a:ea typeface="Calibri"/>
                          <a:cs typeface="Times New Roman" pitchFamily="18" charset="0"/>
                        </a:rPr>
                        <a:t>D: </a:t>
                      </a:r>
                      <a:r>
                        <a:rPr lang="es-MX" sz="1200" b="0" baseline="0" dirty="0" smtClean="0">
                          <a:effectLst/>
                          <a:latin typeface="Times New Roman" pitchFamily="18" charset="0"/>
                          <a:ea typeface="Calibri"/>
                          <a:cs typeface="Times New Roman" pitchFamily="18" charset="0"/>
                        </a:rPr>
                        <a:t>Juega a la papa caliente.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Responde preguntas con su reflexión personal  ante las actividades realizadas durante la mañana de trabajo (¿qué aprendiste hoy?, ¿cuál actividad fue tu favorita?, ¿por qué fue tu favorita?).</a:t>
                      </a:r>
                      <a:endParaRPr lang="es-MX" sz="1200" b="0" baseline="0" dirty="0" smtClean="0">
                        <a:effectLst/>
                        <a:latin typeface="Times New Roman" pitchFamily="18" charset="0"/>
                        <a:ea typeface="Calibri"/>
                        <a:cs typeface="Times New Roman" pitchFamily="18" charset="0"/>
                      </a:endParaRPr>
                    </a:p>
                    <a:p>
                      <a:pPr>
                        <a:lnSpc>
                          <a:spcPct val="107000"/>
                        </a:lnSpc>
                        <a:spcAft>
                          <a:spcPts val="0"/>
                        </a:spcAft>
                      </a:pPr>
                      <a:r>
                        <a:rPr lang="es-MX" sz="1200" b="1" baseline="0" dirty="0" smtClean="0">
                          <a:effectLst/>
                          <a:latin typeface="Times New Roman" pitchFamily="18" charset="0"/>
                          <a:ea typeface="Calibri"/>
                          <a:cs typeface="Times New Roman" pitchFamily="18" charset="0"/>
                        </a:rPr>
                        <a:t>C: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Escucha atentamente a todos sus compañeros. Socializa la misma información en parejas.</a:t>
                      </a:r>
                      <a:endParaRPr lang="es-MX" sz="1200" b="1" baseline="0" dirty="0" smtClean="0">
                        <a:effectLst/>
                        <a:latin typeface="Times New Roman" pitchFamily="18" charset="0"/>
                        <a:ea typeface="Calibri"/>
                        <a:cs typeface="Times New Roman"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FFF"/>
                    </a:solidFill>
                  </a:tcPr>
                </a:tc>
                <a:tc>
                  <a:txBody>
                    <a:bodyPr/>
                    <a:lstStyle/>
                    <a:p>
                      <a:pPr>
                        <a:lnSpc>
                          <a:spcPct val="107000"/>
                        </a:lnSpc>
                        <a:spcAft>
                          <a:spcPts val="0"/>
                        </a:spcAft>
                      </a:pPr>
                      <a:r>
                        <a:rPr lang="es-MX" sz="1200" dirty="0" smtClean="0"/>
                        <a:t>• </a:t>
                      </a:r>
                      <a:r>
                        <a:rPr lang="es-MX" sz="1200" b="0" dirty="0" smtClean="0">
                          <a:effectLst/>
                          <a:latin typeface="Times New Roman" pitchFamily="18" charset="0"/>
                          <a:ea typeface="Calibri"/>
                          <a:cs typeface="Times New Roman" pitchFamily="18" charset="0"/>
                        </a:rPr>
                        <a:t>Peluche </a:t>
                      </a:r>
                      <a:endParaRPr lang="es-MX" sz="1200" b="0" dirty="0">
                        <a:effectLst/>
                        <a:latin typeface="Times New Roman" pitchFamily="18" charset="0"/>
                        <a:ea typeface="Calibri"/>
                        <a:cs typeface="Times New Roman"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FFF"/>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MX" sz="1200" b="0" dirty="0" smtClean="0">
                          <a:solidFill>
                            <a:schemeClr val="tx1"/>
                          </a:solidFill>
                          <a:latin typeface="Times New Roman" pitchFamily="18" charset="0"/>
                          <a:cs typeface="Times New Roman" pitchFamily="18" charset="0"/>
                        </a:rPr>
                        <a:t>Lunes</a:t>
                      </a:r>
                      <a:r>
                        <a:rPr lang="es-MX" sz="1200" b="0" baseline="0" dirty="0" smtClean="0">
                          <a:solidFill>
                            <a:schemeClr val="tx1"/>
                          </a:solidFill>
                          <a:latin typeface="Times New Roman" pitchFamily="18" charset="0"/>
                          <a:cs typeface="Times New Roman" pitchFamily="18" charset="0"/>
                        </a:rPr>
                        <a:t> 10 de diciembre </a:t>
                      </a:r>
                      <a:endParaRPr lang="es-MX" sz="1200" b="0" dirty="0" smtClean="0">
                        <a:solidFill>
                          <a:schemeClr val="tx1"/>
                        </a:solidFill>
                        <a:latin typeface="Times New Roman" pitchFamily="18" charset="0"/>
                        <a:cs typeface="Times New Roman"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FFF"/>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t>•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Convive, juega y trabaja con distintos compañeros.</a:t>
                      </a:r>
                    </a:p>
                    <a:p>
                      <a:pPr>
                        <a:lnSpc>
                          <a:spcPct val="107000"/>
                        </a:lnSpc>
                        <a:spcAft>
                          <a:spcPts val="0"/>
                        </a:spcAft>
                      </a:pPr>
                      <a:endParaRPr lang="es-MX" sz="1200" b="0" dirty="0">
                        <a:effectLst/>
                        <a:latin typeface="Times New Roman" pitchFamily="18" charset="0"/>
                        <a:ea typeface="Calibri"/>
                        <a:cs typeface="Times New Roman" pitchFamily="18"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AFFF"/>
                    </a:solidFill>
                  </a:tcPr>
                </a:tc>
              </a:tr>
            </a:tbl>
          </a:graphicData>
        </a:graphic>
      </p:graphicFrame>
    </p:spTree>
    <p:extLst>
      <p:ext uri="{BB962C8B-B14F-4D97-AF65-F5344CB8AC3E}">
        <p14:creationId xmlns:p14="http://schemas.microsoft.com/office/powerpoint/2010/main" val="3146725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Resultado de imagen para fondos preesc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 y="116632"/>
            <a:ext cx="9151145" cy="67413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3123946701"/>
              </p:ext>
            </p:extLst>
          </p:nvPr>
        </p:nvGraphicFramePr>
        <p:xfrm>
          <a:off x="251520" y="1268760"/>
          <a:ext cx="8712968" cy="1920240"/>
        </p:xfrm>
        <a:graphic>
          <a:graphicData uri="http://schemas.openxmlformats.org/drawingml/2006/table">
            <a:tbl>
              <a:tblPr firstRow="1" bandRow="1">
                <a:tableStyleId>{00A15C55-8517-42AA-B614-E9B94910E393}</a:tableStyleId>
              </a:tblPr>
              <a:tblGrid>
                <a:gridCol w="1080120"/>
                <a:gridCol w="2880320"/>
                <a:gridCol w="1584176"/>
                <a:gridCol w="1368152"/>
                <a:gridCol w="1800200"/>
              </a:tblGrid>
              <a:tr h="370840">
                <a:tc>
                  <a:txBody>
                    <a:bodyPr/>
                    <a:lstStyle/>
                    <a:p>
                      <a:endParaRPr lang="es-MX"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Dulces en mi asistencia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Escucha la explicación de la maestra (durante la semana se tomó la asistencia depositando un dulce en la bolsita de su nombre, en orden pasa uno por uno a contar los dulces que juntó en la semana)</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D: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Cuenta los dulces que recolectó durante la semana.</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Se come uno y responde: ¿qué sentido utilizaste para comer tu dulce?. </a:t>
                      </a:r>
                      <a:endParaRPr kumimoji="0" lang="es-MX" sz="1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BDEE"/>
                    </a:solidFill>
                  </a:tcPr>
                </a:tc>
                <a:tc>
                  <a:txBody>
                    <a:bodyPr/>
                    <a:lstStyle/>
                    <a:p>
                      <a:pPr marL="171450" indent="-171450">
                        <a:buFont typeface="Arial" pitchFamily="34" charset="0"/>
                        <a:buChar char="•"/>
                      </a:pPr>
                      <a:r>
                        <a:rPr lang="es-MX" sz="1200" b="0" dirty="0" smtClean="0">
                          <a:solidFill>
                            <a:schemeClr val="tx1"/>
                          </a:solidFill>
                          <a:latin typeface="Times New Roman" pitchFamily="18" charset="0"/>
                          <a:cs typeface="Times New Roman" pitchFamily="18" charset="0"/>
                        </a:rPr>
                        <a:t>Registro de asistencia </a:t>
                      </a:r>
                    </a:p>
                    <a:p>
                      <a:pPr marL="171450" indent="-171450">
                        <a:buFont typeface="Arial" pitchFamily="34" charset="0"/>
                        <a:buChar char="•"/>
                      </a:pPr>
                      <a:r>
                        <a:rPr lang="es-MX" sz="1200" b="0" dirty="0" smtClean="0">
                          <a:solidFill>
                            <a:schemeClr val="tx1"/>
                          </a:solidFill>
                          <a:latin typeface="Times New Roman" pitchFamily="18" charset="0"/>
                          <a:cs typeface="Times New Roman" pitchFamily="18" charset="0"/>
                        </a:rPr>
                        <a:t>Dulces</a:t>
                      </a:r>
                      <a:r>
                        <a:rPr lang="es-MX" sz="1200" b="0" baseline="0" dirty="0" smtClean="0">
                          <a:solidFill>
                            <a:schemeClr val="tx1"/>
                          </a:solidFill>
                          <a:latin typeface="Times New Roman" pitchFamily="18" charset="0"/>
                          <a:cs typeface="Times New Roman" pitchFamily="18" charset="0"/>
                        </a:rPr>
                        <a:t> </a:t>
                      </a:r>
                      <a:endParaRPr lang="es-MX" sz="1200" b="0" dirty="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BDEE"/>
                    </a:solidFill>
                  </a:tcPr>
                </a:tc>
                <a:tc>
                  <a:txBody>
                    <a:bodyPr/>
                    <a:lstStyle/>
                    <a:p>
                      <a:r>
                        <a:rPr lang="es-MX" sz="1200" b="0" dirty="0" smtClean="0">
                          <a:solidFill>
                            <a:schemeClr val="tx1"/>
                          </a:solidFill>
                          <a:latin typeface="Times New Roman" pitchFamily="18" charset="0"/>
                          <a:cs typeface="Times New Roman" pitchFamily="18" charset="0"/>
                        </a:rPr>
                        <a:t>Viernes 14 de diciembre  </a:t>
                      </a:r>
                      <a:endParaRPr lang="es-MX" sz="1200" b="0" dirty="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BDEE"/>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a:t>
                      </a:r>
                      <a:r>
                        <a:rPr lang="es-MX" sz="1200" dirty="0" smtClean="0"/>
                        <a:t>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Cuenta colecciones no mayores a 20 elementos.</a:t>
                      </a:r>
                    </a:p>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BDEE"/>
                    </a:solidFill>
                  </a:tcPr>
                </a:tc>
              </a:tr>
            </a:tbl>
          </a:graphicData>
        </a:graphic>
      </p:graphicFrame>
    </p:spTree>
    <p:extLst>
      <p:ext uri="{BB962C8B-B14F-4D97-AF65-F5344CB8AC3E}">
        <p14:creationId xmlns:p14="http://schemas.microsoft.com/office/powerpoint/2010/main" val="2319899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43000" y="-1142998"/>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323528" y="5229200"/>
            <a:ext cx="853310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___________________________                                                                                    ________________________</a:t>
            </a:r>
            <a:endParaRPr kumimoji="0" lang="es-MX" sz="1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Firma del alumno(a)                                                                                                    Firma del educador (a)</a:t>
            </a:r>
            <a:endParaRPr kumimoji="0" lang="es-MX" sz="1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_____________________________                                              </a:t>
            </a:r>
            <a:endParaRPr kumimoji="0" lang="es-MX" sz="1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Firma de asesor de</a:t>
            </a:r>
            <a:endParaRPr kumimoji="0" lang="es-MX" sz="1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Práctica profesional                                                                 </a:t>
            </a:r>
            <a:endParaRPr kumimoji="0" lang="es-MX" sz="140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682380683"/>
              </p:ext>
            </p:extLst>
          </p:nvPr>
        </p:nvGraphicFramePr>
        <p:xfrm>
          <a:off x="569623" y="2636912"/>
          <a:ext cx="6954705" cy="1988457"/>
        </p:xfrm>
        <a:graphic>
          <a:graphicData uri="http://schemas.openxmlformats.org/drawingml/2006/table">
            <a:tbl>
              <a:tblPr/>
              <a:tblGrid>
                <a:gridCol w="6954705"/>
              </a:tblGrid>
              <a:tr h="19884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dirty="0" smtClean="0">
                          <a:effectLst/>
                          <a:latin typeface="Times New Roman" pitchFamily="18" charset="0"/>
                          <a:ea typeface="Calibri"/>
                          <a:cs typeface="Times New Roman" pitchFamily="18" charset="0"/>
                        </a:rPr>
                        <a:t>Observaciones:</a:t>
                      </a:r>
                      <a:endParaRPr lang="es-MX" sz="1800" dirty="0" smtClean="0">
                        <a:effectLst/>
                        <a:latin typeface="Times New Roman" pitchFamily="18" charset="0"/>
                        <a:ea typeface="Calibri"/>
                        <a:cs typeface="Times New Roman" pitchFamily="18" charset="0"/>
                      </a:endParaRPr>
                    </a:p>
                    <a:p>
                      <a:endParaRPr lang="es-MX" dirty="0"/>
                    </a:p>
                  </a:txBody>
                  <a:tcPr>
                    <a:lnL w="28575" cmpd="sng">
                      <a:solidFill>
                        <a:schemeClr val="tx1"/>
                      </a:solidFill>
                      <a:prstDash val="lgDash"/>
                    </a:lnL>
                    <a:lnR w="28575" cmpd="sng">
                      <a:solidFill>
                        <a:schemeClr val="tx1"/>
                      </a:solidFill>
                      <a:prstDash val="lgDash"/>
                    </a:lnR>
                    <a:lnT w="28575" cmpd="sng">
                      <a:solidFill>
                        <a:schemeClr val="tx1"/>
                      </a:solidFill>
                      <a:prstDash val="lgDash"/>
                    </a:lnT>
                    <a:lnB w="28575" cmpd="sng">
                      <a:solidFill>
                        <a:schemeClr val="tx1"/>
                      </a:solidFill>
                      <a:prstDash val="lgDash"/>
                    </a:lnB>
                    <a:solidFill>
                      <a:srgbClr val="F6D1FF"/>
                    </a:solid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814260535"/>
              </p:ext>
            </p:extLst>
          </p:nvPr>
        </p:nvGraphicFramePr>
        <p:xfrm>
          <a:off x="569623" y="476672"/>
          <a:ext cx="6954705" cy="1656185"/>
        </p:xfrm>
        <a:graphic>
          <a:graphicData uri="http://schemas.openxmlformats.org/drawingml/2006/table">
            <a:tbl>
              <a:tblPr/>
              <a:tblGrid>
                <a:gridCol w="6954705"/>
              </a:tblGrid>
              <a:tr h="1656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dirty="0" smtClean="0">
                          <a:effectLst/>
                          <a:latin typeface="Times New Roman" pitchFamily="18" charset="0"/>
                          <a:ea typeface="Calibri"/>
                          <a:cs typeface="Times New Roman" pitchFamily="18" charset="0"/>
                        </a:rPr>
                        <a:t>Adecuaciones Curriculares: </a:t>
                      </a:r>
                      <a:endParaRPr lang="es-MX" sz="1800" dirty="0" smtClean="0">
                        <a:effectLst/>
                        <a:latin typeface="Times New Roman" pitchFamily="18" charset="0"/>
                        <a:ea typeface="Calibri"/>
                        <a:cs typeface="Times New Roman" pitchFamily="18" charset="0"/>
                      </a:endParaRPr>
                    </a:p>
                    <a:p>
                      <a:r>
                        <a:rPr lang="es-MX" sz="1400" dirty="0" smtClean="0">
                          <a:latin typeface="Times New Roman" pitchFamily="18" charset="0"/>
                          <a:cs typeface="Times New Roman" pitchFamily="18" charset="0"/>
                        </a:rPr>
                        <a:t>Motivar a Gerardo</a:t>
                      </a:r>
                      <a:r>
                        <a:rPr lang="es-MX" sz="1400" baseline="0" dirty="0" smtClean="0">
                          <a:latin typeface="Times New Roman" pitchFamily="18" charset="0"/>
                          <a:cs typeface="Times New Roman" pitchFamily="18" charset="0"/>
                        </a:rPr>
                        <a:t> para que participe. </a:t>
                      </a:r>
                    </a:p>
                    <a:p>
                      <a:r>
                        <a:rPr lang="es-MX" sz="1400" baseline="0" dirty="0" smtClean="0">
                          <a:latin typeface="Times New Roman" pitchFamily="18" charset="0"/>
                          <a:cs typeface="Times New Roman" pitchFamily="18" charset="0"/>
                        </a:rPr>
                        <a:t>Asignar gafetes de ´´ayudantes´´ (para repartir materiales) a Mauricio y </a:t>
                      </a:r>
                      <a:r>
                        <a:rPr lang="es-MX" sz="1400" baseline="0" dirty="0" err="1" smtClean="0">
                          <a:latin typeface="Times New Roman" pitchFamily="18" charset="0"/>
                          <a:cs typeface="Times New Roman" pitchFamily="18" charset="0"/>
                        </a:rPr>
                        <a:t>Dariel</a:t>
                      </a:r>
                      <a:r>
                        <a:rPr lang="es-MX" sz="1400" baseline="0" dirty="0" smtClean="0">
                          <a:latin typeface="Times New Roman" pitchFamily="18" charset="0"/>
                          <a:cs typeface="Times New Roman" pitchFamily="18" charset="0"/>
                        </a:rPr>
                        <a:t>.</a:t>
                      </a:r>
                    </a:p>
                    <a:p>
                      <a:r>
                        <a:rPr lang="es-MX" sz="1400" baseline="0" dirty="0" smtClean="0">
                          <a:latin typeface="Times New Roman" pitchFamily="18" charset="0"/>
                          <a:cs typeface="Times New Roman" pitchFamily="18" charset="0"/>
                        </a:rPr>
                        <a:t>Distribuir a los alumnos de segundo, uno en cada mesa de trabajo. </a:t>
                      </a:r>
                    </a:p>
                    <a:p>
                      <a:r>
                        <a:rPr lang="es-MX" sz="1400" baseline="0" dirty="0" smtClean="0">
                          <a:latin typeface="Times New Roman" pitchFamily="18" charset="0"/>
                          <a:cs typeface="Times New Roman" pitchFamily="18" charset="0"/>
                        </a:rPr>
                        <a:t>Asignar gafete de ´´mejor amigo´´ (para ayudar a sus compañeros durante el día) a Sofía. </a:t>
                      </a:r>
                    </a:p>
                    <a:p>
                      <a:r>
                        <a:rPr lang="es-MX" sz="1400" baseline="0" dirty="0" smtClean="0">
                          <a:latin typeface="Times New Roman" pitchFamily="18" charset="0"/>
                          <a:cs typeface="Times New Roman" pitchFamily="18" charset="0"/>
                        </a:rPr>
                        <a:t>Incluir a Christopher.   </a:t>
                      </a:r>
                      <a:endParaRPr lang="es-MX" sz="1400" dirty="0">
                        <a:latin typeface="Times New Roman" pitchFamily="18" charset="0"/>
                        <a:cs typeface="Times New Roman" pitchFamily="18" charset="0"/>
                      </a:endParaRPr>
                    </a:p>
                  </a:txBody>
                  <a:tcPr>
                    <a:lnL w="28575" cmpd="sng">
                      <a:solidFill>
                        <a:schemeClr val="tx1"/>
                      </a:solidFill>
                      <a:prstDash val="lgDash"/>
                    </a:lnL>
                    <a:lnR w="28575" cmpd="sng">
                      <a:solidFill>
                        <a:schemeClr val="tx1"/>
                      </a:solidFill>
                      <a:prstDash val="lgDash"/>
                    </a:lnR>
                    <a:lnT w="28575" cmpd="sng">
                      <a:solidFill>
                        <a:schemeClr val="tx1"/>
                      </a:solidFill>
                      <a:prstDash val="lgDash"/>
                    </a:lnT>
                    <a:lnB w="28575" cmpd="sng">
                      <a:solidFill>
                        <a:schemeClr val="tx1"/>
                      </a:solidFill>
                      <a:prstDash val="lgDash"/>
                    </a:lnB>
                    <a:solidFill>
                      <a:srgbClr val="FFFFCC"/>
                    </a:solidFill>
                  </a:tcPr>
                </a:tc>
              </a:tr>
            </a:tbl>
          </a:graphicData>
        </a:graphic>
      </p:graphicFrame>
      <p:pic>
        <p:nvPicPr>
          <p:cNvPr id="11" name="Picture 8" descr="NiÃ±a"/>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9795" y1="11800" x2="29795" y2="11800"/>
                        <a14:foregroundMark x1="7877" y1="8400" x2="29795" y2="9600"/>
                        <a14:foregroundMark x1="24658" y1="12600" x2="49315" y2="9400"/>
                        <a14:foregroundMark x1="54452" y1="9400" x2="54452" y2="33200"/>
                        <a14:foregroundMark x1="31507" y1="16400" x2="38356" y2="15800"/>
                        <a14:foregroundMark x1="64726" y1="11400" x2="64726" y2="11400"/>
                        <a14:foregroundMark x1="64726" y1="8800" x2="77397" y2="3800"/>
                        <a14:foregroundMark x1="36301" y1="6200" x2="50342" y2="6600"/>
                        <a14:foregroundMark x1="18493" y1="15200" x2="23630" y2="15400"/>
                        <a14:foregroundMark x1="53425" y1="7000" x2="63356" y2="15400"/>
                        <a14:foregroundMark x1="18836" y1="28800" x2="18836" y2="28800"/>
                        <a14:foregroundMark x1="73630" y1="27600" x2="73630" y2="27600"/>
                        <a14:foregroundMark x1="18836" y1="70200" x2="15411" y2="73600"/>
                        <a14:foregroundMark x1="12671" y1="76400" x2="9589" y2="83400"/>
                        <a14:foregroundMark x1="5822" y1="87000" x2="5822" y2="80000"/>
                        <a14:foregroundMark x1="40753" y1="93800" x2="45548" y2="96600"/>
                        <a14:foregroundMark x1="69521" y1="91600" x2="70205" y2="96600"/>
                        <a14:foregroundMark x1="57534" y1="96600" x2="69178" y2="96600"/>
                        <a14:foregroundMark x1="65753" y1="98600" x2="81164" y2="96800"/>
                        <a14:foregroundMark x1="20890" y1="91000" x2="20890" y2="91000"/>
                        <a14:foregroundMark x1="33562" y1="98400" x2="42808" y2="98600"/>
                        <a14:foregroundMark x1="21918" y1="88600" x2="21918" y2="88600"/>
                        <a14:foregroundMark x1="11644" y1="11800" x2="11644" y2="11800"/>
                        <a14:foregroundMark x1="21918" y1="18400" x2="21918" y2="18400"/>
                        <a14:foregroundMark x1="78425" y1="7800" x2="78425" y2="7800"/>
                        <a14:foregroundMark x1="68493" y1="16600" x2="68493" y2="16600"/>
                        <a14:foregroundMark x1="8562" y1="6200" x2="8562" y2="6200"/>
                        <a14:foregroundMark x1="28767" y1="98600" x2="28767" y2="98600"/>
                        <a14:foregroundMark x1="28767" y1="97800" x2="28767" y2="97800"/>
                        <a14:foregroundMark x1="27740" y1="95800" x2="27740" y2="95800"/>
                      </a14:backgroundRemoval>
                    </a14:imgEffect>
                  </a14:imgLayer>
                </a14:imgProps>
              </a:ext>
              <a:ext uri="{28A0092B-C50C-407E-A947-70E740481C1C}">
                <a14:useLocalDpi xmlns:a14="http://schemas.microsoft.com/office/drawing/2010/main" val="0"/>
              </a:ext>
            </a:extLst>
          </a:blip>
          <a:srcRect/>
          <a:stretch>
            <a:fillRect/>
          </a:stretch>
        </p:blipFill>
        <p:spPr bwMode="auto">
          <a:xfrm>
            <a:off x="7848521" y="1681464"/>
            <a:ext cx="1008112" cy="172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85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858264503"/>
              </p:ext>
            </p:extLst>
          </p:nvPr>
        </p:nvGraphicFramePr>
        <p:xfrm>
          <a:off x="323528" y="1340768"/>
          <a:ext cx="8568951" cy="5103567"/>
        </p:xfrm>
        <a:graphic>
          <a:graphicData uri="http://schemas.openxmlformats.org/drawingml/2006/table">
            <a:tbl>
              <a:tblPr firstRow="1" bandRow="1">
                <a:tableStyleId>{7DF18680-E054-41AD-8BC1-D1AEF772440D}</a:tableStyleId>
              </a:tblPr>
              <a:tblGrid>
                <a:gridCol w="3096343"/>
                <a:gridCol w="936104"/>
                <a:gridCol w="1008112"/>
                <a:gridCol w="936104"/>
                <a:gridCol w="2592288"/>
              </a:tblGrid>
              <a:tr h="729081">
                <a:tc>
                  <a:txBody>
                    <a:bodyPr/>
                    <a:lstStyle/>
                    <a:p>
                      <a:pPr algn="ctr"/>
                      <a:r>
                        <a:rPr lang="es-MX" sz="1200" dirty="0" smtClean="0">
                          <a:latin typeface="Times New Roman" pitchFamily="18" charset="0"/>
                          <a:cs typeface="Times New Roman" pitchFamily="18" charset="0"/>
                        </a:rPr>
                        <a:t>Indicadores </a:t>
                      </a:r>
                      <a:endParaRPr lang="es-MX" sz="1200" dirty="0">
                        <a:solidFill>
                          <a:schemeClr val="tx1"/>
                        </a:solidFill>
                        <a:latin typeface="Times New Roman" pitchFamily="18" charset="0"/>
                        <a:cs typeface="Times New Roman" pitchFamily="18" charset="0"/>
                      </a:endParaRPr>
                    </a:p>
                  </a:txBody>
                  <a:tcPr/>
                </a:tc>
                <a:tc>
                  <a:txBody>
                    <a:bodyPr/>
                    <a:lstStyle/>
                    <a:p>
                      <a:pPr algn="ctr"/>
                      <a:r>
                        <a:rPr lang="es-MX" sz="1200" dirty="0" smtClean="0">
                          <a:latin typeface="Times New Roman" pitchFamily="18" charset="0"/>
                          <a:cs typeface="Times New Roman" pitchFamily="18" charset="0"/>
                        </a:rPr>
                        <a:t>Lo hace solo</a:t>
                      </a:r>
                      <a:endParaRPr lang="es-MX" sz="1200" dirty="0">
                        <a:solidFill>
                          <a:schemeClr val="tx1"/>
                        </a:solidFill>
                        <a:latin typeface="Times New Roman" pitchFamily="18" charset="0"/>
                        <a:cs typeface="Times New Roman" pitchFamily="18" charset="0"/>
                      </a:endParaRPr>
                    </a:p>
                  </a:txBody>
                  <a:tcPr/>
                </a:tc>
                <a:tc>
                  <a:txBody>
                    <a:bodyPr/>
                    <a:lstStyle/>
                    <a:p>
                      <a:pPr algn="ctr"/>
                      <a:r>
                        <a:rPr lang="es-MX" sz="1200" dirty="0" smtClean="0">
                          <a:latin typeface="Times New Roman" pitchFamily="18" charset="0"/>
                          <a:cs typeface="Times New Roman" pitchFamily="18" charset="0"/>
                        </a:rPr>
                        <a:t>Lo hace con ayuda </a:t>
                      </a:r>
                      <a:endParaRPr lang="es-MX" sz="1200" dirty="0">
                        <a:solidFill>
                          <a:schemeClr val="tx1"/>
                        </a:solidFill>
                        <a:latin typeface="Times New Roman" pitchFamily="18" charset="0"/>
                        <a:cs typeface="Times New Roman" pitchFamily="18" charset="0"/>
                      </a:endParaRPr>
                    </a:p>
                  </a:txBody>
                  <a:tcPr/>
                </a:tc>
                <a:tc>
                  <a:txBody>
                    <a:bodyPr/>
                    <a:lstStyle/>
                    <a:p>
                      <a:pPr algn="ctr"/>
                      <a:r>
                        <a:rPr lang="es-MX" sz="1200" dirty="0" smtClean="0">
                          <a:latin typeface="Times New Roman" pitchFamily="18" charset="0"/>
                          <a:cs typeface="Times New Roman" pitchFamily="18" charset="0"/>
                        </a:rPr>
                        <a:t>No lo hace </a:t>
                      </a:r>
                      <a:endParaRPr lang="es-MX" sz="1200" dirty="0">
                        <a:solidFill>
                          <a:schemeClr val="tx1"/>
                        </a:solidFill>
                        <a:latin typeface="Times New Roman" pitchFamily="18" charset="0"/>
                        <a:cs typeface="Times New Roman" pitchFamily="18" charset="0"/>
                      </a:endParaRPr>
                    </a:p>
                  </a:txBody>
                  <a:tcPr/>
                </a:tc>
                <a:tc>
                  <a:txBody>
                    <a:bodyPr/>
                    <a:lstStyle/>
                    <a:p>
                      <a:pPr algn="ctr"/>
                      <a:r>
                        <a:rPr lang="es-MX" sz="1200" dirty="0" smtClean="0">
                          <a:latin typeface="Times New Roman" pitchFamily="18" charset="0"/>
                          <a:cs typeface="Times New Roman" pitchFamily="18" charset="0"/>
                        </a:rPr>
                        <a:t>Observaciones </a:t>
                      </a:r>
                      <a:endParaRPr lang="es-MX" sz="1200" dirty="0">
                        <a:solidFill>
                          <a:schemeClr val="tx1"/>
                        </a:solidFill>
                        <a:latin typeface="Times New Roman" pitchFamily="18" charset="0"/>
                        <a:cs typeface="Times New Roman" pitchFamily="18" charset="0"/>
                      </a:endParaRPr>
                    </a:p>
                  </a:txBody>
                  <a:tcPr/>
                </a:tc>
              </a:tr>
              <a:tr h="729081">
                <a:tc>
                  <a:txBody>
                    <a:bodyPr/>
                    <a:lstStyle/>
                    <a:p>
                      <a:r>
                        <a:rPr lang="es-MX" sz="1200" dirty="0" smtClean="0">
                          <a:latin typeface="Times New Roman" pitchFamily="18" charset="0"/>
                          <a:cs typeface="Times New Roman" pitchFamily="18" charset="0"/>
                        </a:rPr>
                        <a:t>Usa el lenguaje para compartir sus ideas.</a:t>
                      </a:r>
                      <a:r>
                        <a:rPr lang="es-MX" sz="1200" baseline="0" dirty="0" smtClean="0">
                          <a:latin typeface="Times New Roman" pitchFamily="18" charset="0"/>
                          <a:cs typeface="Times New Roman" pitchFamily="18" charset="0"/>
                        </a:rPr>
                        <a:t> </a:t>
                      </a:r>
                      <a:endParaRPr lang="es-MX" sz="1200" dirty="0">
                        <a:latin typeface="Times New Roman" pitchFamily="18" charset="0"/>
                        <a:cs typeface="Times New Roman" pitchFamily="18" charset="0"/>
                      </a:endParaRPr>
                    </a:p>
                  </a:txBody>
                  <a:tcPr/>
                </a:tc>
                <a:tc>
                  <a:txBody>
                    <a:bodyPr/>
                    <a:lstStyle/>
                    <a:p>
                      <a:endParaRPr lang="es-MX" sz="120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r>
              <a:tr h="729081">
                <a:tc>
                  <a:txBody>
                    <a:bodyPr/>
                    <a:lstStyle/>
                    <a:p>
                      <a:r>
                        <a:rPr lang="es-MX" sz="1200" dirty="0" smtClean="0">
                          <a:latin typeface="Times New Roman" pitchFamily="18" charset="0"/>
                          <a:cs typeface="Times New Roman" pitchFamily="18" charset="0"/>
                        </a:rPr>
                        <a:t>Respeta turnos.</a:t>
                      </a:r>
                      <a:r>
                        <a:rPr lang="es-MX" sz="1200" baseline="0" dirty="0" smtClean="0">
                          <a:latin typeface="Times New Roman" pitchFamily="18" charset="0"/>
                          <a:cs typeface="Times New Roman" pitchFamily="18" charset="0"/>
                        </a:rPr>
                        <a:t> </a:t>
                      </a:r>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r>
              <a:tr h="729081">
                <a:tc>
                  <a:txBody>
                    <a:bodyPr/>
                    <a:lstStyle/>
                    <a:p>
                      <a:r>
                        <a:rPr lang="es-MX" sz="1200" dirty="0" smtClean="0">
                          <a:latin typeface="Times New Roman" pitchFamily="18" charset="0"/>
                          <a:cs typeface="Times New Roman" pitchFamily="18" charset="0"/>
                        </a:rPr>
                        <a:t>Levanta la mano</a:t>
                      </a:r>
                      <a:r>
                        <a:rPr lang="es-MX" sz="1200" baseline="0" dirty="0" smtClean="0">
                          <a:latin typeface="Times New Roman" pitchFamily="18" charset="0"/>
                          <a:cs typeface="Times New Roman" pitchFamily="18" charset="0"/>
                        </a:rPr>
                        <a:t> para participar. </a:t>
                      </a:r>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a:latin typeface="Times New Roman" pitchFamily="18" charset="0"/>
                        <a:cs typeface="Times New Roman" pitchFamily="18" charset="0"/>
                      </a:endParaRPr>
                    </a:p>
                  </a:txBody>
                  <a:tcPr/>
                </a:tc>
              </a:tr>
              <a:tr h="729081">
                <a:tc>
                  <a:txBody>
                    <a:bodyPr/>
                    <a:lstStyle/>
                    <a:p>
                      <a:r>
                        <a:rPr lang="es-MX" sz="1200" dirty="0" smtClean="0">
                          <a:latin typeface="Times New Roman" pitchFamily="18" charset="0"/>
                          <a:cs typeface="Times New Roman" pitchFamily="18" charset="0"/>
                        </a:rPr>
                        <a:t>Escucha</a:t>
                      </a:r>
                      <a:r>
                        <a:rPr lang="es-MX" sz="1200" baseline="0" dirty="0" smtClean="0">
                          <a:latin typeface="Times New Roman" pitchFamily="18" charset="0"/>
                          <a:cs typeface="Times New Roman" pitchFamily="18" charset="0"/>
                        </a:rPr>
                        <a:t> a sus compañeros.</a:t>
                      </a:r>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a:latin typeface="Times New Roman" pitchFamily="18" charset="0"/>
                        <a:cs typeface="Times New Roman" pitchFamily="18" charset="0"/>
                      </a:endParaRPr>
                    </a:p>
                  </a:txBody>
                  <a:tcPr/>
                </a:tc>
              </a:tr>
              <a:tr h="729081">
                <a:tc>
                  <a:txBody>
                    <a:bodyPr/>
                    <a:lstStyle/>
                    <a:p>
                      <a:r>
                        <a:rPr lang="es-MX" sz="1200" dirty="0" smtClean="0">
                          <a:latin typeface="Times New Roman" pitchFamily="18" charset="0"/>
                          <a:cs typeface="Times New Roman" pitchFamily="18" charset="0"/>
                        </a:rPr>
                        <a:t>Sigue indicaciones.</a:t>
                      </a:r>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r>
              <a:tr h="729081">
                <a:tc>
                  <a:txBody>
                    <a:bodyPr/>
                    <a:lstStyle/>
                    <a:p>
                      <a:r>
                        <a:rPr lang="es-MX" sz="1200" dirty="0" smtClean="0">
                          <a:latin typeface="Times New Roman" pitchFamily="18" charset="0"/>
                          <a:cs typeface="Times New Roman" pitchFamily="18" charset="0"/>
                        </a:rPr>
                        <a:t>Muestra interés por la lectura.</a:t>
                      </a:r>
                      <a:endParaRPr lang="es-MX" sz="1200" dirty="0">
                        <a:latin typeface="Times New Roman" pitchFamily="18" charset="0"/>
                        <a:cs typeface="Times New Roman" pitchFamily="18" charset="0"/>
                      </a:endParaRPr>
                    </a:p>
                  </a:txBody>
                  <a:tcPr/>
                </a:tc>
                <a:tc>
                  <a:txBody>
                    <a:bodyPr/>
                    <a:lstStyle/>
                    <a:p>
                      <a:endParaRPr lang="es-MX" sz="120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c>
                  <a:txBody>
                    <a:bodyPr/>
                    <a:lstStyle/>
                    <a:p>
                      <a:endParaRPr lang="es-MX" sz="1200" dirty="0">
                        <a:latin typeface="Times New Roman" pitchFamily="18" charset="0"/>
                        <a:cs typeface="Times New Roman" pitchFamily="18" charset="0"/>
                      </a:endParaRPr>
                    </a:p>
                  </a:txBody>
                  <a:tcPr/>
                </a:tc>
              </a:tr>
            </a:tbl>
          </a:graphicData>
        </a:graphic>
      </p:graphicFrame>
      <p:sp>
        <p:nvSpPr>
          <p:cNvPr id="5" name="4 CuadroTexto"/>
          <p:cNvSpPr txBox="1"/>
          <p:nvPr/>
        </p:nvSpPr>
        <p:spPr>
          <a:xfrm>
            <a:off x="323528" y="548680"/>
            <a:ext cx="8424936" cy="800219"/>
          </a:xfrm>
          <a:prstGeom prst="rect">
            <a:avLst/>
          </a:prstGeom>
          <a:noFill/>
        </p:spPr>
        <p:txBody>
          <a:bodyPr wrap="square" rtlCol="0">
            <a:spAutoFit/>
          </a:bodyPr>
          <a:lstStyle/>
          <a:p>
            <a:r>
              <a:rPr lang="es-MX" sz="1400" dirty="0" smtClean="0">
                <a:latin typeface="Times New Roman" pitchFamily="18" charset="0"/>
                <a:cs typeface="Times New Roman" pitchFamily="18" charset="0"/>
              </a:rPr>
              <a:t>Indicador  para evaluar actividades que pertenecen al campo de Lenguaje y comunicación y favorecen el  </a:t>
            </a:r>
            <a:r>
              <a:rPr lang="es-MX" sz="1400" dirty="0" smtClean="0">
                <a:latin typeface="Times New Roman" pitchFamily="18" charset="0"/>
                <a:cs typeface="Times New Roman" pitchFamily="18" charset="0"/>
              </a:rPr>
              <a:t>aprendizaje </a:t>
            </a:r>
            <a:r>
              <a:rPr lang="es-MX" sz="1400" dirty="0" smtClean="0">
                <a:latin typeface="Times New Roman" pitchFamily="18" charset="0"/>
                <a:cs typeface="Times New Roman" pitchFamily="18" charset="0"/>
              </a:rPr>
              <a:t>esper</a:t>
            </a:r>
            <a:r>
              <a:rPr lang="es-MX" sz="1400" dirty="0" smtClean="0">
                <a:latin typeface="Times New Roman" pitchFamily="18" charset="0"/>
                <a:cs typeface="Times New Roman" pitchFamily="18" charset="0"/>
              </a:rPr>
              <a:t>a</a:t>
            </a:r>
            <a:r>
              <a:rPr lang="es-MX" sz="1400" dirty="0" smtClean="0">
                <a:latin typeface="Times New Roman" pitchFamily="18" charset="0"/>
                <a:cs typeface="Times New Roman" pitchFamily="18" charset="0"/>
              </a:rPr>
              <a:t>do: </a:t>
            </a:r>
            <a:r>
              <a:rPr lang="es-MX" sz="1400" dirty="0" smtClean="0">
                <a:latin typeface="Times New Roman" pitchFamily="18" charset="0"/>
                <a:cs typeface="Times New Roman" pitchFamily="18" charset="0"/>
              </a:rPr>
              <a:t>Solicita la palabra para participar y escucha las ideas de sus compañeros.</a:t>
            </a:r>
          </a:p>
          <a:p>
            <a:endParaRPr lang="es-MX" dirty="0"/>
          </a:p>
        </p:txBody>
      </p:sp>
    </p:spTree>
    <p:extLst>
      <p:ext uri="{BB962C8B-B14F-4D97-AF65-F5344CB8AC3E}">
        <p14:creationId xmlns:p14="http://schemas.microsoft.com/office/powerpoint/2010/main" val="213393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228311623"/>
              </p:ext>
            </p:extLst>
          </p:nvPr>
        </p:nvGraphicFramePr>
        <p:xfrm>
          <a:off x="323528" y="1340768"/>
          <a:ext cx="8568951" cy="4374486"/>
        </p:xfrm>
        <a:graphic>
          <a:graphicData uri="http://schemas.openxmlformats.org/drawingml/2006/table">
            <a:tbl>
              <a:tblPr firstRow="1" bandRow="1">
                <a:tableStyleId>{5C22544A-7EE6-4342-B048-85BDC9FD1C3A}</a:tableStyleId>
              </a:tblPr>
              <a:tblGrid>
                <a:gridCol w="3096343"/>
                <a:gridCol w="936104"/>
                <a:gridCol w="1008112"/>
                <a:gridCol w="936104"/>
                <a:gridCol w="2592288"/>
              </a:tblGrid>
              <a:tr h="729081">
                <a:tc>
                  <a:txBody>
                    <a:bodyPr/>
                    <a:lstStyle/>
                    <a:p>
                      <a:pPr algn="ctr"/>
                      <a:r>
                        <a:rPr lang="es-MX" sz="1200" dirty="0" smtClean="0">
                          <a:solidFill>
                            <a:schemeClr val="tx1"/>
                          </a:solidFill>
                          <a:latin typeface="Times New Roman" pitchFamily="18" charset="0"/>
                          <a:cs typeface="Times New Roman" pitchFamily="18" charset="0"/>
                        </a:rPr>
                        <a:t>Indicadores </a:t>
                      </a:r>
                      <a:endParaRPr lang="es-MX" sz="1200" dirty="0">
                        <a:solidFill>
                          <a:schemeClr val="tx1"/>
                        </a:solidFill>
                        <a:latin typeface="Times New Roman" pitchFamily="18" charset="0"/>
                        <a:cs typeface="Times New Roman" pitchFamily="18" charset="0"/>
                      </a:endParaRPr>
                    </a:p>
                  </a:txBody>
                  <a:tcPr>
                    <a:solidFill>
                      <a:srgbClr val="F2B9FF"/>
                    </a:solidFill>
                  </a:tcPr>
                </a:tc>
                <a:tc>
                  <a:txBody>
                    <a:bodyPr/>
                    <a:lstStyle/>
                    <a:p>
                      <a:pPr algn="ctr"/>
                      <a:r>
                        <a:rPr lang="es-MX" sz="1200" dirty="0" smtClean="0">
                          <a:solidFill>
                            <a:schemeClr val="tx1"/>
                          </a:solidFill>
                          <a:latin typeface="Times New Roman" pitchFamily="18" charset="0"/>
                          <a:cs typeface="Times New Roman" pitchFamily="18" charset="0"/>
                        </a:rPr>
                        <a:t>Lo hace solo</a:t>
                      </a:r>
                      <a:endParaRPr lang="es-MX" sz="1200" dirty="0">
                        <a:solidFill>
                          <a:schemeClr val="tx1"/>
                        </a:solidFill>
                        <a:latin typeface="Times New Roman" pitchFamily="18" charset="0"/>
                        <a:cs typeface="Times New Roman" pitchFamily="18" charset="0"/>
                      </a:endParaRPr>
                    </a:p>
                  </a:txBody>
                  <a:tcPr>
                    <a:solidFill>
                      <a:srgbClr val="F2B9FF"/>
                    </a:solidFill>
                  </a:tcPr>
                </a:tc>
                <a:tc>
                  <a:txBody>
                    <a:bodyPr/>
                    <a:lstStyle/>
                    <a:p>
                      <a:pPr algn="ctr"/>
                      <a:r>
                        <a:rPr lang="es-MX" sz="1200" dirty="0" smtClean="0">
                          <a:solidFill>
                            <a:schemeClr val="tx1"/>
                          </a:solidFill>
                          <a:latin typeface="Times New Roman" pitchFamily="18" charset="0"/>
                          <a:cs typeface="Times New Roman" pitchFamily="18" charset="0"/>
                        </a:rPr>
                        <a:t>Lo hace con ayuda </a:t>
                      </a:r>
                      <a:endParaRPr lang="es-MX" sz="1200" dirty="0">
                        <a:solidFill>
                          <a:schemeClr val="tx1"/>
                        </a:solidFill>
                        <a:latin typeface="Times New Roman" pitchFamily="18" charset="0"/>
                        <a:cs typeface="Times New Roman" pitchFamily="18" charset="0"/>
                      </a:endParaRPr>
                    </a:p>
                  </a:txBody>
                  <a:tcPr>
                    <a:solidFill>
                      <a:srgbClr val="F2B9FF"/>
                    </a:solidFill>
                  </a:tcPr>
                </a:tc>
                <a:tc>
                  <a:txBody>
                    <a:bodyPr/>
                    <a:lstStyle/>
                    <a:p>
                      <a:pPr algn="ctr"/>
                      <a:r>
                        <a:rPr lang="es-MX" sz="1200" dirty="0" smtClean="0">
                          <a:solidFill>
                            <a:schemeClr val="tx1"/>
                          </a:solidFill>
                          <a:latin typeface="Times New Roman" pitchFamily="18" charset="0"/>
                          <a:cs typeface="Times New Roman" pitchFamily="18" charset="0"/>
                        </a:rPr>
                        <a:t>No lo hace </a:t>
                      </a:r>
                      <a:endParaRPr lang="es-MX" sz="1200" dirty="0">
                        <a:solidFill>
                          <a:schemeClr val="tx1"/>
                        </a:solidFill>
                        <a:latin typeface="Times New Roman" pitchFamily="18" charset="0"/>
                        <a:cs typeface="Times New Roman" pitchFamily="18" charset="0"/>
                      </a:endParaRPr>
                    </a:p>
                  </a:txBody>
                  <a:tcPr>
                    <a:solidFill>
                      <a:srgbClr val="F2B9FF"/>
                    </a:solidFill>
                  </a:tcPr>
                </a:tc>
                <a:tc>
                  <a:txBody>
                    <a:bodyPr/>
                    <a:lstStyle/>
                    <a:p>
                      <a:pPr algn="ctr"/>
                      <a:r>
                        <a:rPr lang="es-MX" sz="1200" dirty="0" smtClean="0">
                          <a:solidFill>
                            <a:schemeClr val="tx1"/>
                          </a:solidFill>
                          <a:latin typeface="Times New Roman" pitchFamily="18" charset="0"/>
                          <a:cs typeface="Times New Roman" pitchFamily="18" charset="0"/>
                        </a:rPr>
                        <a:t>Observaciones </a:t>
                      </a:r>
                      <a:endParaRPr lang="es-MX" sz="1200" dirty="0">
                        <a:solidFill>
                          <a:schemeClr val="tx1"/>
                        </a:solidFill>
                        <a:latin typeface="Times New Roman" pitchFamily="18" charset="0"/>
                        <a:cs typeface="Times New Roman" pitchFamily="18" charset="0"/>
                      </a:endParaRPr>
                    </a:p>
                  </a:txBody>
                  <a:tcPr>
                    <a:solidFill>
                      <a:srgbClr val="F2B9FF"/>
                    </a:solidFill>
                  </a:tcPr>
                </a:tc>
              </a:tr>
              <a:tr h="729081">
                <a:tc>
                  <a:txBody>
                    <a:bodyPr/>
                    <a:lstStyle/>
                    <a:p>
                      <a:r>
                        <a:rPr lang="es-MX" sz="1200" dirty="0" smtClean="0">
                          <a:latin typeface="Times New Roman" pitchFamily="18" charset="0"/>
                          <a:cs typeface="Times New Roman" pitchFamily="18" charset="0"/>
                        </a:rPr>
                        <a:t>Cuent</a:t>
                      </a:r>
                      <a:r>
                        <a:rPr lang="es-MX" sz="1200" baseline="0" dirty="0" smtClean="0">
                          <a:latin typeface="Times New Roman" pitchFamily="18" charset="0"/>
                          <a:cs typeface="Times New Roman" pitchFamily="18" charset="0"/>
                        </a:rPr>
                        <a:t>a del 1 al 20.</a:t>
                      </a:r>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r>
              <a:tr h="729081">
                <a:tc>
                  <a:txBody>
                    <a:bodyPr/>
                    <a:lstStyle/>
                    <a:p>
                      <a:r>
                        <a:rPr lang="es-MX" sz="1200" dirty="0" smtClean="0">
                          <a:latin typeface="Times New Roman" pitchFamily="18" charset="0"/>
                          <a:cs typeface="Times New Roman" pitchFamily="18" charset="0"/>
                        </a:rPr>
                        <a:t>Usa y nombra los número</a:t>
                      </a:r>
                      <a:r>
                        <a:rPr lang="es-MX" sz="1200" baseline="0" dirty="0" smtClean="0">
                          <a:latin typeface="Times New Roman" pitchFamily="18" charset="0"/>
                          <a:cs typeface="Times New Roman" pitchFamily="18" charset="0"/>
                        </a:rPr>
                        <a:t>s que sabe.</a:t>
                      </a:r>
                      <a:endParaRPr lang="es-MX" sz="1200" dirty="0">
                        <a:latin typeface="Times New Roman" pitchFamily="18" charset="0"/>
                        <a:cs typeface="Times New Roman" pitchFamily="18" charset="0"/>
                      </a:endParaRPr>
                    </a:p>
                  </a:txBody>
                  <a:tcPr>
                    <a:solidFill>
                      <a:srgbClr val="ECD9FF"/>
                    </a:solidFill>
                  </a:tcPr>
                </a:tc>
                <a:tc>
                  <a:txBody>
                    <a:bodyPr/>
                    <a:lstStyle/>
                    <a:p>
                      <a:endParaRPr lang="es-MX" sz="1200" dirty="0">
                        <a:latin typeface="Times New Roman" pitchFamily="18" charset="0"/>
                        <a:cs typeface="Times New Roman" pitchFamily="18" charset="0"/>
                      </a:endParaRPr>
                    </a:p>
                  </a:txBody>
                  <a:tcPr>
                    <a:solidFill>
                      <a:srgbClr val="ECD9FF"/>
                    </a:solidFill>
                  </a:tcPr>
                </a:tc>
                <a:tc>
                  <a:txBody>
                    <a:bodyPr/>
                    <a:lstStyle/>
                    <a:p>
                      <a:endParaRPr lang="es-MX" sz="1200" dirty="0">
                        <a:latin typeface="Times New Roman" pitchFamily="18" charset="0"/>
                        <a:cs typeface="Times New Roman" pitchFamily="18" charset="0"/>
                      </a:endParaRPr>
                    </a:p>
                  </a:txBody>
                  <a:tcPr>
                    <a:solidFill>
                      <a:srgbClr val="ECD9FF"/>
                    </a:solidFill>
                  </a:tcPr>
                </a:tc>
                <a:tc>
                  <a:txBody>
                    <a:bodyPr/>
                    <a:lstStyle/>
                    <a:p>
                      <a:endParaRPr lang="es-MX" sz="1200" dirty="0">
                        <a:latin typeface="Times New Roman" pitchFamily="18" charset="0"/>
                        <a:cs typeface="Times New Roman" pitchFamily="18" charset="0"/>
                      </a:endParaRPr>
                    </a:p>
                  </a:txBody>
                  <a:tcPr>
                    <a:solidFill>
                      <a:srgbClr val="ECD9FF"/>
                    </a:solidFill>
                  </a:tcPr>
                </a:tc>
                <a:tc>
                  <a:txBody>
                    <a:bodyPr/>
                    <a:lstStyle/>
                    <a:p>
                      <a:endParaRPr lang="es-MX" sz="1200" dirty="0">
                        <a:latin typeface="Times New Roman" pitchFamily="18" charset="0"/>
                        <a:cs typeface="Times New Roman" pitchFamily="18" charset="0"/>
                      </a:endParaRPr>
                    </a:p>
                  </a:txBody>
                  <a:tcPr>
                    <a:solidFill>
                      <a:srgbClr val="ECD9FF"/>
                    </a:solidFill>
                  </a:tcPr>
                </a:tc>
              </a:tr>
              <a:tr h="729081">
                <a:tc>
                  <a:txBody>
                    <a:bodyPr/>
                    <a:lstStyle/>
                    <a:p>
                      <a:r>
                        <a:rPr lang="es-MX" sz="1200" kern="1200" dirty="0" smtClean="0">
                          <a:solidFill>
                            <a:schemeClr val="dk1"/>
                          </a:solidFill>
                          <a:effectLst/>
                          <a:latin typeface="Times New Roman" pitchFamily="18" charset="0"/>
                          <a:ea typeface="+mn-ea"/>
                          <a:cs typeface="Times New Roman" pitchFamily="18" charset="0"/>
                        </a:rPr>
                        <a:t>Asigna un número a cada objeto de una colección que se le muestra. </a:t>
                      </a:r>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r>
              <a:tr h="729081">
                <a:tc>
                  <a:txBody>
                    <a:bodyPr/>
                    <a:lstStyle/>
                    <a:p>
                      <a:r>
                        <a:rPr lang="es-MX" sz="1200" kern="1200" dirty="0" smtClean="0">
                          <a:solidFill>
                            <a:schemeClr val="dk1"/>
                          </a:solidFill>
                          <a:effectLst/>
                          <a:latin typeface="Times New Roman" pitchFamily="18" charset="0"/>
                          <a:ea typeface="+mn-ea"/>
                          <a:cs typeface="Times New Roman" pitchFamily="18" charset="0"/>
                        </a:rPr>
                        <a:t>Comprende que el último número que menciona al contar una colección es el total de objetos. </a:t>
                      </a:r>
                      <a:endParaRPr lang="es-MX" sz="1200" dirty="0">
                        <a:latin typeface="Times New Roman" pitchFamily="18" charset="0"/>
                        <a:cs typeface="Times New Roman" pitchFamily="18" charset="0"/>
                      </a:endParaRPr>
                    </a:p>
                  </a:txBody>
                  <a:tcPr>
                    <a:solidFill>
                      <a:srgbClr val="ECD9FF"/>
                    </a:solidFill>
                  </a:tcPr>
                </a:tc>
                <a:tc>
                  <a:txBody>
                    <a:bodyPr/>
                    <a:lstStyle/>
                    <a:p>
                      <a:endParaRPr lang="es-MX" sz="1200" dirty="0">
                        <a:latin typeface="Times New Roman" pitchFamily="18" charset="0"/>
                        <a:cs typeface="Times New Roman" pitchFamily="18" charset="0"/>
                      </a:endParaRPr>
                    </a:p>
                  </a:txBody>
                  <a:tcPr>
                    <a:solidFill>
                      <a:srgbClr val="ECD9FF"/>
                    </a:solidFill>
                  </a:tcPr>
                </a:tc>
                <a:tc>
                  <a:txBody>
                    <a:bodyPr/>
                    <a:lstStyle/>
                    <a:p>
                      <a:endParaRPr lang="es-MX" sz="1200">
                        <a:latin typeface="Times New Roman" pitchFamily="18" charset="0"/>
                        <a:cs typeface="Times New Roman" pitchFamily="18" charset="0"/>
                      </a:endParaRPr>
                    </a:p>
                  </a:txBody>
                  <a:tcPr>
                    <a:solidFill>
                      <a:srgbClr val="ECD9FF"/>
                    </a:solidFill>
                  </a:tcPr>
                </a:tc>
                <a:tc>
                  <a:txBody>
                    <a:bodyPr/>
                    <a:lstStyle/>
                    <a:p>
                      <a:endParaRPr lang="es-MX" sz="1200" dirty="0">
                        <a:latin typeface="Times New Roman" pitchFamily="18" charset="0"/>
                        <a:cs typeface="Times New Roman" pitchFamily="18" charset="0"/>
                      </a:endParaRPr>
                    </a:p>
                  </a:txBody>
                  <a:tcPr>
                    <a:solidFill>
                      <a:srgbClr val="ECD9FF"/>
                    </a:solidFill>
                  </a:tcPr>
                </a:tc>
                <a:tc>
                  <a:txBody>
                    <a:bodyPr/>
                    <a:lstStyle/>
                    <a:p>
                      <a:endParaRPr lang="es-MX" sz="1200" dirty="0">
                        <a:latin typeface="Times New Roman" pitchFamily="18" charset="0"/>
                        <a:cs typeface="Times New Roman" pitchFamily="18" charset="0"/>
                      </a:endParaRPr>
                    </a:p>
                  </a:txBody>
                  <a:tcPr>
                    <a:solidFill>
                      <a:srgbClr val="ECD9FF"/>
                    </a:solidFill>
                  </a:tcPr>
                </a:tc>
              </a:tr>
              <a:tr h="729081">
                <a:tc>
                  <a:txBody>
                    <a:bodyPr/>
                    <a:lstStyle/>
                    <a:p>
                      <a:r>
                        <a:rPr lang="es-MX" sz="1200" dirty="0" smtClean="0">
                          <a:latin typeface="Times New Roman" pitchFamily="18" charset="0"/>
                          <a:cs typeface="Times New Roman" pitchFamily="18" charset="0"/>
                        </a:rPr>
                        <a:t>Identifica</a:t>
                      </a:r>
                      <a:r>
                        <a:rPr lang="es-MX" sz="1200" baseline="0" dirty="0" smtClean="0">
                          <a:latin typeface="Times New Roman" pitchFamily="18" charset="0"/>
                          <a:cs typeface="Times New Roman" pitchFamily="18" charset="0"/>
                        </a:rPr>
                        <a:t> el  orden de los números que conoce </a:t>
                      </a:r>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c>
                  <a:txBody>
                    <a:bodyPr/>
                    <a:lstStyle/>
                    <a:p>
                      <a:endParaRPr lang="es-MX" sz="1200" dirty="0">
                        <a:latin typeface="Times New Roman" pitchFamily="18" charset="0"/>
                        <a:cs typeface="Times New Roman" pitchFamily="18" charset="0"/>
                      </a:endParaRPr>
                    </a:p>
                  </a:txBody>
                  <a:tcPr>
                    <a:solidFill>
                      <a:srgbClr val="F6D1FF"/>
                    </a:solidFill>
                  </a:tcPr>
                </a:tc>
              </a:tr>
            </a:tbl>
          </a:graphicData>
        </a:graphic>
      </p:graphicFrame>
      <p:sp>
        <p:nvSpPr>
          <p:cNvPr id="6" name="5 Rectángulo"/>
          <p:cNvSpPr/>
          <p:nvPr/>
        </p:nvSpPr>
        <p:spPr>
          <a:xfrm>
            <a:off x="323528" y="692696"/>
            <a:ext cx="8568952" cy="523220"/>
          </a:xfrm>
          <a:prstGeom prst="rect">
            <a:avLst/>
          </a:prstGeom>
        </p:spPr>
        <p:txBody>
          <a:bodyPr wrap="square">
            <a:spAutoFit/>
          </a:bodyPr>
          <a:lstStyle/>
          <a:p>
            <a:pPr lvl="0"/>
            <a:r>
              <a:rPr lang="es-MX" sz="1400" dirty="0">
                <a:solidFill>
                  <a:prstClr val="black"/>
                </a:solidFill>
                <a:latin typeface="Times New Roman" pitchFamily="18" charset="0"/>
                <a:cs typeface="Times New Roman" pitchFamily="18" charset="0"/>
              </a:rPr>
              <a:t>Indicador  para evaluar actividades que pertenecen </a:t>
            </a:r>
            <a:r>
              <a:rPr lang="es-MX" sz="1400" dirty="0" smtClean="0">
                <a:solidFill>
                  <a:prstClr val="black"/>
                </a:solidFill>
                <a:latin typeface="Times New Roman" pitchFamily="18" charset="0"/>
                <a:cs typeface="Times New Roman" pitchFamily="18" charset="0"/>
              </a:rPr>
              <a:t>al  Campo </a:t>
            </a:r>
            <a:r>
              <a:rPr lang="es-MX" sz="1400" dirty="0">
                <a:solidFill>
                  <a:prstClr val="black"/>
                </a:solidFill>
                <a:latin typeface="Times New Roman" pitchFamily="18" charset="0"/>
                <a:cs typeface="Times New Roman" pitchFamily="18" charset="0"/>
              </a:rPr>
              <a:t>de </a:t>
            </a:r>
            <a:r>
              <a:rPr lang="es-MX" sz="1400" dirty="0" smtClean="0">
                <a:solidFill>
                  <a:prstClr val="black"/>
                </a:solidFill>
                <a:latin typeface="Times New Roman" pitchFamily="18" charset="0"/>
                <a:cs typeface="Times New Roman" pitchFamily="18" charset="0"/>
              </a:rPr>
              <a:t>Pens</a:t>
            </a:r>
            <a:r>
              <a:rPr lang="es-MX" sz="1400" dirty="0">
                <a:solidFill>
                  <a:prstClr val="black"/>
                </a:solidFill>
                <a:latin typeface="Times New Roman" pitchFamily="18" charset="0"/>
                <a:cs typeface="Times New Roman" pitchFamily="18" charset="0"/>
              </a:rPr>
              <a:t>a</a:t>
            </a:r>
            <a:r>
              <a:rPr lang="es-MX" sz="1400" dirty="0" smtClean="0">
                <a:solidFill>
                  <a:prstClr val="black"/>
                </a:solidFill>
                <a:latin typeface="Times New Roman" pitchFamily="18" charset="0"/>
                <a:cs typeface="Times New Roman" pitchFamily="18" charset="0"/>
              </a:rPr>
              <a:t>miento Matemático y </a:t>
            </a:r>
            <a:r>
              <a:rPr lang="es-MX" sz="1400" dirty="0">
                <a:solidFill>
                  <a:prstClr val="black"/>
                </a:solidFill>
                <a:latin typeface="Times New Roman" pitchFamily="18" charset="0"/>
                <a:cs typeface="Times New Roman" pitchFamily="18" charset="0"/>
              </a:rPr>
              <a:t>favorecen el  aprendizaje esperado</a:t>
            </a:r>
            <a:r>
              <a:rPr lang="es-MX" sz="1400" dirty="0" smtClean="0">
                <a:solidFill>
                  <a:prstClr val="black"/>
                </a:solidFill>
                <a:latin typeface="Times New Roman" pitchFamily="18" charset="0"/>
                <a:cs typeface="Times New Roman" pitchFamily="18" charset="0"/>
              </a:rPr>
              <a:t>: </a:t>
            </a:r>
            <a:r>
              <a:rPr lang="es-MX" sz="1400" dirty="0">
                <a:solidFill>
                  <a:prstClr val="black"/>
                </a:solidFill>
                <a:latin typeface="Times New Roman" pitchFamily="18" charset="0"/>
                <a:cs typeface="Times New Roman" pitchFamily="18" charset="0"/>
              </a:rPr>
              <a:t>Cuenta colecciones no mayores a 20 </a:t>
            </a:r>
            <a:r>
              <a:rPr lang="es-MX" sz="1400" dirty="0" smtClean="0">
                <a:solidFill>
                  <a:prstClr val="black"/>
                </a:solidFill>
                <a:latin typeface="Times New Roman" pitchFamily="18" charset="0"/>
                <a:cs typeface="Times New Roman" pitchFamily="18" charset="0"/>
              </a:rPr>
              <a:t>elementos.</a:t>
            </a:r>
            <a:endParaRPr lang="es-MX" sz="1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3572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757313184"/>
              </p:ext>
            </p:extLst>
          </p:nvPr>
        </p:nvGraphicFramePr>
        <p:xfrm>
          <a:off x="323528" y="1340768"/>
          <a:ext cx="8568951" cy="4374486"/>
        </p:xfrm>
        <a:graphic>
          <a:graphicData uri="http://schemas.openxmlformats.org/drawingml/2006/table">
            <a:tbl>
              <a:tblPr firstRow="1" bandRow="1">
                <a:tableStyleId>{5C22544A-7EE6-4342-B048-85BDC9FD1C3A}</a:tableStyleId>
              </a:tblPr>
              <a:tblGrid>
                <a:gridCol w="3096343"/>
                <a:gridCol w="936104"/>
                <a:gridCol w="1008112"/>
                <a:gridCol w="936104"/>
                <a:gridCol w="2592288"/>
              </a:tblGrid>
              <a:tr h="729081">
                <a:tc>
                  <a:txBody>
                    <a:bodyPr/>
                    <a:lstStyle/>
                    <a:p>
                      <a:pPr algn="ctr"/>
                      <a:r>
                        <a:rPr lang="es-MX" sz="1200" dirty="0" smtClean="0">
                          <a:solidFill>
                            <a:schemeClr val="tx1"/>
                          </a:solidFill>
                          <a:latin typeface="Times New Roman" pitchFamily="18" charset="0"/>
                          <a:cs typeface="Times New Roman" pitchFamily="18" charset="0"/>
                        </a:rPr>
                        <a:t>Indicadores </a:t>
                      </a:r>
                      <a:endParaRPr lang="es-MX" sz="1200" dirty="0">
                        <a:solidFill>
                          <a:schemeClr val="tx1"/>
                        </a:solidFill>
                        <a:latin typeface="Times New Roman" pitchFamily="18" charset="0"/>
                        <a:cs typeface="Times New Roman" pitchFamily="18" charset="0"/>
                      </a:endParaRPr>
                    </a:p>
                  </a:txBody>
                  <a:tcPr>
                    <a:solidFill>
                      <a:srgbClr val="68F541"/>
                    </a:solidFill>
                  </a:tcPr>
                </a:tc>
                <a:tc>
                  <a:txBody>
                    <a:bodyPr/>
                    <a:lstStyle/>
                    <a:p>
                      <a:pPr algn="ctr"/>
                      <a:r>
                        <a:rPr lang="es-MX" sz="1200" dirty="0" smtClean="0">
                          <a:solidFill>
                            <a:schemeClr val="tx1"/>
                          </a:solidFill>
                          <a:latin typeface="Times New Roman" pitchFamily="18" charset="0"/>
                          <a:cs typeface="Times New Roman" pitchFamily="18" charset="0"/>
                        </a:rPr>
                        <a:t>Lo hace solo</a:t>
                      </a:r>
                      <a:endParaRPr lang="es-MX" sz="1200" dirty="0">
                        <a:solidFill>
                          <a:schemeClr val="tx1"/>
                        </a:solidFill>
                        <a:latin typeface="Times New Roman" pitchFamily="18" charset="0"/>
                        <a:cs typeface="Times New Roman" pitchFamily="18" charset="0"/>
                      </a:endParaRPr>
                    </a:p>
                  </a:txBody>
                  <a:tcPr>
                    <a:solidFill>
                      <a:srgbClr val="68F541"/>
                    </a:solidFill>
                  </a:tcPr>
                </a:tc>
                <a:tc>
                  <a:txBody>
                    <a:bodyPr/>
                    <a:lstStyle/>
                    <a:p>
                      <a:pPr algn="ctr"/>
                      <a:r>
                        <a:rPr lang="es-MX" sz="1200" dirty="0" smtClean="0">
                          <a:solidFill>
                            <a:schemeClr val="tx1"/>
                          </a:solidFill>
                          <a:latin typeface="Times New Roman" pitchFamily="18" charset="0"/>
                          <a:cs typeface="Times New Roman" pitchFamily="18" charset="0"/>
                        </a:rPr>
                        <a:t>Lo hace con ayuda </a:t>
                      </a:r>
                      <a:endParaRPr lang="es-MX" sz="1200" dirty="0">
                        <a:solidFill>
                          <a:schemeClr val="tx1"/>
                        </a:solidFill>
                        <a:latin typeface="Times New Roman" pitchFamily="18" charset="0"/>
                        <a:cs typeface="Times New Roman" pitchFamily="18" charset="0"/>
                      </a:endParaRPr>
                    </a:p>
                  </a:txBody>
                  <a:tcPr>
                    <a:solidFill>
                      <a:srgbClr val="68F541"/>
                    </a:solidFill>
                  </a:tcPr>
                </a:tc>
                <a:tc>
                  <a:txBody>
                    <a:bodyPr/>
                    <a:lstStyle/>
                    <a:p>
                      <a:pPr algn="ctr"/>
                      <a:r>
                        <a:rPr lang="es-MX" sz="1200" dirty="0" smtClean="0">
                          <a:solidFill>
                            <a:schemeClr val="tx1"/>
                          </a:solidFill>
                          <a:latin typeface="Times New Roman" pitchFamily="18" charset="0"/>
                          <a:cs typeface="Times New Roman" pitchFamily="18" charset="0"/>
                        </a:rPr>
                        <a:t>No lo hace </a:t>
                      </a:r>
                      <a:endParaRPr lang="es-MX" sz="1200" dirty="0">
                        <a:solidFill>
                          <a:schemeClr val="tx1"/>
                        </a:solidFill>
                        <a:latin typeface="Times New Roman" pitchFamily="18" charset="0"/>
                        <a:cs typeface="Times New Roman" pitchFamily="18" charset="0"/>
                      </a:endParaRPr>
                    </a:p>
                  </a:txBody>
                  <a:tcPr>
                    <a:solidFill>
                      <a:srgbClr val="68F541"/>
                    </a:solidFill>
                  </a:tcPr>
                </a:tc>
                <a:tc>
                  <a:txBody>
                    <a:bodyPr/>
                    <a:lstStyle/>
                    <a:p>
                      <a:pPr algn="ctr"/>
                      <a:r>
                        <a:rPr lang="es-MX" sz="1200" dirty="0" smtClean="0">
                          <a:solidFill>
                            <a:schemeClr val="tx1"/>
                          </a:solidFill>
                          <a:latin typeface="Times New Roman" pitchFamily="18" charset="0"/>
                          <a:cs typeface="Times New Roman" pitchFamily="18" charset="0"/>
                        </a:rPr>
                        <a:t>Observaciones </a:t>
                      </a:r>
                      <a:endParaRPr lang="es-MX" sz="1200" dirty="0">
                        <a:solidFill>
                          <a:schemeClr val="tx1"/>
                        </a:solidFill>
                        <a:latin typeface="Times New Roman" pitchFamily="18" charset="0"/>
                        <a:cs typeface="Times New Roman" pitchFamily="18" charset="0"/>
                      </a:endParaRPr>
                    </a:p>
                  </a:txBody>
                  <a:tcPr>
                    <a:solidFill>
                      <a:srgbClr val="68F541"/>
                    </a:solidFill>
                  </a:tcPr>
                </a:tc>
              </a:tr>
              <a:tr h="729081">
                <a:tc>
                  <a:txBody>
                    <a:bodyPr/>
                    <a:lstStyle/>
                    <a:p>
                      <a:r>
                        <a:rPr lang="es-MX" sz="1200" dirty="0" smtClean="0">
                          <a:latin typeface="Times New Roman" pitchFamily="18" charset="0"/>
                          <a:cs typeface="Times New Roman" pitchFamily="18" charset="0"/>
                        </a:rPr>
                        <a:t>Utiliza las ´´palabras mágicas´´ (gracias, por favor,</a:t>
                      </a:r>
                      <a:r>
                        <a:rPr lang="es-MX" sz="1200" baseline="0" dirty="0" smtClean="0">
                          <a:latin typeface="Times New Roman" pitchFamily="18" charset="0"/>
                          <a:cs typeface="Times New Roman" pitchFamily="18" charset="0"/>
                        </a:rPr>
                        <a:t> permiso y perdón)</a:t>
                      </a:r>
                      <a:endParaRPr lang="es-MX" sz="1200" dirty="0">
                        <a:latin typeface="Times New Roman" pitchFamily="18" charset="0"/>
                        <a:cs typeface="Times New Roman" pitchFamily="18" charset="0"/>
                      </a:endParaRPr>
                    </a:p>
                  </a:txBody>
                  <a:tcPr>
                    <a:solidFill>
                      <a:srgbClr val="AFFBAF"/>
                    </a:solidFill>
                  </a:tcPr>
                </a:tc>
                <a:tc>
                  <a:txBody>
                    <a:bodyPr/>
                    <a:lstStyle/>
                    <a:p>
                      <a:endParaRPr lang="es-MX" sz="1200" dirty="0">
                        <a:latin typeface="Times New Roman" pitchFamily="18" charset="0"/>
                        <a:cs typeface="Times New Roman" pitchFamily="18" charset="0"/>
                      </a:endParaRPr>
                    </a:p>
                  </a:txBody>
                  <a:tcPr>
                    <a:solidFill>
                      <a:srgbClr val="AFFBAF"/>
                    </a:solidFill>
                  </a:tcPr>
                </a:tc>
                <a:tc>
                  <a:txBody>
                    <a:bodyPr/>
                    <a:lstStyle/>
                    <a:p>
                      <a:endParaRPr lang="es-MX" sz="1200" dirty="0">
                        <a:latin typeface="Times New Roman" pitchFamily="18" charset="0"/>
                        <a:cs typeface="Times New Roman" pitchFamily="18" charset="0"/>
                      </a:endParaRPr>
                    </a:p>
                  </a:txBody>
                  <a:tcPr>
                    <a:solidFill>
                      <a:srgbClr val="AFFBAF"/>
                    </a:solidFill>
                  </a:tcPr>
                </a:tc>
                <a:tc>
                  <a:txBody>
                    <a:bodyPr/>
                    <a:lstStyle/>
                    <a:p>
                      <a:endParaRPr lang="es-MX" sz="1200" dirty="0">
                        <a:latin typeface="Times New Roman" pitchFamily="18" charset="0"/>
                        <a:cs typeface="Times New Roman" pitchFamily="18" charset="0"/>
                      </a:endParaRPr>
                    </a:p>
                  </a:txBody>
                  <a:tcPr>
                    <a:solidFill>
                      <a:srgbClr val="AFFBAF"/>
                    </a:solidFill>
                  </a:tcPr>
                </a:tc>
                <a:tc>
                  <a:txBody>
                    <a:bodyPr/>
                    <a:lstStyle/>
                    <a:p>
                      <a:endParaRPr lang="es-MX" sz="1200" dirty="0">
                        <a:latin typeface="Times New Roman" pitchFamily="18" charset="0"/>
                        <a:cs typeface="Times New Roman" pitchFamily="18" charset="0"/>
                      </a:endParaRPr>
                    </a:p>
                  </a:txBody>
                  <a:tcPr>
                    <a:solidFill>
                      <a:srgbClr val="AFFBAF"/>
                    </a:solidFill>
                  </a:tcPr>
                </a:tc>
              </a:tr>
              <a:tr h="729081">
                <a:tc>
                  <a:txBody>
                    <a:bodyPr/>
                    <a:lstStyle/>
                    <a:p>
                      <a:r>
                        <a:rPr lang="es-MX" sz="1200" dirty="0" smtClean="0">
                          <a:latin typeface="Times New Roman" pitchFamily="18" charset="0"/>
                          <a:cs typeface="Times New Roman" pitchFamily="18" charset="0"/>
                        </a:rPr>
                        <a:t>Comparte materiales.</a:t>
                      </a:r>
                      <a:endParaRPr lang="es-MX" sz="1200" dirty="0">
                        <a:latin typeface="Times New Roman" pitchFamily="18" charset="0"/>
                        <a:cs typeface="Times New Roman" pitchFamily="18" charset="0"/>
                      </a:endParaRPr>
                    </a:p>
                  </a:txBody>
                  <a:tcPr>
                    <a:solidFill>
                      <a:srgbClr val="D0FCD1"/>
                    </a:solidFill>
                  </a:tcPr>
                </a:tc>
                <a:tc>
                  <a:txBody>
                    <a:bodyPr/>
                    <a:lstStyle/>
                    <a:p>
                      <a:endParaRPr lang="es-MX" sz="1200" dirty="0">
                        <a:latin typeface="Times New Roman" pitchFamily="18" charset="0"/>
                        <a:cs typeface="Times New Roman" pitchFamily="18" charset="0"/>
                      </a:endParaRPr>
                    </a:p>
                  </a:txBody>
                  <a:tcPr>
                    <a:solidFill>
                      <a:srgbClr val="D0FCD1"/>
                    </a:solidFill>
                  </a:tcPr>
                </a:tc>
                <a:tc>
                  <a:txBody>
                    <a:bodyPr/>
                    <a:lstStyle/>
                    <a:p>
                      <a:endParaRPr lang="es-MX" sz="1200" dirty="0">
                        <a:latin typeface="Times New Roman" pitchFamily="18" charset="0"/>
                        <a:cs typeface="Times New Roman" pitchFamily="18" charset="0"/>
                      </a:endParaRPr>
                    </a:p>
                  </a:txBody>
                  <a:tcPr>
                    <a:solidFill>
                      <a:srgbClr val="D0FCD1"/>
                    </a:solidFill>
                  </a:tcPr>
                </a:tc>
                <a:tc>
                  <a:txBody>
                    <a:bodyPr/>
                    <a:lstStyle/>
                    <a:p>
                      <a:endParaRPr lang="es-MX" sz="1200" dirty="0">
                        <a:latin typeface="Times New Roman" pitchFamily="18" charset="0"/>
                        <a:cs typeface="Times New Roman" pitchFamily="18" charset="0"/>
                      </a:endParaRPr>
                    </a:p>
                  </a:txBody>
                  <a:tcPr>
                    <a:solidFill>
                      <a:srgbClr val="D0FCD1"/>
                    </a:solidFill>
                  </a:tcPr>
                </a:tc>
                <a:tc>
                  <a:txBody>
                    <a:bodyPr/>
                    <a:lstStyle/>
                    <a:p>
                      <a:endParaRPr lang="es-MX" sz="1200" dirty="0">
                        <a:latin typeface="Times New Roman" pitchFamily="18" charset="0"/>
                        <a:cs typeface="Times New Roman" pitchFamily="18" charset="0"/>
                      </a:endParaRPr>
                    </a:p>
                  </a:txBody>
                  <a:tcPr>
                    <a:solidFill>
                      <a:srgbClr val="D0FCD1"/>
                    </a:solidFill>
                  </a:tcPr>
                </a:tc>
              </a:tr>
              <a:tr h="729081">
                <a:tc>
                  <a:txBody>
                    <a:bodyPr/>
                    <a:lstStyle/>
                    <a:p>
                      <a:r>
                        <a:rPr lang="es-MX" sz="1200" dirty="0" smtClean="0">
                          <a:latin typeface="Times New Roman" pitchFamily="18" charset="0"/>
                          <a:cs typeface="Times New Roman" pitchFamily="18" charset="0"/>
                        </a:rPr>
                        <a:t>Convive</a:t>
                      </a:r>
                      <a:r>
                        <a:rPr lang="es-MX" sz="1200" baseline="0" dirty="0" smtClean="0">
                          <a:latin typeface="Times New Roman" pitchFamily="18" charset="0"/>
                          <a:cs typeface="Times New Roman" pitchFamily="18" charset="0"/>
                        </a:rPr>
                        <a:t> y t</a:t>
                      </a:r>
                      <a:r>
                        <a:rPr lang="es-MX" sz="1200" dirty="0" smtClean="0">
                          <a:latin typeface="Times New Roman" pitchFamily="18" charset="0"/>
                          <a:cs typeface="Times New Roman" pitchFamily="18" charset="0"/>
                        </a:rPr>
                        <a:t>rabaja con todos los compañeros</a:t>
                      </a:r>
                      <a:r>
                        <a:rPr lang="es-MX" sz="1200" baseline="0" dirty="0" smtClean="0">
                          <a:latin typeface="Times New Roman" pitchFamily="18" charset="0"/>
                          <a:cs typeface="Times New Roman" pitchFamily="18" charset="0"/>
                        </a:rPr>
                        <a:t> de forma colaborativa.</a:t>
                      </a:r>
                      <a:endParaRPr lang="es-MX" sz="1200" dirty="0">
                        <a:latin typeface="Times New Roman" pitchFamily="18" charset="0"/>
                        <a:cs typeface="Times New Roman" pitchFamily="18" charset="0"/>
                      </a:endParaRPr>
                    </a:p>
                  </a:txBody>
                  <a:tcPr>
                    <a:solidFill>
                      <a:srgbClr val="AFFBAF"/>
                    </a:solidFill>
                  </a:tcPr>
                </a:tc>
                <a:tc>
                  <a:txBody>
                    <a:bodyPr/>
                    <a:lstStyle/>
                    <a:p>
                      <a:endParaRPr lang="es-MX" sz="1200">
                        <a:latin typeface="Times New Roman" pitchFamily="18" charset="0"/>
                        <a:cs typeface="Times New Roman" pitchFamily="18" charset="0"/>
                      </a:endParaRPr>
                    </a:p>
                  </a:txBody>
                  <a:tcPr>
                    <a:solidFill>
                      <a:srgbClr val="AFFBAF"/>
                    </a:solidFill>
                  </a:tcPr>
                </a:tc>
                <a:tc>
                  <a:txBody>
                    <a:bodyPr/>
                    <a:lstStyle/>
                    <a:p>
                      <a:endParaRPr lang="es-MX" sz="1200" dirty="0">
                        <a:latin typeface="Times New Roman" pitchFamily="18" charset="0"/>
                        <a:cs typeface="Times New Roman" pitchFamily="18" charset="0"/>
                      </a:endParaRPr>
                    </a:p>
                  </a:txBody>
                  <a:tcPr>
                    <a:solidFill>
                      <a:srgbClr val="AFFBAF"/>
                    </a:solidFill>
                  </a:tcPr>
                </a:tc>
                <a:tc>
                  <a:txBody>
                    <a:bodyPr/>
                    <a:lstStyle/>
                    <a:p>
                      <a:endParaRPr lang="es-MX" sz="1200" dirty="0">
                        <a:latin typeface="Times New Roman" pitchFamily="18" charset="0"/>
                        <a:cs typeface="Times New Roman" pitchFamily="18" charset="0"/>
                      </a:endParaRPr>
                    </a:p>
                  </a:txBody>
                  <a:tcPr>
                    <a:solidFill>
                      <a:srgbClr val="AFFBAF"/>
                    </a:solidFill>
                  </a:tcPr>
                </a:tc>
                <a:tc>
                  <a:txBody>
                    <a:bodyPr/>
                    <a:lstStyle/>
                    <a:p>
                      <a:endParaRPr lang="es-MX" sz="1200" dirty="0">
                        <a:latin typeface="Times New Roman" pitchFamily="18" charset="0"/>
                        <a:cs typeface="Times New Roman" pitchFamily="18" charset="0"/>
                      </a:endParaRPr>
                    </a:p>
                  </a:txBody>
                  <a:tcPr>
                    <a:solidFill>
                      <a:srgbClr val="AFFBAF"/>
                    </a:solidFill>
                  </a:tcPr>
                </a:tc>
              </a:tr>
              <a:tr h="729081">
                <a:tc>
                  <a:txBody>
                    <a:bodyPr/>
                    <a:lstStyle/>
                    <a:p>
                      <a:r>
                        <a:rPr lang="es-MX" sz="1200" dirty="0" smtClean="0">
                          <a:latin typeface="Times New Roman" pitchFamily="18" charset="0"/>
                          <a:cs typeface="Times New Roman" pitchFamily="18" charset="0"/>
                        </a:rPr>
                        <a:t>Respeta los materiales de</a:t>
                      </a:r>
                      <a:r>
                        <a:rPr lang="es-MX" sz="1200" baseline="0" dirty="0" smtClean="0">
                          <a:latin typeface="Times New Roman" pitchFamily="18" charset="0"/>
                          <a:cs typeface="Times New Roman" pitchFamily="18" charset="0"/>
                        </a:rPr>
                        <a:t> los demás.</a:t>
                      </a:r>
                      <a:endParaRPr lang="es-MX" sz="1200" dirty="0">
                        <a:latin typeface="Times New Roman" pitchFamily="18" charset="0"/>
                        <a:cs typeface="Times New Roman" pitchFamily="18" charset="0"/>
                      </a:endParaRPr>
                    </a:p>
                  </a:txBody>
                  <a:tcPr>
                    <a:solidFill>
                      <a:srgbClr val="D0FCD1"/>
                    </a:solidFill>
                  </a:tcPr>
                </a:tc>
                <a:tc>
                  <a:txBody>
                    <a:bodyPr/>
                    <a:lstStyle/>
                    <a:p>
                      <a:endParaRPr lang="es-MX" sz="1200" dirty="0">
                        <a:latin typeface="Times New Roman" pitchFamily="18" charset="0"/>
                        <a:cs typeface="Times New Roman" pitchFamily="18" charset="0"/>
                      </a:endParaRPr>
                    </a:p>
                  </a:txBody>
                  <a:tcPr>
                    <a:solidFill>
                      <a:srgbClr val="D0FCD1"/>
                    </a:solidFill>
                  </a:tcPr>
                </a:tc>
                <a:tc>
                  <a:txBody>
                    <a:bodyPr/>
                    <a:lstStyle/>
                    <a:p>
                      <a:endParaRPr lang="es-MX" sz="1200">
                        <a:latin typeface="Times New Roman" pitchFamily="18" charset="0"/>
                        <a:cs typeface="Times New Roman" pitchFamily="18" charset="0"/>
                      </a:endParaRPr>
                    </a:p>
                  </a:txBody>
                  <a:tcPr>
                    <a:solidFill>
                      <a:srgbClr val="D0FCD1"/>
                    </a:solidFill>
                  </a:tcPr>
                </a:tc>
                <a:tc>
                  <a:txBody>
                    <a:bodyPr/>
                    <a:lstStyle/>
                    <a:p>
                      <a:endParaRPr lang="es-MX" sz="1200" dirty="0">
                        <a:latin typeface="Times New Roman" pitchFamily="18" charset="0"/>
                        <a:cs typeface="Times New Roman" pitchFamily="18" charset="0"/>
                      </a:endParaRPr>
                    </a:p>
                  </a:txBody>
                  <a:tcPr>
                    <a:solidFill>
                      <a:srgbClr val="D0FCD1"/>
                    </a:solidFill>
                  </a:tcPr>
                </a:tc>
                <a:tc>
                  <a:txBody>
                    <a:bodyPr/>
                    <a:lstStyle/>
                    <a:p>
                      <a:endParaRPr lang="es-MX" sz="1200" dirty="0">
                        <a:latin typeface="Times New Roman" pitchFamily="18" charset="0"/>
                        <a:cs typeface="Times New Roman" pitchFamily="18" charset="0"/>
                      </a:endParaRPr>
                    </a:p>
                  </a:txBody>
                  <a:tcPr>
                    <a:solidFill>
                      <a:srgbClr val="D0FCD1"/>
                    </a:solidFill>
                  </a:tcPr>
                </a:tc>
              </a:tr>
              <a:tr h="729081">
                <a:tc>
                  <a:txBody>
                    <a:bodyPr/>
                    <a:lstStyle/>
                    <a:p>
                      <a:r>
                        <a:rPr lang="es-MX" sz="1200" dirty="0" smtClean="0">
                          <a:latin typeface="Times New Roman" pitchFamily="18" charset="0"/>
                          <a:cs typeface="Times New Roman" pitchFamily="18" charset="0"/>
                        </a:rPr>
                        <a:t>Respeta reglas de convivencia.</a:t>
                      </a:r>
                      <a:r>
                        <a:rPr lang="es-MX" sz="1200" baseline="0" dirty="0" smtClean="0">
                          <a:latin typeface="Times New Roman" pitchFamily="18" charset="0"/>
                          <a:cs typeface="Times New Roman" pitchFamily="18" charset="0"/>
                        </a:rPr>
                        <a:t> </a:t>
                      </a:r>
                      <a:endParaRPr lang="es-MX" sz="1200" dirty="0">
                        <a:latin typeface="Times New Roman" pitchFamily="18" charset="0"/>
                        <a:cs typeface="Times New Roman" pitchFamily="18" charset="0"/>
                      </a:endParaRPr>
                    </a:p>
                  </a:txBody>
                  <a:tcPr>
                    <a:solidFill>
                      <a:srgbClr val="AFFBAF"/>
                    </a:solidFill>
                  </a:tcPr>
                </a:tc>
                <a:tc>
                  <a:txBody>
                    <a:bodyPr/>
                    <a:lstStyle/>
                    <a:p>
                      <a:endParaRPr lang="es-MX" sz="1200" dirty="0">
                        <a:latin typeface="Times New Roman" pitchFamily="18" charset="0"/>
                        <a:cs typeface="Times New Roman" pitchFamily="18" charset="0"/>
                      </a:endParaRPr>
                    </a:p>
                  </a:txBody>
                  <a:tcPr>
                    <a:solidFill>
                      <a:srgbClr val="AFFBAF"/>
                    </a:solidFill>
                  </a:tcPr>
                </a:tc>
                <a:tc>
                  <a:txBody>
                    <a:bodyPr/>
                    <a:lstStyle/>
                    <a:p>
                      <a:endParaRPr lang="es-MX" sz="1200" dirty="0">
                        <a:latin typeface="Times New Roman" pitchFamily="18" charset="0"/>
                        <a:cs typeface="Times New Roman" pitchFamily="18" charset="0"/>
                      </a:endParaRPr>
                    </a:p>
                  </a:txBody>
                  <a:tcPr>
                    <a:solidFill>
                      <a:srgbClr val="AFFBAF"/>
                    </a:solidFill>
                  </a:tcPr>
                </a:tc>
                <a:tc>
                  <a:txBody>
                    <a:bodyPr/>
                    <a:lstStyle/>
                    <a:p>
                      <a:endParaRPr lang="es-MX" sz="1200" dirty="0">
                        <a:latin typeface="Times New Roman" pitchFamily="18" charset="0"/>
                        <a:cs typeface="Times New Roman" pitchFamily="18" charset="0"/>
                      </a:endParaRPr>
                    </a:p>
                  </a:txBody>
                  <a:tcPr>
                    <a:solidFill>
                      <a:srgbClr val="AFFBAF"/>
                    </a:solidFill>
                  </a:tcPr>
                </a:tc>
                <a:tc>
                  <a:txBody>
                    <a:bodyPr/>
                    <a:lstStyle/>
                    <a:p>
                      <a:endParaRPr lang="es-MX" sz="1200" dirty="0">
                        <a:latin typeface="Times New Roman" pitchFamily="18" charset="0"/>
                        <a:cs typeface="Times New Roman" pitchFamily="18" charset="0"/>
                      </a:endParaRPr>
                    </a:p>
                  </a:txBody>
                  <a:tcPr>
                    <a:solidFill>
                      <a:srgbClr val="AFFBAF"/>
                    </a:solidFill>
                  </a:tcPr>
                </a:tc>
              </a:tr>
            </a:tbl>
          </a:graphicData>
        </a:graphic>
      </p:graphicFrame>
      <p:sp>
        <p:nvSpPr>
          <p:cNvPr id="3" name="2 Rectángulo"/>
          <p:cNvSpPr/>
          <p:nvPr/>
        </p:nvSpPr>
        <p:spPr>
          <a:xfrm>
            <a:off x="323528" y="692696"/>
            <a:ext cx="8568952" cy="1169551"/>
          </a:xfrm>
          <a:prstGeom prst="rect">
            <a:avLst/>
          </a:prstGeom>
        </p:spPr>
        <p:txBody>
          <a:bodyPr wrap="square">
            <a:spAutoFit/>
          </a:bodyPr>
          <a:lstStyle/>
          <a:p>
            <a:r>
              <a:rPr lang="es-MX" sz="1400" dirty="0">
                <a:solidFill>
                  <a:prstClr val="black"/>
                </a:solidFill>
                <a:latin typeface="Times New Roman" pitchFamily="18" charset="0"/>
                <a:cs typeface="Times New Roman" pitchFamily="18" charset="0"/>
              </a:rPr>
              <a:t>Indicador  para evaluar actividades que pertenecen </a:t>
            </a:r>
            <a:r>
              <a:rPr lang="es-MX" sz="1400" dirty="0" smtClean="0">
                <a:solidFill>
                  <a:prstClr val="black"/>
                </a:solidFill>
                <a:latin typeface="Times New Roman" pitchFamily="18" charset="0"/>
                <a:cs typeface="Times New Roman" pitchFamily="18" charset="0"/>
              </a:rPr>
              <a:t>al </a:t>
            </a:r>
            <a:r>
              <a:rPr lang="es-MX" sz="1400" dirty="0" smtClean="0">
                <a:latin typeface="Times New Roman" pitchFamily="18" charset="0"/>
                <a:cs typeface="Times New Roman" pitchFamily="18" charset="0"/>
              </a:rPr>
              <a:t>Área</a:t>
            </a:r>
            <a:r>
              <a:rPr lang="es-MX" sz="1400" baseline="0" dirty="0" smtClean="0">
                <a:latin typeface="Times New Roman" pitchFamily="18" charset="0"/>
                <a:cs typeface="Times New Roman" pitchFamily="18" charset="0"/>
              </a:rPr>
              <a:t> de Desarrollo Personal y Social: </a:t>
            </a:r>
            <a:r>
              <a:rPr lang="es-MX" sz="1400" dirty="0" smtClean="0">
                <a:latin typeface="Times New Roman" pitchFamily="18" charset="0"/>
                <a:cs typeface="Times New Roman" pitchFamily="18" charset="0"/>
              </a:rPr>
              <a:t>Educación Socioemocional y favorecen el aprendizaje esperado: Convive, juega y trabaja con distintos compañeros.</a:t>
            </a:r>
          </a:p>
          <a:p>
            <a:endParaRPr lang="es-MX" sz="1400" dirty="0" smtClean="0">
              <a:latin typeface="Times New Roman" pitchFamily="18" charset="0"/>
              <a:cs typeface="Times New Roman" pitchFamily="18" charset="0"/>
            </a:endParaRPr>
          </a:p>
          <a:p>
            <a:r>
              <a:rPr lang="es-MX" sz="1400" baseline="0" dirty="0" smtClean="0">
                <a:latin typeface="Times New Roman" pitchFamily="18" charset="0"/>
                <a:cs typeface="Times New Roman" pitchFamily="18" charset="0"/>
              </a:rPr>
              <a:t>  </a:t>
            </a:r>
            <a:endParaRPr lang="es-MX" sz="1400" dirty="0" smtClean="0">
              <a:latin typeface="Times New Roman" pitchFamily="18" charset="0"/>
              <a:cs typeface="Times New Roman" pitchFamily="18" charset="0"/>
            </a:endParaRPr>
          </a:p>
          <a:p>
            <a:pPr lvl="0"/>
            <a:r>
              <a:rPr lang="es-MX" sz="1400" dirty="0" smtClean="0">
                <a:solidFill>
                  <a:prstClr val="black"/>
                </a:solidFill>
                <a:latin typeface="Times New Roman" pitchFamily="18" charset="0"/>
                <a:cs typeface="Times New Roman" pitchFamily="18" charset="0"/>
              </a:rPr>
              <a:t>y </a:t>
            </a:r>
            <a:r>
              <a:rPr lang="es-MX" sz="1400" dirty="0">
                <a:solidFill>
                  <a:prstClr val="black"/>
                </a:solidFill>
                <a:latin typeface="Times New Roman" pitchFamily="18" charset="0"/>
                <a:cs typeface="Times New Roman" pitchFamily="18" charset="0"/>
              </a:rPr>
              <a:t>favorecen el  aprendizaje esperado</a:t>
            </a:r>
            <a:r>
              <a:rPr lang="es-MX" sz="1400" dirty="0" smtClean="0">
                <a:solidFill>
                  <a:prstClr val="black"/>
                </a:solidFill>
                <a:latin typeface="Times New Roman" pitchFamily="18" charset="0"/>
                <a:cs typeface="Times New Roman" pitchFamily="18" charset="0"/>
              </a:rPr>
              <a:t>:</a:t>
            </a:r>
            <a:endParaRPr lang="es-MX" sz="1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00140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5 sentidos </a:t>
            </a:r>
            <a:endParaRPr lang="es-MX"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pic>
        <p:nvPicPr>
          <p:cNvPr id="1028" name="Picture 4" descr="Resultado de imagen para 5 sentidos titu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854" y="13684"/>
            <a:ext cx="7227255" cy="227509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505951" y="2420888"/>
            <a:ext cx="2225289" cy="584775"/>
          </a:xfrm>
          <a:prstGeom prst="rect">
            <a:avLst/>
          </a:prstGeom>
          <a:noFill/>
        </p:spPr>
        <p:txBody>
          <a:bodyPr wrap="none" rtlCol="0">
            <a:spAutoFit/>
          </a:bodyPr>
          <a:lstStyle/>
          <a:p>
            <a:r>
              <a:rPr lang="es-MX" sz="3200" dirty="0" smtClean="0">
                <a:solidFill>
                  <a:schemeClr val="accent5"/>
                </a:solidFill>
                <a:latin typeface="Bahnschrift SemiLight Condensed" pitchFamily="34" charset="0"/>
                <a:cs typeface="Times New Roman" pitchFamily="18" charset="0"/>
              </a:rPr>
              <a:t>P R O P Ó S I T O </a:t>
            </a:r>
            <a:endParaRPr lang="es-MX" sz="3200" dirty="0">
              <a:solidFill>
                <a:schemeClr val="accent5"/>
              </a:solidFill>
              <a:latin typeface="Bahnschrift SemiLight Condensed" pitchFamily="34" charset="0"/>
              <a:cs typeface="Times New Roman" pitchFamily="18" charset="0"/>
            </a:endParaRPr>
          </a:p>
        </p:txBody>
      </p:sp>
      <p:sp>
        <p:nvSpPr>
          <p:cNvPr id="5" name="4 CuadroTexto"/>
          <p:cNvSpPr txBox="1"/>
          <p:nvPr/>
        </p:nvSpPr>
        <p:spPr>
          <a:xfrm>
            <a:off x="935206" y="3140968"/>
            <a:ext cx="7448550" cy="1938992"/>
          </a:xfrm>
          <a:prstGeom prst="rect">
            <a:avLst/>
          </a:prstGeom>
          <a:noFill/>
          <a:ln w="28575">
            <a:solidFill>
              <a:schemeClr val="accent4"/>
            </a:solidFill>
            <a:prstDash val="lgDash"/>
          </a:ln>
        </p:spPr>
        <p:txBody>
          <a:bodyPr wrap="square" rtlCol="0">
            <a:spAutoFit/>
          </a:bodyPr>
          <a:lstStyle/>
          <a:p>
            <a:r>
              <a:rPr lang="es-MX" sz="2000" dirty="0" smtClean="0">
                <a:latin typeface="Times New Roman" pitchFamily="18" charset="0"/>
                <a:cs typeface="Times New Roman" pitchFamily="18" charset="0"/>
              </a:rPr>
              <a:t>Expone y escucha distintas opiniones haciendo uso del lenguaje oral en un ambiente de confianza y seguridad impuesto por la maestra, participa y convive en diversos juegos y actividades </a:t>
            </a:r>
            <a:r>
              <a:rPr lang="es-MX" sz="2000" dirty="0" smtClean="0">
                <a:latin typeface="Times New Roman" pitchFamily="18" charset="0"/>
                <a:cs typeface="Times New Roman" pitchFamily="18" charset="0"/>
              </a:rPr>
              <a:t>de forma colaborativa e individual basadas en acuerdos de convivencia armónica </a:t>
            </a:r>
            <a:r>
              <a:rPr lang="es-MX" sz="2000" dirty="0" smtClean="0">
                <a:latin typeface="Times New Roman" pitchFamily="18" charset="0"/>
                <a:cs typeface="Times New Roman" pitchFamily="18" charset="0"/>
              </a:rPr>
              <a:t>guiadas por el docente, que impliquen desarrollar conocimientos matemáticos como el conteo. </a:t>
            </a:r>
          </a:p>
        </p:txBody>
      </p:sp>
      <p:sp>
        <p:nvSpPr>
          <p:cNvPr id="8" name="7 CuadroTexto"/>
          <p:cNvSpPr txBox="1"/>
          <p:nvPr/>
        </p:nvSpPr>
        <p:spPr>
          <a:xfrm>
            <a:off x="732765" y="5229200"/>
            <a:ext cx="7853432" cy="523220"/>
          </a:xfrm>
          <a:prstGeom prst="rect">
            <a:avLst/>
          </a:prstGeom>
          <a:noFill/>
        </p:spPr>
        <p:txBody>
          <a:bodyPr wrap="none" rtlCol="0">
            <a:spAutoFit/>
          </a:bodyPr>
          <a:lstStyle/>
          <a:p>
            <a:r>
              <a:rPr lang="es-MX" sz="2800" dirty="0" smtClean="0">
                <a:solidFill>
                  <a:schemeClr val="accent5"/>
                </a:solidFill>
                <a:latin typeface="Bahnschrift SemiLight Condensed" pitchFamily="34" charset="0"/>
                <a:cs typeface="Times New Roman" pitchFamily="18" charset="0"/>
              </a:rPr>
              <a:t>J O R N A D A  D E  P R Á C T I C A  D E L  1 0  A L  1 4  D E  D I C I E M B R E. </a:t>
            </a:r>
            <a:endParaRPr lang="es-MX" sz="2800" dirty="0">
              <a:solidFill>
                <a:schemeClr val="accent5"/>
              </a:solidFill>
              <a:latin typeface="Bahnschrift SemiLight Condensed" pitchFamily="34" charset="0"/>
              <a:cs typeface="Times New Roman" pitchFamily="18" charset="0"/>
            </a:endParaRPr>
          </a:p>
        </p:txBody>
      </p:sp>
    </p:spTree>
    <p:extLst>
      <p:ext uri="{BB962C8B-B14F-4D97-AF65-F5344CB8AC3E}">
        <p14:creationId xmlns:p14="http://schemas.microsoft.com/office/powerpoint/2010/main" val="693565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descr="Resultado de imagen para fondos preesc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 y="9646"/>
            <a:ext cx="9132769" cy="68483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4174307894"/>
              </p:ext>
            </p:extLst>
          </p:nvPr>
        </p:nvGraphicFramePr>
        <p:xfrm>
          <a:off x="395536" y="1052736"/>
          <a:ext cx="8424936" cy="1385455"/>
        </p:xfrm>
        <a:graphic>
          <a:graphicData uri="http://schemas.openxmlformats.org/drawingml/2006/table">
            <a:tbl>
              <a:tblPr/>
              <a:tblGrid>
                <a:gridCol w="2577126"/>
                <a:gridCol w="3024336"/>
                <a:gridCol w="2823474"/>
              </a:tblGrid>
              <a:tr h="288032">
                <a:tc>
                  <a:txBody>
                    <a:bodyPr/>
                    <a:lstStyle/>
                    <a:p>
                      <a:r>
                        <a:rPr lang="es-MX" sz="1400" dirty="0" smtClean="0">
                          <a:latin typeface="Times New Roman" pitchFamily="18" charset="0"/>
                          <a:cs typeface="Times New Roman" pitchFamily="18" charset="0"/>
                        </a:rPr>
                        <a:t>Campo</a:t>
                      </a:r>
                      <a:r>
                        <a:rPr lang="es-MX" sz="1400" baseline="0" dirty="0" smtClean="0">
                          <a:latin typeface="Times New Roman" pitchFamily="18" charset="0"/>
                          <a:cs typeface="Times New Roman" pitchFamily="18" charset="0"/>
                        </a:rPr>
                        <a:t> de Formación Académica </a:t>
                      </a:r>
                      <a:endParaRPr lang="es-MX" sz="1400" dirty="0">
                        <a:latin typeface="Times New Roman" pitchFamily="18" charset="0"/>
                        <a:cs typeface="Times New Roman"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EAD5FF"/>
                    </a:solidFill>
                  </a:tcPr>
                </a:tc>
                <a:tc>
                  <a:txBody>
                    <a:bodyPr/>
                    <a:lstStyle/>
                    <a:p>
                      <a:pPr algn="ctr"/>
                      <a:r>
                        <a:rPr lang="es-MX" sz="1400" dirty="0" smtClean="0">
                          <a:latin typeface="Times New Roman" pitchFamily="18" charset="0"/>
                          <a:cs typeface="Times New Roman" pitchFamily="18" charset="0"/>
                        </a:rPr>
                        <a:t>Organizador curricular 1 </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5FF"/>
                    </a:solidFill>
                  </a:tcPr>
                </a:tc>
                <a:tc>
                  <a:txBody>
                    <a:bodyPr/>
                    <a:lstStyle/>
                    <a:p>
                      <a:pPr algn="ctr"/>
                      <a:r>
                        <a:rPr lang="es-MX" sz="1400" dirty="0" smtClean="0">
                          <a:latin typeface="Times New Roman" pitchFamily="18" charset="0"/>
                          <a:cs typeface="Times New Roman" pitchFamily="18" charset="0"/>
                        </a:rPr>
                        <a:t>Aprendizaje</a:t>
                      </a:r>
                      <a:r>
                        <a:rPr lang="es-MX" sz="1400" baseline="0" dirty="0" smtClean="0">
                          <a:latin typeface="Times New Roman" pitchFamily="18" charset="0"/>
                          <a:cs typeface="Times New Roman" pitchFamily="18" charset="0"/>
                        </a:rPr>
                        <a:t> esperado </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5FF"/>
                    </a:solidFill>
                  </a:tcPr>
                </a:tc>
              </a:tr>
              <a:tr h="471055">
                <a:tc rowSpan="3">
                  <a:txBody>
                    <a:bodyPr/>
                    <a:lstStyle/>
                    <a:p>
                      <a:r>
                        <a:rPr lang="es-MX" sz="1400" dirty="0" smtClean="0">
                          <a:latin typeface="Times New Roman" pitchFamily="18" charset="0"/>
                          <a:cs typeface="Times New Roman" pitchFamily="18" charset="0"/>
                        </a:rPr>
                        <a:t>Lenguaje y Comunicación</a:t>
                      </a:r>
                      <a:r>
                        <a:rPr lang="es-MX" sz="1400" baseline="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algn="l"/>
                      <a:r>
                        <a:rPr lang="es-MX" sz="1400" dirty="0" smtClean="0">
                          <a:latin typeface="Times New Roman" pitchFamily="18" charset="0"/>
                          <a:cs typeface="Times New Roman" pitchFamily="18" charset="0"/>
                        </a:rPr>
                        <a:t>Oralidad </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s-MX" sz="1400" dirty="0" smtClean="0">
                          <a:latin typeface="Times New Roman" pitchFamily="18" charset="0"/>
                          <a:cs typeface="Times New Roman" pitchFamily="18" charset="0"/>
                        </a:rPr>
                        <a:t>Solicita la palabra para participar y escucha las ideas de sus compañeros</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528">
                <a:tc vMerge="1">
                  <a:txBody>
                    <a:bodyPr/>
                    <a:lstStyle/>
                    <a:p>
                      <a:endParaRPr lang="es-MX"/>
                    </a:p>
                  </a:txBody>
                  <a:tcPr/>
                </a:tc>
                <a:tc>
                  <a:txBody>
                    <a:bodyPr/>
                    <a:lstStyle/>
                    <a:p>
                      <a:pPr algn="ctr"/>
                      <a:r>
                        <a:rPr lang="es-MX" sz="1400" dirty="0" smtClean="0">
                          <a:latin typeface="Times New Roman" pitchFamily="18" charset="0"/>
                          <a:cs typeface="Times New Roman" pitchFamily="18" charset="0"/>
                        </a:rPr>
                        <a:t>Organizador curricular 2</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D5FF"/>
                    </a:solidFill>
                  </a:tcPr>
                </a:tc>
                <a:tc vMerge="1">
                  <a:txBody>
                    <a:bodyPr/>
                    <a:lstStyle/>
                    <a:p>
                      <a:endParaRPr lang="es-MX"/>
                    </a:p>
                  </a:txBody>
                  <a:tcPr/>
                </a:tc>
              </a:tr>
              <a:tr h="235528">
                <a:tc vMerge="1">
                  <a:txBody>
                    <a:bodyPr/>
                    <a:lstStyle/>
                    <a:p>
                      <a:endParaRPr lang="es-MX"/>
                    </a:p>
                  </a:txBody>
                  <a:tcPr/>
                </a:tc>
                <a:tc>
                  <a:txBody>
                    <a:bodyPr/>
                    <a:lstStyle/>
                    <a:p>
                      <a:r>
                        <a:rPr lang="es-MX" sz="1400" dirty="0" smtClean="0">
                          <a:latin typeface="Times New Roman" pitchFamily="18" charset="0"/>
                          <a:cs typeface="Times New Roman" pitchFamily="18" charset="0"/>
                        </a:rPr>
                        <a:t>Conversación </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338119608"/>
              </p:ext>
            </p:extLst>
          </p:nvPr>
        </p:nvGraphicFramePr>
        <p:xfrm>
          <a:off x="395536" y="2852936"/>
          <a:ext cx="8426323" cy="1415935"/>
        </p:xfrm>
        <a:graphic>
          <a:graphicData uri="http://schemas.openxmlformats.org/drawingml/2006/table">
            <a:tbl>
              <a:tblPr/>
              <a:tblGrid>
                <a:gridCol w="2577126"/>
                <a:gridCol w="3024336"/>
                <a:gridCol w="2824861"/>
              </a:tblGrid>
              <a:tr h="288032">
                <a:tc>
                  <a:txBody>
                    <a:bodyPr/>
                    <a:lstStyle/>
                    <a:p>
                      <a:r>
                        <a:rPr lang="es-MX" sz="1400" dirty="0" smtClean="0">
                          <a:latin typeface="Times New Roman" pitchFamily="18" charset="0"/>
                          <a:cs typeface="Times New Roman" pitchFamily="18" charset="0"/>
                        </a:rPr>
                        <a:t>Campo</a:t>
                      </a:r>
                      <a:r>
                        <a:rPr lang="es-MX" sz="1400" baseline="0" dirty="0" smtClean="0">
                          <a:latin typeface="Times New Roman" pitchFamily="18" charset="0"/>
                          <a:cs typeface="Times New Roman" pitchFamily="18" charset="0"/>
                        </a:rPr>
                        <a:t> de Formación Académica </a:t>
                      </a:r>
                      <a:endParaRPr lang="es-MX" sz="1400" dirty="0">
                        <a:latin typeface="Times New Roman" pitchFamily="18" charset="0"/>
                        <a:cs typeface="Times New Roman"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1EAFF"/>
                    </a:solidFill>
                  </a:tcPr>
                </a:tc>
                <a:tc>
                  <a:txBody>
                    <a:bodyPr/>
                    <a:lstStyle/>
                    <a:p>
                      <a:pPr algn="ctr"/>
                      <a:r>
                        <a:rPr lang="es-MX" sz="1400" dirty="0" smtClean="0">
                          <a:latin typeface="Times New Roman" pitchFamily="18" charset="0"/>
                          <a:cs typeface="Times New Roman" pitchFamily="18" charset="0"/>
                        </a:rPr>
                        <a:t>Organizador curricular 1 </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AFF"/>
                    </a:solidFill>
                  </a:tcPr>
                </a:tc>
                <a:tc>
                  <a:txBody>
                    <a:bodyPr/>
                    <a:lstStyle/>
                    <a:p>
                      <a:pPr algn="ctr"/>
                      <a:r>
                        <a:rPr lang="es-MX" sz="1400" dirty="0" smtClean="0">
                          <a:latin typeface="Times New Roman" pitchFamily="18" charset="0"/>
                          <a:cs typeface="Times New Roman" pitchFamily="18" charset="0"/>
                        </a:rPr>
                        <a:t>Aprendizaje</a:t>
                      </a:r>
                      <a:r>
                        <a:rPr lang="es-MX" sz="1400" baseline="0" dirty="0" smtClean="0">
                          <a:latin typeface="Times New Roman" pitchFamily="18" charset="0"/>
                          <a:cs typeface="Times New Roman" pitchFamily="18" charset="0"/>
                        </a:rPr>
                        <a:t> esperado </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AFF"/>
                    </a:solidFill>
                  </a:tcPr>
                </a:tc>
              </a:tr>
              <a:tr h="471055">
                <a:tc rowSpan="3">
                  <a:txBody>
                    <a:bodyPr/>
                    <a:lstStyle/>
                    <a:p>
                      <a:r>
                        <a:rPr lang="es-MX" sz="1400" dirty="0" smtClean="0">
                          <a:latin typeface="Times New Roman" pitchFamily="18" charset="0"/>
                          <a:cs typeface="Times New Roman" pitchFamily="18" charset="0"/>
                        </a:rPr>
                        <a:t>Pensamiento</a:t>
                      </a:r>
                      <a:r>
                        <a:rPr lang="es-MX" sz="1400" baseline="0" dirty="0" smtClean="0">
                          <a:latin typeface="Times New Roman" pitchFamily="18" charset="0"/>
                          <a:cs typeface="Times New Roman" pitchFamily="18" charset="0"/>
                        </a:rPr>
                        <a:t> Matemático </a:t>
                      </a:r>
                      <a:endParaRPr lang="es-MX" sz="1400" dirty="0">
                        <a:latin typeface="Times New Roman" pitchFamily="18" charset="0"/>
                        <a:cs typeface="Times New Roman"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algn="l"/>
                      <a:r>
                        <a:rPr lang="es-MX" sz="1400" dirty="0" smtClean="0">
                          <a:latin typeface="Times New Roman" pitchFamily="18" charset="0"/>
                          <a:cs typeface="Times New Roman" pitchFamily="18" charset="0"/>
                        </a:rPr>
                        <a:t>Número, álgebra y variación</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s-MX" sz="1400" dirty="0" smtClean="0">
                          <a:latin typeface="Times New Roman" pitchFamily="18" charset="0"/>
                          <a:cs typeface="Times New Roman" pitchFamily="18" charset="0"/>
                        </a:rPr>
                        <a:t>Cuenta colecciones no mayores a 20 elementos</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528">
                <a:tc vMerge="1">
                  <a:txBody>
                    <a:bodyPr/>
                    <a:lstStyle/>
                    <a:p>
                      <a:endParaRPr lang="es-MX"/>
                    </a:p>
                  </a:txBody>
                  <a:tcPr/>
                </a:tc>
                <a:tc>
                  <a:txBody>
                    <a:bodyPr/>
                    <a:lstStyle/>
                    <a:p>
                      <a:pPr algn="ctr"/>
                      <a:r>
                        <a:rPr lang="es-MX" sz="1400" dirty="0" smtClean="0">
                          <a:latin typeface="Times New Roman" pitchFamily="18" charset="0"/>
                          <a:cs typeface="Times New Roman" pitchFamily="18" charset="0"/>
                        </a:rPr>
                        <a:t>Organizador curricular 2</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EAFF"/>
                    </a:solidFill>
                  </a:tcPr>
                </a:tc>
                <a:tc vMerge="1">
                  <a:txBody>
                    <a:bodyPr/>
                    <a:lstStyle/>
                    <a:p>
                      <a:endParaRPr lang="es-MX"/>
                    </a:p>
                  </a:txBody>
                  <a:tcPr/>
                </a:tc>
              </a:tr>
              <a:tr h="235528">
                <a:tc vMerge="1">
                  <a:txBody>
                    <a:bodyPr/>
                    <a:lstStyle/>
                    <a:p>
                      <a:endParaRPr lang="es-MX"/>
                    </a:p>
                  </a:txBody>
                  <a:tcPr/>
                </a:tc>
                <a:tc>
                  <a:txBody>
                    <a:bodyPr/>
                    <a:lstStyle/>
                    <a:p>
                      <a:r>
                        <a:rPr lang="es-MX" sz="1600" dirty="0" smtClean="0">
                          <a:latin typeface="Times New Roman" pitchFamily="18" charset="0"/>
                          <a:cs typeface="Times New Roman" pitchFamily="18" charset="0"/>
                        </a:rPr>
                        <a:t>Número </a:t>
                      </a:r>
                      <a:endParaRPr lang="es-MX"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565157842"/>
              </p:ext>
            </p:extLst>
          </p:nvPr>
        </p:nvGraphicFramePr>
        <p:xfrm>
          <a:off x="395536" y="4581128"/>
          <a:ext cx="8426323" cy="1415935"/>
        </p:xfrm>
        <a:graphic>
          <a:graphicData uri="http://schemas.openxmlformats.org/drawingml/2006/table">
            <a:tbl>
              <a:tblPr/>
              <a:tblGrid>
                <a:gridCol w="2577126"/>
                <a:gridCol w="3024336"/>
                <a:gridCol w="2824861"/>
              </a:tblGrid>
              <a:tr h="288032">
                <a:tc>
                  <a:txBody>
                    <a:bodyPr/>
                    <a:lstStyle/>
                    <a:p>
                      <a:r>
                        <a:rPr lang="es-MX" sz="1200" dirty="0" smtClean="0">
                          <a:latin typeface="Times New Roman" pitchFamily="18" charset="0"/>
                          <a:cs typeface="Times New Roman" pitchFamily="18" charset="0"/>
                        </a:rPr>
                        <a:t>Área</a:t>
                      </a:r>
                      <a:r>
                        <a:rPr lang="es-MX" sz="1200" baseline="0" dirty="0" smtClean="0">
                          <a:latin typeface="Times New Roman" pitchFamily="18" charset="0"/>
                          <a:cs typeface="Times New Roman" pitchFamily="18" charset="0"/>
                        </a:rPr>
                        <a:t> de Desarrollo Personal y Social </a:t>
                      </a:r>
                      <a:endParaRPr lang="es-MX" sz="1200" dirty="0">
                        <a:latin typeface="Times New Roman" pitchFamily="18" charset="0"/>
                        <a:cs typeface="Times New Roman"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C5FFC5"/>
                    </a:solidFill>
                  </a:tcPr>
                </a:tc>
                <a:tc>
                  <a:txBody>
                    <a:bodyPr/>
                    <a:lstStyle/>
                    <a:p>
                      <a:pPr algn="ctr"/>
                      <a:r>
                        <a:rPr lang="es-MX" sz="1400" dirty="0" smtClean="0">
                          <a:latin typeface="Times New Roman" pitchFamily="18" charset="0"/>
                          <a:cs typeface="Times New Roman" pitchFamily="18" charset="0"/>
                        </a:rPr>
                        <a:t>Organizador curricular 1 </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C5"/>
                    </a:solidFill>
                  </a:tcPr>
                </a:tc>
                <a:tc>
                  <a:txBody>
                    <a:bodyPr/>
                    <a:lstStyle/>
                    <a:p>
                      <a:pPr algn="ctr"/>
                      <a:r>
                        <a:rPr lang="es-MX" sz="1400" dirty="0" smtClean="0">
                          <a:latin typeface="Times New Roman" pitchFamily="18" charset="0"/>
                          <a:cs typeface="Times New Roman" pitchFamily="18" charset="0"/>
                        </a:rPr>
                        <a:t>Aprendizaje</a:t>
                      </a:r>
                      <a:r>
                        <a:rPr lang="es-MX" sz="1400" baseline="0" dirty="0" smtClean="0">
                          <a:latin typeface="Times New Roman" pitchFamily="18" charset="0"/>
                          <a:cs typeface="Times New Roman" pitchFamily="18" charset="0"/>
                        </a:rPr>
                        <a:t> esperado </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C5"/>
                    </a:solidFill>
                  </a:tcPr>
                </a:tc>
              </a:tr>
              <a:tr h="471055">
                <a:tc rowSpan="3">
                  <a:txBody>
                    <a:bodyPr/>
                    <a:lstStyle/>
                    <a:p>
                      <a:r>
                        <a:rPr lang="es-MX" sz="1400" dirty="0" smtClean="0">
                          <a:latin typeface="Times New Roman" pitchFamily="18" charset="0"/>
                          <a:cs typeface="Times New Roman" pitchFamily="18" charset="0"/>
                        </a:rPr>
                        <a:t>Educación Socioemocional </a:t>
                      </a:r>
                      <a:endParaRPr lang="es-MX" sz="1400" dirty="0">
                        <a:latin typeface="Times New Roman" pitchFamily="18" charset="0"/>
                        <a:cs typeface="Times New Roman"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solidFill>
                  </a:tcPr>
                </a:tc>
                <a:tc>
                  <a:txBody>
                    <a:bodyPr/>
                    <a:lstStyle/>
                    <a:p>
                      <a:pPr algn="l"/>
                      <a:r>
                        <a:rPr lang="es-MX" sz="1400" dirty="0" smtClean="0">
                          <a:latin typeface="Times New Roman" pitchFamily="18" charset="0"/>
                          <a:cs typeface="Times New Roman" pitchFamily="18" charset="0"/>
                        </a:rPr>
                        <a:t>Colaboración </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s-MX" sz="1400" dirty="0" smtClean="0">
                          <a:latin typeface="Times New Roman" pitchFamily="18" charset="0"/>
                          <a:cs typeface="Times New Roman" pitchFamily="18" charset="0"/>
                        </a:rPr>
                        <a:t>Convive, juega y trabaja con distintos compañeros.</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5528">
                <a:tc vMerge="1">
                  <a:txBody>
                    <a:bodyPr/>
                    <a:lstStyle/>
                    <a:p>
                      <a:endParaRPr lang="es-MX"/>
                    </a:p>
                  </a:txBody>
                  <a:tcPr/>
                </a:tc>
                <a:tc>
                  <a:txBody>
                    <a:bodyPr/>
                    <a:lstStyle/>
                    <a:p>
                      <a:pPr algn="ctr"/>
                      <a:r>
                        <a:rPr lang="es-MX" sz="1400" dirty="0" smtClean="0">
                          <a:latin typeface="Times New Roman" pitchFamily="18" charset="0"/>
                          <a:cs typeface="Times New Roman" pitchFamily="18" charset="0"/>
                        </a:rPr>
                        <a:t>Organizador curricular 2</a:t>
                      </a:r>
                      <a:endParaRPr lang="es-MX" sz="1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C5"/>
                    </a:solidFill>
                  </a:tcPr>
                </a:tc>
                <a:tc vMerge="1">
                  <a:txBody>
                    <a:bodyPr/>
                    <a:lstStyle/>
                    <a:p>
                      <a:endParaRPr lang="es-MX"/>
                    </a:p>
                  </a:txBody>
                  <a:tcPr/>
                </a:tc>
              </a:tr>
              <a:tr h="235528">
                <a:tc vMerge="1">
                  <a:txBody>
                    <a:bodyPr/>
                    <a:lstStyle/>
                    <a:p>
                      <a:endParaRPr lang="es-MX"/>
                    </a:p>
                  </a:txBody>
                  <a:tcPr/>
                </a:tc>
                <a:tc>
                  <a:txBody>
                    <a:bodyPr/>
                    <a:lstStyle/>
                    <a:p>
                      <a:pPr algn="l"/>
                      <a:r>
                        <a:rPr lang="es-MX" sz="1600" dirty="0" smtClean="0">
                          <a:latin typeface="Times New Roman" pitchFamily="18" charset="0"/>
                          <a:cs typeface="Times New Roman" pitchFamily="18" charset="0"/>
                        </a:rPr>
                        <a:t>Inclusión </a:t>
                      </a:r>
                      <a:endParaRPr lang="es-MX"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r>
            </a:tbl>
          </a:graphicData>
        </a:graphic>
      </p:graphicFrame>
    </p:spTree>
    <p:extLst>
      <p:ext uri="{BB962C8B-B14F-4D97-AF65-F5344CB8AC3E}">
        <p14:creationId xmlns:p14="http://schemas.microsoft.com/office/powerpoint/2010/main" val="1853385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797869345"/>
              </p:ext>
            </p:extLst>
          </p:nvPr>
        </p:nvGraphicFramePr>
        <p:xfrm>
          <a:off x="323528" y="1484784"/>
          <a:ext cx="8496944" cy="5247933"/>
        </p:xfrm>
        <a:graphic>
          <a:graphicData uri="http://schemas.openxmlformats.org/drawingml/2006/table">
            <a:tbl>
              <a:tblPr firstRow="1" bandRow="1">
                <a:tableStyleId>{616DA210-FB5B-4158-B5E0-FEB733F419BA}</a:tableStyleId>
              </a:tblPr>
              <a:tblGrid>
                <a:gridCol w="1478058"/>
                <a:gridCol w="1402262"/>
                <a:gridCol w="1440160"/>
                <a:gridCol w="1368152"/>
                <a:gridCol w="1368152"/>
                <a:gridCol w="1440160"/>
              </a:tblGrid>
              <a:tr h="367142">
                <a:tc>
                  <a:txBody>
                    <a:bodyPr/>
                    <a:lstStyle/>
                    <a:p>
                      <a:r>
                        <a:rPr lang="es-MX" sz="1400" dirty="0" smtClean="0">
                          <a:latin typeface="Times New Roman" pitchFamily="18" charset="0"/>
                          <a:cs typeface="Times New Roman" pitchFamily="18" charset="0"/>
                        </a:rPr>
                        <a:t>Hora </a:t>
                      </a:r>
                      <a:endParaRPr lang="es-MX" sz="1400" dirty="0">
                        <a:latin typeface="Times New Roman" pitchFamily="18" charset="0"/>
                        <a:cs typeface="Times New Roman" pitchFamily="18" charset="0"/>
                      </a:endParaRPr>
                    </a:p>
                  </a:txBody>
                  <a:tcPr>
                    <a:solidFill>
                      <a:srgbClr val="F1D5FF"/>
                    </a:solidFill>
                  </a:tcPr>
                </a:tc>
                <a:tc>
                  <a:txBody>
                    <a:bodyPr/>
                    <a:lstStyle/>
                    <a:p>
                      <a:r>
                        <a:rPr lang="es-MX" sz="1400" dirty="0" smtClean="0">
                          <a:latin typeface="Times New Roman" pitchFamily="18" charset="0"/>
                          <a:cs typeface="Times New Roman" pitchFamily="18" charset="0"/>
                        </a:rPr>
                        <a:t>Lunes </a:t>
                      </a:r>
                      <a:endParaRPr lang="es-MX" sz="1400" dirty="0">
                        <a:latin typeface="Times New Roman" pitchFamily="18" charset="0"/>
                        <a:cs typeface="Times New Roman" pitchFamily="18" charset="0"/>
                      </a:endParaRPr>
                    </a:p>
                  </a:txBody>
                  <a:tcPr>
                    <a:solidFill>
                      <a:srgbClr val="F1D5FF"/>
                    </a:solidFill>
                  </a:tcPr>
                </a:tc>
                <a:tc>
                  <a:txBody>
                    <a:bodyPr/>
                    <a:lstStyle/>
                    <a:p>
                      <a:r>
                        <a:rPr lang="es-MX" sz="1400" dirty="0" smtClean="0">
                          <a:latin typeface="Times New Roman" pitchFamily="18" charset="0"/>
                          <a:cs typeface="Times New Roman" pitchFamily="18" charset="0"/>
                        </a:rPr>
                        <a:t>Martes </a:t>
                      </a:r>
                      <a:endParaRPr lang="es-MX" sz="1400" dirty="0">
                        <a:latin typeface="Times New Roman" pitchFamily="18" charset="0"/>
                        <a:cs typeface="Times New Roman" pitchFamily="18" charset="0"/>
                      </a:endParaRPr>
                    </a:p>
                  </a:txBody>
                  <a:tcPr>
                    <a:solidFill>
                      <a:srgbClr val="F1D5FF"/>
                    </a:solidFill>
                  </a:tcPr>
                </a:tc>
                <a:tc>
                  <a:txBody>
                    <a:bodyPr/>
                    <a:lstStyle/>
                    <a:p>
                      <a:r>
                        <a:rPr lang="es-MX" sz="1400" dirty="0" smtClean="0">
                          <a:latin typeface="Times New Roman" pitchFamily="18" charset="0"/>
                          <a:cs typeface="Times New Roman" pitchFamily="18" charset="0"/>
                        </a:rPr>
                        <a:t>Miércoles </a:t>
                      </a:r>
                      <a:endParaRPr lang="es-MX" sz="1400" dirty="0">
                        <a:latin typeface="Times New Roman" pitchFamily="18" charset="0"/>
                        <a:cs typeface="Times New Roman" pitchFamily="18" charset="0"/>
                      </a:endParaRPr>
                    </a:p>
                  </a:txBody>
                  <a:tcPr>
                    <a:solidFill>
                      <a:srgbClr val="F1D5FF"/>
                    </a:solidFill>
                  </a:tcPr>
                </a:tc>
                <a:tc>
                  <a:txBody>
                    <a:bodyPr/>
                    <a:lstStyle/>
                    <a:p>
                      <a:r>
                        <a:rPr lang="es-MX" sz="1400" dirty="0" smtClean="0">
                          <a:latin typeface="Times New Roman" pitchFamily="18" charset="0"/>
                          <a:cs typeface="Times New Roman" pitchFamily="18" charset="0"/>
                        </a:rPr>
                        <a:t>Jueves </a:t>
                      </a:r>
                      <a:endParaRPr lang="es-MX" sz="1400" dirty="0">
                        <a:latin typeface="Times New Roman" pitchFamily="18" charset="0"/>
                        <a:cs typeface="Times New Roman" pitchFamily="18" charset="0"/>
                      </a:endParaRPr>
                    </a:p>
                  </a:txBody>
                  <a:tcPr>
                    <a:solidFill>
                      <a:srgbClr val="F1D5FF"/>
                    </a:solidFill>
                  </a:tcPr>
                </a:tc>
                <a:tc>
                  <a:txBody>
                    <a:bodyPr/>
                    <a:lstStyle/>
                    <a:p>
                      <a:r>
                        <a:rPr lang="es-MX" sz="1400" dirty="0" smtClean="0">
                          <a:latin typeface="Times New Roman" pitchFamily="18" charset="0"/>
                          <a:cs typeface="Times New Roman" pitchFamily="18" charset="0"/>
                        </a:rPr>
                        <a:t>Viernes </a:t>
                      </a:r>
                      <a:endParaRPr lang="es-MX" sz="1400" dirty="0">
                        <a:latin typeface="Times New Roman" pitchFamily="18" charset="0"/>
                        <a:cs typeface="Times New Roman" pitchFamily="18" charset="0"/>
                      </a:endParaRPr>
                    </a:p>
                  </a:txBody>
                  <a:tcPr>
                    <a:solidFill>
                      <a:srgbClr val="F1D5FF"/>
                    </a:solidFill>
                  </a:tcPr>
                </a:tc>
              </a:tr>
              <a:tr h="702207">
                <a:tc>
                  <a:txBody>
                    <a:bodyPr/>
                    <a:lstStyle/>
                    <a:p>
                      <a:r>
                        <a:rPr lang="es-MX" sz="1400" dirty="0" smtClean="0">
                          <a:latin typeface="Times New Roman" pitchFamily="18" charset="0"/>
                          <a:cs typeface="Times New Roman" pitchFamily="18" charset="0"/>
                        </a:rPr>
                        <a:t>9:00</a:t>
                      </a:r>
                      <a:r>
                        <a:rPr lang="es-MX" sz="1400" baseline="0" dirty="0" smtClean="0">
                          <a:latin typeface="Times New Roman" pitchFamily="18" charset="0"/>
                          <a:cs typeface="Times New Roman" pitchFamily="18" charset="0"/>
                        </a:rPr>
                        <a:t> a 9:20</a:t>
                      </a:r>
                      <a:endParaRPr lang="es-MX" sz="1400" dirty="0">
                        <a:latin typeface="Times New Roman" pitchFamily="18" charset="0"/>
                        <a:cs typeface="Times New Roman" pitchFamily="18" charset="0"/>
                      </a:endParaRPr>
                    </a:p>
                  </a:txBody>
                  <a:tcPr>
                    <a:solidFill>
                      <a:srgbClr val="F1D5FF"/>
                    </a:solidFill>
                  </a:tcPr>
                </a:tc>
                <a:tc>
                  <a:txBody>
                    <a:bodyPr/>
                    <a:lstStyle/>
                    <a:p>
                      <a:r>
                        <a:rPr lang="es-MX" sz="1400" dirty="0" smtClean="0">
                          <a:latin typeface="Times New Roman" pitchFamily="18" charset="0"/>
                          <a:cs typeface="Times New Roman" pitchFamily="18" charset="0"/>
                        </a:rPr>
                        <a:t>Activación física </a:t>
                      </a:r>
                      <a:endParaRPr lang="es-MX" sz="1400" dirty="0">
                        <a:latin typeface="Times New Roman" pitchFamily="18" charset="0"/>
                        <a:cs typeface="Times New Roman" pitchFamily="18" charset="0"/>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Activación física </a:t>
                      </a:r>
                    </a:p>
                    <a:p>
                      <a:endParaRPr lang="es-MX" sz="1400" dirty="0">
                        <a:latin typeface="Times New Roman" pitchFamily="18" charset="0"/>
                        <a:cs typeface="Times New Roman" pitchFamily="18" charset="0"/>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Activación física </a:t>
                      </a:r>
                    </a:p>
                    <a:p>
                      <a:endParaRPr lang="es-MX" sz="1400" dirty="0">
                        <a:latin typeface="Times New Roman" pitchFamily="18" charset="0"/>
                        <a:cs typeface="Times New Roman" pitchFamily="18" charset="0"/>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Activación física </a:t>
                      </a:r>
                    </a:p>
                    <a:p>
                      <a:endParaRPr lang="es-MX" sz="1400" dirty="0">
                        <a:latin typeface="Times New Roman" pitchFamily="18" charset="0"/>
                        <a:cs typeface="Times New Roman" pitchFamily="18" charset="0"/>
                      </a:endParaRPr>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Activación física </a:t>
                      </a:r>
                    </a:p>
                    <a:p>
                      <a:endParaRPr lang="es-MX" sz="1400" dirty="0">
                        <a:latin typeface="Times New Roman" pitchFamily="18" charset="0"/>
                        <a:cs typeface="Times New Roman" pitchFamily="18" charset="0"/>
                      </a:endParaRPr>
                    </a:p>
                  </a:txBody>
                  <a:tcPr>
                    <a:solidFill>
                      <a:srgbClr val="FFC000"/>
                    </a:solidFill>
                  </a:tcPr>
                </a:tc>
              </a:tr>
              <a:tr h="512993">
                <a:tc>
                  <a:txBody>
                    <a:bodyPr/>
                    <a:lstStyle/>
                    <a:p>
                      <a:r>
                        <a:rPr lang="es-MX" sz="1400" dirty="0" smtClean="0">
                          <a:latin typeface="Times New Roman" pitchFamily="18" charset="0"/>
                          <a:cs typeface="Times New Roman" pitchFamily="18" charset="0"/>
                        </a:rPr>
                        <a:t>9:20 a 9:45</a:t>
                      </a:r>
                      <a:endParaRPr lang="es-MX" sz="1400" dirty="0">
                        <a:latin typeface="Times New Roman" pitchFamily="18" charset="0"/>
                        <a:cs typeface="Times New Roman" pitchFamily="18" charset="0"/>
                      </a:endParaRPr>
                    </a:p>
                  </a:txBody>
                  <a:tcPr>
                    <a:solidFill>
                      <a:srgbClr val="F1D5FF"/>
                    </a:solidFill>
                  </a:tcPr>
                </a:tc>
                <a:tc>
                  <a:txBody>
                    <a:bodyPr/>
                    <a:lstStyle/>
                    <a:p>
                      <a:r>
                        <a:rPr lang="es-MX" sz="1400" dirty="0" smtClean="0">
                          <a:latin typeface="Times New Roman" pitchFamily="18" charset="0"/>
                          <a:cs typeface="Times New Roman" pitchFamily="18" charset="0"/>
                        </a:rPr>
                        <a:t>Conociendo mis sentidos </a:t>
                      </a:r>
                      <a:endParaRPr lang="es-MX" sz="1400" dirty="0">
                        <a:latin typeface="Times New Roman" pitchFamily="18" charset="0"/>
                        <a:cs typeface="Times New Roman" pitchFamily="18" charset="0"/>
                      </a:endParaRPr>
                    </a:p>
                  </a:txBody>
                  <a:tcPr>
                    <a:solidFill>
                      <a:schemeClr val="bg1"/>
                    </a:solidFill>
                  </a:tcPr>
                </a:tc>
                <a:tc>
                  <a:txBody>
                    <a:bodyPr/>
                    <a:lstStyle/>
                    <a:p>
                      <a:r>
                        <a:rPr lang="es-MX" sz="1400" dirty="0" err="1" smtClean="0">
                          <a:latin typeface="Times New Roman" pitchFamily="18" charset="0"/>
                          <a:cs typeface="Times New Roman" pitchFamily="18" charset="0"/>
                        </a:rPr>
                        <a:t>Memorama</a:t>
                      </a:r>
                      <a:r>
                        <a:rPr lang="es-MX" sz="140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Lotería de números </a:t>
                      </a:r>
                    </a:p>
                  </a:txBody>
                  <a:tcPr>
                    <a:solidFill>
                      <a:schemeClr val="bg1"/>
                    </a:solidFill>
                  </a:tcPr>
                </a:tc>
                <a:tc>
                  <a:txBody>
                    <a:bodyPr/>
                    <a:lstStyle/>
                    <a:p>
                      <a:r>
                        <a:rPr lang="es-MX" sz="1400" dirty="0" smtClean="0">
                          <a:latin typeface="Times New Roman" pitchFamily="18" charset="0"/>
                          <a:cs typeface="Times New Roman" pitchFamily="18" charset="0"/>
                        </a:rPr>
                        <a:t>E.</a:t>
                      </a:r>
                      <a:r>
                        <a:rPr lang="es-MX" sz="1400" baseline="0" dirty="0" smtClean="0">
                          <a:latin typeface="Times New Roman" pitchFamily="18" charset="0"/>
                          <a:cs typeface="Times New Roman" pitchFamily="18" charset="0"/>
                        </a:rPr>
                        <a:t> física </a:t>
                      </a:r>
                      <a:endParaRPr lang="es-MX" sz="1400" dirty="0">
                        <a:latin typeface="Times New Roman" pitchFamily="18" charset="0"/>
                        <a:cs typeface="Times New Roman" pitchFamily="18" charset="0"/>
                      </a:endParaRPr>
                    </a:p>
                  </a:txBody>
                  <a:tcPr>
                    <a:solidFill>
                      <a:srgbClr val="9FFF9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Dulces en mi asistencia </a:t>
                      </a:r>
                    </a:p>
                  </a:txBody>
                  <a:tcPr/>
                </a:tc>
              </a:tr>
              <a:tr h="724225">
                <a:tc>
                  <a:txBody>
                    <a:bodyPr/>
                    <a:lstStyle/>
                    <a:p>
                      <a:r>
                        <a:rPr lang="es-MX" sz="1400" dirty="0" smtClean="0">
                          <a:latin typeface="Times New Roman" pitchFamily="18" charset="0"/>
                          <a:cs typeface="Times New Roman" pitchFamily="18" charset="0"/>
                        </a:rPr>
                        <a:t>9:45 a 10:15</a:t>
                      </a:r>
                      <a:endParaRPr lang="es-MX" sz="1400" dirty="0">
                        <a:latin typeface="Times New Roman" pitchFamily="18" charset="0"/>
                        <a:cs typeface="Times New Roman" pitchFamily="18" charset="0"/>
                      </a:endParaRPr>
                    </a:p>
                  </a:txBody>
                  <a:tcPr>
                    <a:solidFill>
                      <a:srgbClr val="F1D5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0" baseline="0" dirty="0" smtClean="0">
                          <a:effectLst/>
                          <a:latin typeface="Times New Roman" pitchFamily="18" charset="0"/>
                          <a:cs typeface="Times New Roman" pitchFamily="18" charset="0"/>
                        </a:rPr>
                        <a:t>Cuento: ´´Los cinco sentidos de nacho´´</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Contando las partes de mi cuerpo</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La</a:t>
                      </a:r>
                      <a:r>
                        <a:rPr lang="es-MX" sz="1400" baseline="0" dirty="0" smtClean="0">
                          <a:latin typeface="Times New Roman" pitchFamily="18" charset="0"/>
                          <a:cs typeface="Times New Roman" pitchFamily="18" charset="0"/>
                        </a:rPr>
                        <a:t> ruleta de los sentidos </a:t>
                      </a:r>
                      <a:endParaRPr lang="es-MX" sz="1400" dirty="0" smtClean="0">
                        <a:latin typeface="Times New Roman" pitchFamily="18" charset="0"/>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E.</a:t>
                      </a:r>
                      <a:r>
                        <a:rPr lang="es-MX" sz="1400" baseline="0" dirty="0" smtClean="0">
                          <a:latin typeface="Times New Roman" pitchFamily="18" charset="0"/>
                          <a:cs typeface="Times New Roman" pitchFamily="18" charset="0"/>
                        </a:rPr>
                        <a:t> Física </a:t>
                      </a:r>
                      <a:endParaRPr lang="es-MX" sz="1400" dirty="0" smtClean="0">
                        <a:latin typeface="Times New Roman" pitchFamily="18" charset="0"/>
                        <a:cs typeface="Times New Roman" pitchFamily="18" charset="0"/>
                      </a:endParaRPr>
                    </a:p>
                  </a:txBody>
                  <a:tcPr>
                    <a:solidFill>
                      <a:srgbClr val="9FFF9F"/>
                    </a:solidFill>
                  </a:tcPr>
                </a:tc>
                <a:tc>
                  <a:txBody>
                    <a:bodyPr/>
                    <a:lstStyle/>
                    <a:p>
                      <a:r>
                        <a:rPr lang="es-MX" sz="1400" dirty="0" smtClean="0">
                          <a:latin typeface="Times New Roman" pitchFamily="18" charset="0"/>
                          <a:cs typeface="Times New Roman" pitchFamily="18" charset="0"/>
                        </a:rPr>
                        <a:t>Clase de música </a:t>
                      </a:r>
                      <a:endParaRPr lang="es-MX" sz="1400" dirty="0">
                        <a:latin typeface="Times New Roman" pitchFamily="18" charset="0"/>
                        <a:cs typeface="Times New Roman" pitchFamily="18" charset="0"/>
                      </a:endParaRPr>
                    </a:p>
                  </a:txBody>
                  <a:tcPr>
                    <a:solidFill>
                      <a:schemeClr val="accent6">
                        <a:lumMod val="60000"/>
                        <a:lumOff val="40000"/>
                      </a:schemeClr>
                    </a:solidFill>
                  </a:tcPr>
                </a:tc>
              </a:tr>
              <a:tr h="367142">
                <a:tc>
                  <a:txBody>
                    <a:bodyPr/>
                    <a:lstStyle/>
                    <a:p>
                      <a:r>
                        <a:rPr lang="es-MX" sz="1400" dirty="0" smtClean="0">
                          <a:latin typeface="Times New Roman" pitchFamily="18" charset="0"/>
                          <a:cs typeface="Times New Roman" pitchFamily="18" charset="0"/>
                        </a:rPr>
                        <a:t>10:15 a 10:30 </a:t>
                      </a:r>
                      <a:endParaRPr lang="es-MX" sz="1400" dirty="0">
                        <a:latin typeface="Times New Roman" pitchFamily="18" charset="0"/>
                        <a:cs typeface="Times New Roman" pitchFamily="18" charset="0"/>
                      </a:endParaRPr>
                    </a:p>
                  </a:txBody>
                  <a:tcPr>
                    <a:solidFill>
                      <a:srgbClr val="F1D5FF"/>
                    </a:solidFill>
                  </a:tcPr>
                </a:tc>
                <a:tc>
                  <a:txBody>
                    <a:bodyPr/>
                    <a:lstStyle/>
                    <a:p>
                      <a:r>
                        <a:rPr lang="es-MX" sz="1400" dirty="0" smtClean="0">
                          <a:latin typeface="Times New Roman" pitchFamily="18" charset="0"/>
                          <a:cs typeface="Times New Roman" pitchFamily="18" charset="0"/>
                        </a:rPr>
                        <a:t>LONCHE</a:t>
                      </a:r>
                      <a:r>
                        <a:rPr lang="es-MX" sz="1400" baseline="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solidFill>
                      <a:srgbClr val="FFBDEE"/>
                    </a:solidFill>
                  </a:tcPr>
                </a:tc>
                <a:tc>
                  <a:txBody>
                    <a:bodyPr/>
                    <a:lstStyle/>
                    <a:p>
                      <a:r>
                        <a:rPr lang="es-MX" sz="1400" dirty="0" smtClean="0">
                          <a:latin typeface="Times New Roman" pitchFamily="18" charset="0"/>
                          <a:cs typeface="Times New Roman" pitchFamily="18" charset="0"/>
                        </a:rPr>
                        <a:t>LONCHE</a:t>
                      </a:r>
                      <a:endParaRPr lang="es-MX" sz="1400" dirty="0">
                        <a:latin typeface="Times New Roman" pitchFamily="18" charset="0"/>
                        <a:cs typeface="Times New Roman" pitchFamily="18" charset="0"/>
                      </a:endParaRPr>
                    </a:p>
                  </a:txBody>
                  <a:tcPr>
                    <a:solidFill>
                      <a:srgbClr val="FFBDEE"/>
                    </a:solidFill>
                  </a:tcPr>
                </a:tc>
                <a:tc>
                  <a:txBody>
                    <a:bodyPr/>
                    <a:lstStyle/>
                    <a:p>
                      <a:r>
                        <a:rPr lang="es-MX" sz="1400" dirty="0" smtClean="0">
                          <a:latin typeface="Times New Roman" pitchFamily="18" charset="0"/>
                          <a:cs typeface="Times New Roman" pitchFamily="18" charset="0"/>
                        </a:rPr>
                        <a:t>LONCHE</a:t>
                      </a:r>
                      <a:endParaRPr lang="es-MX" sz="1400" dirty="0">
                        <a:latin typeface="Times New Roman" pitchFamily="18" charset="0"/>
                        <a:cs typeface="Times New Roman" pitchFamily="18" charset="0"/>
                      </a:endParaRPr>
                    </a:p>
                  </a:txBody>
                  <a:tcPr>
                    <a:solidFill>
                      <a:srgbClr val="FFBDEE"/>
                    </a:solidFill>
                  </a:tcPr>
                </a:tc>
                <a:tc>
                  <a:txBody>
                    <a:bodyPr/>
                    <a:lstStyle/>
                    <a:p>
                      <a:r>
                        <a:rPr lang="es-MX" sz="1400" dirty="0" smtClean="0">
                          <a:latin typeface="Times New Roman" pitchFamily="18" charset="0"/>
                          <a:cs typeface="Times New Roman" pitchFamily="18" charset="0"/>
                        </a:rPr>
                        <a:t>LONCHE</a:t>
                      </a:r>
                      <a:endParaRPr lang="es-MX" sz="1400" dirty="0">
                        <a:latin typeface="Times New Roman" pitchFamily="18" charset="0"/>
                        <a:cs typeface="Times New Roman" pitchFamily="18" charset="0"/>
                      </a:endParaRPr>
                    </a:p>
                  </a:txBody>
                  <a:tcPr>
                    <a:solidFill>
                      <a:srgbClr val="FFBDEE"/>
                    </a:solidFill>
                  </a:tcPr>
                </a:tc>
                <a:tc>
                  <a:txBody>
                    <a:bodyPr/>
                    <a:lstStyle/>
                    <a:p>
                      <a:r>
                        <a:rPr lang="es-MX" sz="1400" dirty="0" smtClean="0">
                          <a:latin typeface="Times New Roman" pitchFamily="18" charset="0"/>
                          <a:cs typeface="Times New Roman" pitchFamily="18" charset="0"/>
                        </a:rPr>
                        <a:t>LONCHE</a:t>
                      </a:r>
                      <a:endParaRPr lang="es-MX" sz="1400" dirty="0">
                        <a:latin typeface="Times New Roman" pitchFamily="18" charset="0"/>
                        <a:cs typeface="Times New Roman" pitchFamily="18" charset="0"/>
                      </a:endParaRPr>
                    </a:p>
                  </a:txBody>
                  <a:tcPr>
                    <a:solidFill>
                      <a:srgbClr val="FFBDEE"/>
                    </a:solidFill>
                  </a:tcPr>
                </a:tc>
              </a:tr>
              <a:tr h="368369">
                <a:tc>
                  <a:txBody>
                    <a:bodyPr/>
                    <a:lstStyle/>
                    <a:p>
                      <a:r>
                        <a:rPr lang="es-MX" sz="1400" dirty="0" smtClean="0">
                          <a:latin typeface="Times New Roman" pitchFamily="18" charset="0"/>
                          <a:cs typeface="Times New Roman" pitchFamily="18" charset="0"/>
                        </a:rPr>
                        <a:t>10:30 a</a:t>
                      </a:r>
                      <a:r>
                        <a:rPr lang="es-MX" sz="1400" baseline="0" dirty="0" smtClean="0">
                          <a:latin typeface="Times New Roman" pitchFamily="18" charset="0"/>
                          <a:cs typeface="Times New Roman" pitchFamily="18" charset="0"/>
                        </a:rPr>
                        <a:t> 11:00</a:t>
                      </a:r>
                      <a:endParaRPr lang="es-MX" sz="1400" dirty="0">
                        <a:latin typeface="Times New Roman" pitchFamily="18" charset="0"/>
                        <a:cs typeface="Times New Roman" pitchFamily="18" charset="0"/>
                      </a:endParaRPr>
                    </a:p>
                  </a:txBody>
                  <a:tcPr>
                    <a:solidFill>
                      <a:srgbClr val="F1D5FF"/>
                    </a:solidFill>
                  </a:tcPr>
                </a:tc>
                <a:tc>
                  <a:txBody>
                    <a:bodyPr/>
                    <a:lstStyle/>
                    <a:p>
                      <a:r>
                        <a:rPr lang="es-MX" sz="1400" dirty="0" smtClean="0">
                          <a:latin typeface="Times New Roman" pitchFamily="18" charset="0"/>
                          <a:cs typeface="Times New Roman" pitchFamily="18" charset="0"/>
                        </a:rPr>
                        <a:t>RECREO</a:t>
                      </a:r>
                      <a:r>
                        <a:rPr lang="es-MX" sz="1400" baseline="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solidFill>
                      <a:srgbClr val="FFFF75"/>
                    </a:solidFill>
                  </a:tcPr>
                </a:tc>
                <a:tc>
                  <a:txBody>
                    <a:bodyPr/>
                    <a:lstStyle/>
                    <a:p>
                      <a:r>
                        <a:rPr lang="es-MX" sz="1400" dirty="0" smtClean="0">
                          <a:latin typeface="Times New Roman" pitchFamily="18" charset="0"/>
                          <a:cs typeface="Times New Roman" pitchFamily="18" charset="0"/>
                        </a:rPr>
                        <a:t>RECREO</a:t>
                      </a:r>
                      <a:endParaRPr lang="es-MX" sz="1400" dirty="0">
                        <a:latin typeface="Times New Roman" pitchFamily="18" charset="0"/>
                        <a:cs typeface="Times New Roman" pitchFamily="18" charset="0"/>
                      </a:endParaRPr>
                    </a:p>
                  </a:txBody>
                  <a:tcPr>
                    <a:solidFill>
                      <a:srgbClr val="FFFF75"/>
                    </a:solidFill>
                  </a:tcPr>
                </a:tc>
                <a:tc>
                  <a:txBody>
                    <a:bodyPr/>
                    <a:lstStyle/>
                    <a:p>
                      <a:r>
                        <a:rPr lang="es-MX" sz="1400" dirty="0" smtClean="0">
                          <a:latin typeface="Times New Roman" pitchFamily="18" charset="0"/>
                          <a:cs typeface="Times New Roman" pitchFamily="18" charset="0"/>
                        </a:rPr>
                        <a:t>RECREO</a:t>
                      </a:r>
                      <a:r>
                        <a:rPr lang="es-MX" sz="1400" baseline="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solidFill>
                      <a:srgbClr val="FFFF75"/>
                    </a:solidFill>
                  </a:tcPr>
                </a:tc>
                <a:tc>
                  <a:txBody>
                    <a:bodyPr/>
                    <a:lstStyle/>
                    <a:p>
                      <a:r>
                        <a:rPr lang="es-MX" sz="1400" dirty="0" smtClean="0">
                          <a:latin typeface="Times New Roman" pitchFamily="18" charset="0"/>
                          <a:cs typeface="Times New Roman" pitchFamily="18" charset="0"/>
                        </a:rPr>
                        <a:t>RECREO</a:t>
                      </a:r>
                      <a:r>
                        <a:rPr lang="es-MX" sz="1400" baseline="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solidFill>
                      <a:srgbClr val="FFFF75"/>
                    </a:solidFill>
                  </a:tcPr>
                </a:tc>
                <a:tc>
                  <a:txBody>
                    <a:bodyPr/>
                    <a:lstStyle/>
                    <a:p>
                      <a:r>
                        <a:rPr lang="es-MX" sz="1400" dirty="0" smtClean="0">
                          <a:latin typeface="Times New Roman" pitchFamily="18" charset="0"/>
                          <a:cs typeface="Times New Roman" pitchFamily="18" charset="0"/>
                        </a:rPr>
                        <a:t>RECREO</a:t>
                      </a:r>
                      <a:r>
                        <a:rPr lang="es-MX" sz="1400" baseline="0" dirty="0" smtClean="0">
                          <a:latin typeface="Times New Roman" pitchFamily="18" charset="0"/>
                          <a:cs typeface="Times New Roman" pitchFamily="18" charset="0"/>
                        </a:rPr>
                        <a:t> </a:t>
                      </a:r>
                      <a:endParaRPr lang="es-MX" sz="1400" dirty="0">
                        <a:latin typeface="Times New Roman" pitchFamily="18" charset="0"/>
                        <a:cs typeface="Times New Roman" pitchFamily="18" charset="0"/>
                      </a:endParaRPr>
                    </a:p>
                  </a:txBody>
                  <a:tcPr>
                    <a:solidFill>
                      <a:srgbClr val="FFFF75"/>
                    </a:solidFill>
                  </a:tcPr>
                </a:tc>
              </a:tr>
              <a:tr h="694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aseline="0" dirty="0" smtClean="0">
                          <a:latin typeface="Times New Roman" pitchFamily="18" charset="0"/>
                          <a:cs typeface="Times New Roman" pitchFamily="18" charset="0"/>
                        </a:rPr>
                        <a:t>11:00 a 11:25</a:t>
                      </a:r>
                    </a:p>
                  </a:txBody>
                  <a:tcPr>
                    <a:solidFill>
                      <a:srgbClr val="F1D5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0" baseline="0" dirty="0" smtClean="0">
                          <a:effectLst/>
                          <a:latin typeface="Times New Roman" pitchFamily="18" charset="0"/>
                          <a:ea typeface="Calibri"/>
                          <a:cs typeface="Times New Roman" pitchFamily="18" charset="0"/>
                        </a:rPr>
                        <a:t>El rey pide </a:t>
                      </a:r>
                    </a:p>
                    <a:p>
                      <a:endParaRPr lang="es-MX" sz="1400" dirty="0">
                        <a:latin typeface="Times New Roman" pitchFamily="18" charset="0"/>
                        <a:cs typeface="Times New Roman" pitchFamily="18" charset="0"/>
                      </a:endParaRPr>
                    </a:p>
                  </a:txBody>
                  <a:tcPr>
                    <a:solidFill>
                      <a:schemeClr val="bg1"/>
                    </a:solidFill>
                  </a:tcPr>
                </a:tc>
                <a:tc>
                  <a:txBody>
                    <a:bodyPr/>
                    <a:lstStyle/>
                    <a:p>
                      <a:r>
                        <a:rPr lang="es-MX" sz="1400" dirty="0" smtClean="0">
                          <a:latin typeface="Times New Roman" pitchFamily="18" charset="0"/>
                          <a:cs typeface="Times New Roman" pitchFamily="18" charset="0"/>
                        </a:rPr>
                        <a:t>E.</a:t>
                      </a:r>
                      <a:r>
                        <a:rPr lang="es-MX" sz="1400" baseline="0" dirty="0" smtClean="0">
                          <a:latin typeface="Times New Roman" pitchFamily="18" charset="0"/>
                          <a:cs typeface="Times New Roman" pitchFamily="18" charset="0"/>
                        </a:rPr>
                        <a:t> Física </a:t>
                      </a:r>
                      <a:endParaRPr lang="es-MX" sz="1400" dirty="0">
                        <a:latin typeface="Times New Roman" pitchFamily="18" charset="0"/>
                        <a:cs typeface="Times New Roman" pitchFamily="18" charset="0"/>
                      </a:endParaRPr>
                    </a:p>
                  </a:txBody>
                  <a:tcPr>
                    <a:solidFill>
                      <a:srgbClr val="9FFF9F"/>
                    </a:solidFill>
                  </a:tcPr>
                </a:tc>
                <a:tc>
                  <a:txBody>
                    <a:bodyPr/>
                    <a:lstStyle/>
                    <a:p>
                      <a:r>
                        <a:rPr lang="es-MX" sz="1400" dirty="0" smtClean="0">
                          <a:latin typeface="Times New Roman" pitchFamily="18" charset="0"/>
                          <a:cs typeface="Times New Roman" pitchFamily="18" charset="0"/>
                        </a:rPr>
                        <a:t>Autonomía</a:t>
                      </a:r>
                      <a:r>
                        <a:rPr lang="es-MX" sz="1400" baseline="0" dirty="0" smtClean="0">
                          <a:latin typeface="Times New Roman" pitchFamily="18" charset="0"/>
                          <a:cs typeface="Times New Roman" pitchFamily="18" charset="0"/>
                        </a:rPr>
                        <a:t> Curricular </a:t>
                      </a:r>
                      <a:endParaRPr lang="es-MX" sz="1400" dirty="0">
                        <a:latin typeface="Times New Roman" pitchFamily="18" charset="0"/>
                        <a:cs typeface="Times New Roman" pitchFamily="18" charset="0"/>
                      </a:endParaRPr>
                    </a:p>
                  </a:txBody>
                  <a:tcPr>
                    <a:solidFill>
                      <a:srgbClr val="8EE5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latin typeface="Times New Roman" pitchFamily="18" charset="0"/>
                          <a:cs typeface="Times New Roman" pitchFamily="18" charset="0"/>
                        </a:rPr>
                        <a:t>Autonomía</a:t>
                      </a:r>
                      <a:r>
                        <a:rPr lang="es-MX" sz="1200" baseline="0" dirty="0" smtClean="0">
                          <a:latin typeface="Times New Roman" pitchFamily="18" charset="0"/>
                          <a:cs typeface="Times New Roman" pitchFamily="18" charset="0"/>
                        </a:rPr>
                        <a:t> Curricular </a:t>
                      </a:r>
                      <a:endParaRPr lang="es-MX" sz="1200" dirty="0" smtClean="0">
                        <a:latin typeface="Times New Roman" pitchFamily="18" charset="0"/>
                        <a:cs typeface="Times New Roman" pitchFamily="18" charset="0"/>
                      </a:endParaRPr>
                    </a:p>
                  </a:txBody>
                  <a:tcPr>
                    <a:solidFill>
                      <a:srgbClr val="8EE5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0" baseline="0" dirty="0" smtClean="0">
                          <a:effectLst/>
                          <a:latin typeface="Times New Roman" pitchFamily="18" charset="0"/>
                          <a:ea typeface="Calibri"/>
                          <a:cs typeface="Times New Roman" pitchFamily="18" charset="0"/>
                        </a:rPr>
                        <a:t>¿Cómo uso mis sentidos?</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latin typeface="Times New Roman" pitchFamily="18" charset="0"/>
                        <a:cs typeface="Times New Roman" pitchFamily="18" charset="0"/>
                      </a:endParaRPr>
                    </a:p>
                  </a:txBody>
                  <a:tcPr>
                    <a:solidFill>
                      <a:schemeClr val="bg1"/>
                    </a:solidFill>
                  </a:tcPr>
                </a:tc>
              </a:tr>
              <a:tr h="724225">
                <a:tc>
                  <a:txBody>
                    <a:bodyPr/>
                    <a:lstStyle/>
                    <a:p>
                      <a:r>
                        <a:rPr lang="es-MX" sz="1400" dirty="0" smtClean="0">
                          <a:latin typeface="Times New Roman" pitchFamily="18" charset="0"/>
                          <a:cs typeface="Times New Roman" pitchFamily="18" charset="0"/>
                        </a:rPr>
                        <a:t>11:25</a:t>
                      </a:r>
                      <a:r>
                        <a:rPr lang="es-MX" sz="1400" baseline="0" dirty="0" smtClean="0">
                          <a:latin typeface="Times New Roman" pitchFamily="18" charset="0"/>
                          <a:cs typeface="Times New Roman" pitchFamily="18" charset="0"/>
                        </a:rPr>
                        <a:t> a 11:45</a:t>
                      </a:r>
                      <a:endParaRPr lang="es-MX" sz="1400" dirty="0">
                        <a:latin typeface="Times New Roman" pitchFamily="18" charset="0"/>
                        <a:cs typeface="Times New Roman" pitchFamily="18" charset="0"/>
                      </a:endParaRPr>
                    </a:p>
                  </a:txBody>
                  <a:tcPr>
                    <a:solidFill>
                      <a:srgbClr val="F1D5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Jugando con </a:t>
                      </a:r>
                      <a:r>
                        <a:rPr lang="es-MX" sz="1400" dirty="0" err="1" smtClean="0">
                          <a:latin typeface="Times New Roman" pitchFamily="18" charset="0"/>
                          <a:cs typeface="Times New Roman" pitchFamily="18" charset="0"/>
                        </a:rPr>
                        <a:t>slime</a:t>
                      </a:r>
                      <a:r>
                        <a:rPr lang="es-MX" sz="1400" dirty="0" smtClean="0">
                          <a:latin typeface="Times New Roman" pitchFamily="18" charset="0"/>
                          <a:cs typeface="Times New Roman" pitchFamily="18" charset="0"/>
                        </a:rPr>
                        <a:t>.</a:t>
                      </a:r>
                    </a:p>
                    <a:p>
                      <a:endParaRPr lang="es-MX" sz="1400" dirty="0">
                        <a:latin typeface="Times New Roman" pitchFamily="18" charset="0"/>
                        <a:cs typeface="Times New Roman" pitchFamily="18" charset="0"/>
                      </a:endParaRPr>
                    </a:p>
                  </a:txBody>
                  <a:tcPr>
                    <a:solidFill>
                      <a:schemeClr val="bg1"/>
                    </a:solidFill>
                  </a:tcPr>
                </a:tc>
                <a:tc>
                  <a:txBody>
                    <a:bodyPr/>
                    <a:lstStyle/>
                    <a:p>
                      <a:r>
                        <a:rPr lang="es-MX" sz="1400" dirty="0" smtClean="0">
                          <a:latin typeface="Times New Roman" pitchFamily="18" charset="0"/>
                          <a:cs typeface="Times New Roman" pitchFamily="18" charset="0"/>
                        </a:rPr>
                        <a:t>E.</a:t>
                      </a:r>
                      <a:r>
                        <a:rPr lang="es-MX" sz="1400" baseline="0" dirty="0" smtClean="0">
                          <a:latin typeface="Times New Roman" pitchFamily="18" charset="0"/>
                          <a:cs typeface="Times New Roman" pitchFamily="18" charset="0"/>
                        </a:rPr>
                        <a:t> Física </a:t>
                      </a:r>
                      <a:endParaRPr lang="es-MX" sz="1400" dirty="0">
                        <a:latin typeface="Times New Roman" pitchFamily="18" charset="0"/>
                        <a:cs typeface="Times New Roman" pitchFamily="18" charset="0"/>
                      </a:endParaRPr>
                    </a:p>
                  </a:txBody>
                  <a:tcPr>
                    <a:solidFill>
                      <a:srgbClr val="9FFF9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Autonomía</a:t>
                      </a:r>
                      <a:r>
                        <a:rPr lang="es-MX" sz="1400" baseline="0" dirty="0" smtClean="0">
                          <a:latin typeface="Times New Roman" pitchFamily="18" charset="0"/>
                          <a:cs typeface="Times New Roman" pitchFamily="18" charset="0"/>
                        </a:rPr>
                        <a:t> Curricular </a:t>
                      </a:r>
                      <a:endParaRPr lang="es-MX" sz="1400" dirty="0" smtClean="0">
                        <a:latin typeface="Times New Roman" pitchFamily="18" charset="0"/>
                        <a:cs typeface="Times New Roman" pitchFamily="18" charset="0"/>
                      </a:endParaRPr>
                    </a:p>
                    <a:p>
                      <a:endParaRPr lang="es-MX" sz="1400" dirty="0">
                        <a:latin typeface="Times New Roman" pitchFamily="18" charset="0"/>
                        <a:cs typeface="Times New Roman" pitchFamily="18" charset="0"/>
                      </a:endParaRPr>
                    </a:p>
                  </a:txBody>
                  <a:tcPr>
                    <a:solidFill>
                      <a:srgbClr val="8EE5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Autonomía</a:t>
                      </a:r>
                      <a:r>
                        <a:rPr lang="es-MX" sz="1400" baseline="0" dirty="0" smtClean="0">
                          <a:latin typeface="Times New Roman" pitchFamily="18" charset="0"/>
                          <a:cs typeface="Times New Roman" pitchFamily="18" charset="0"/>
                        </a:rPr>
                        <a:t> Curricular </a:t>
                      </a:r>
                      <a:endParaRPr lang="es-MX" sz="1400" dirty="0" smtClean="0">
                        <a:latin typeface="Times New Roman" pitchFamily="18" charset="0"/>
                        <a:cs typeface="Times New Roman" pitchFamily="18" charset="0"/>
                      </a:endParaRPr>
                    </a:p>
                  </a:txBody>
                  <a:tcPr>
                    <a:solidFill>
                      <a:srgbClr val="8EE5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¿Qué</a:t>
                      </a:r>
                      <a:r>
                        <a:rPr lang="es-MX" sz="1400" baseline="0" dirty="0" smtClean="0">
                          <a:latin typeface="Times New Roman" pitchFamily="18" charset="0"/>
                          <a:cs typeface="Times New Roman" pitchFamily="18" charset="0"/>
                        </a:rPr>
                        <a:t> hay en la caja?</a:t>
                      </a:r>
                      <a:endParaRPr lang="es-MX" sz="1400" dirty="0" smtClean="0">
                        <a:latin typeface="Times New Roman" pitchFamily="18" charset="0"/>
                        <a:cs typeface="Times New Roman" pitchFamily="18" charset="0"/>
                      </a:endParaRPr>
                    </a:p>
                  </a:txBody>
                  <a:tcPr>
                    <a:solidFill>
                      <a:schemeClr val="bg1"/>
                    </a:solidFill>
                  </a:tcPr>
                </a:tc>
              </a:tr>
              <a:tr h="724225">
                <a:tc>
                  <a:txBody>
                    <a:bodyPr/>
                    <a:lstStyle/>
                    <a:p>
                      <a:r>
                        <a:rPr lang="es-MX" sz="1400" dirty="0" smtClean="0">
                          <a:latin typeface="Times New Roman" pitchFamily="18" charset="0"/>
                          <a:cs typeface="Times New Roman" pitchFamily="18" charset="0"/>
                        </a:rPr>
                        <a:t>11:45</a:t>
                      </a:r>
                      <a:r>
                        <a:rPr lang="es-MX" sz="1400" baseline="0" dirty="0" smtClean="0">
                          <a:latin typeface="Times New Roman" pitchFamily="18" charset="0"/>
                          <a:cs typeface="Times New Roman" pitchFamily="18" charset="0"/>
                        </a:rPr>
                        <a:t> a 12:13</a:t>
                      </a:r>
                      <a:endParaRPr lang="es-MX" sz="1400" dirty="0">
                        <a:latin typeface="Times New Roman" pitchFamily="18" charset="0"/>
                        <a:cs typeface="Times New Roman" pitchFamily="18" charset="0"/>
                      </a:endParaRPr>
                    </a:p>
                  </a:txBody>
                  <a:tcPr>
                    <a:solidFill>
                      <a:srgbClr val="F1D5FF"/>
                    </a:solidFill>
                  </a:tcPr>
                </a:tc>
                <a:tc>
                  <a:txBody>
                    <a:bodyPr/>
                    <a:lstStyle/>
                    <a:p>
                      <a:r>
                        <a:rPr lang="es-MX" sz="1400" dirty="0" smtClean="0">
                          <a:latin typeface="Times New Roman" pitchFamily="18" charset="0"/>
                          <a:cs typeface="Times New Roman" pitchFamily="18" charset="0"/>
                        </a:rPr>
                        <a:t>La papa caliente.</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Interpretando mi cuento.</a:t>
                      </a:r>
                    </a:p>
                    <a:p>
                      <a:endParaRPr lang="es-MX" sz="1400" dirty="0" smtClean="0">
                        <a:latin typeface="Times New Roman" pitchFamily="18" charset="0"/>
                        <a:cs typeface="Times New Roman"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Autonomía</a:t>
                      </a:r>
                      <a:r>
                        <a:rPr lang="es-MX" sz="1400" baseline="0" dirty="0" smtClean="0">
                          <a:latin typeface="Times New Roman" pitchFamily="18" charset="0"/>
                          <a:cs typeface="Times New Roman" pitchFamily="18" charset="0"/>
                        </a:rPr>
                        <a:t> Curricular </a:t>
                      </a:r>
                      <a:endParaRPr lang="es-MX" sz="14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400" dirty="0" smtClean="0">
                        <a:latin typeface="Times New Roman" pitchFamily="18" charset="0"/>
                        <a:cs typeface="Times New Roman" pitchFamily="18" charset="0"/>
                      </a:endParaRPr>
                    </a:p>
                  </a:txBody>
                  <a:tcPr>
                    <a:solidFill>
                      <a:srgbClr val="8EE5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Autonomía</a:t>
                      </a:r>
                      <a:r>
                        <a:rPr lang="es-MX" sz="1400" baseline="0" dirty="0" smtClean="0">
                          <a:latin typeface="Times New Roman" pitchFamily="18" charset="0"/>
                          <a:cs typeface="Times New Roman" pitchFamily="18" charset="0"/>
                        </a:rPr>
                        <a:t> Curricular </a:t>
                      </a:r>
                      <a:endParaRPr lang="es-MX" sz="1400" dirty="0" smtClean="0">
                        <a:latin typeface="Times New Roman" pitchFamily="18" charset="0"/>
                        <a:cs typeface="Times New Roman" pitchFamily="18" charset="0"/>
                      </a:endParaRPr>
                    </a:p>
                  </a:txBody>
                  <a:tcPr>
                    <a:solidFill>
                      <a:srgbClr val="8EE5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latin typeface="Times New Roman" pitchFamily="18" charset="0"/>
                          <a:cs typeface="Times New Roman" pitchFamily="18" charset="0"/>
                        </a:rPr>
                        <a:t>La telaraña</a:t>
                      </a:r>
                      <a:r>
                        <a:rPr lang="es-MX" sz="1400" baseline="0" dirty="0" smtClean="0">
                          <a:latin typeface="Times New Roman" pitchFamily="18" charset="0"/>
                          <a:cs typeface="Times New Roman" pitchFamily="18" charset="0"/>
                        </a:rPr>
                        <a:t> </a:t>
                      </a:r>
                      <a:endParaRPr lang="es-MX" sz="1400" dirty="0" smtClean="0">
                        <a:latin typeface="Times New Roman" pitchFamily="18" charset="0"/>
                        <a:cs typeface="Times New Roman" pitchFamily="18" charset="0"/>
                      </a:endParaRPr>
                    </a:p>
                  </a:txBody>
                  <a:tcPr>
                    <a:solidFill>
                      <a:schemeClr val="bg1"/>
                    </a:solidFill>
                  </a:tcPr>
                </a:tc>
              </a:tr>
            </a:tbl>
          </a:graphicData>
        </a:graphic>
      </p:graphicFrame>
      <p:pic>
        <p:nvPicPr>
          <p:cNvPr id="4098" name="Picture 2" descr=" "/>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3528" y="266972"/>
            <a:ext cx="732685" cy="9901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lfabeto en Fieltr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793531" y="175489"/>
            <a:ext cx="912514" cy="10777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lfabeto en Fieltro."/>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797788" y="252349"/>
            <a:ext cx="739982" cy="96940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lfabeto en Fieltro."/>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97659"/>
                    </a14:imgEffect>
                  </a14:imgLayer>
                </a14:imgProps>
              </a:ext>
              <a:ext uri="{28A0092B-C50C-407E-A947-70E740481C1C}">
                <a14:useLocalDpi xmlns:a14="http://schemas.microsoft.com/office/drawing/2010/main" val="0"/>
              </a:ext>
            </a:extLst>
          </a:blip>
          <a:srcRect/>
          <a:stretch>
            <a:fillRect/>
          </a:stretch>
        </p:blipFill>
        <p:spPr bwMode="auto">
          <a:xfrm>
            <a:off x="6764307" y="252350"/>
            <a:ext cx="913071" cy="96207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lfabeto en Fieltro."/>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6213" y="265918"/>
            <a:ext cx="741575" cy="9714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Alfabeto en Fieltro."/>
          <p:cNvPicPr>
            <a:picLocks noChangeAspect="1" noChangeArrowheads="1"/>
          </p:cNvPicPr>
          <p:nvPr/>
        </p:nvPicPr>
        <p:blipFill>
          <a:blip r:embed="rId13" cstate="print">
            <a:extLst>
              <a:ext uri="{BEBA8EAE-BF5A-486C-A8C5-ECC9F3942E4B}">
                <a14:imgProps xmlns:a14="http://schemas.microsoft.com/office/drawing/2010/main">
                  <a14:imgLayer r:embed="rId8">
                    <a14:imgEffect>
                      <a14:backgroundRemoval t="0" b="96667" l="873" r="100000"/>
                    </a14:imgEffect>
                  </a14:imgLayer>
                </a14:imgProps>
              </a:ext>
              <a:ext uri="{28A0092B-C50C-407E-A947-70E740481C1C}">
                <a14:useLocalDpi xmlns:a14="http://schemas.microsoft.com/office/drawing/2010/main" val="0"/>
              </a:ext>
            </a:extLst>
          </a:blip>
          <a:srcRect/>
          <a:stretch>
            <a:fillRect/>
          </a:stretch>
        </p:blipFill>
        <p:spPr bwMode="auto">
          <a:xfrm>
            <a:off x="3414907" y="298300"/>
            <a:ext cx="724151" cy="9486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Alfabeto en Fieltro."/>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033568" y="220493"/>
            <a:ext cx="759963" cy="9955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lfabeto en Fieltr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77378" y="236285"/>
            <a:ext cx="872711" cy="103076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Alfabeto en Fieltro."/>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139058" y="222886"/>
            <a:ext cx="894510" cy="98297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Alfabeto en Fieltro."/>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627784" y="252349"/>
            <a:ext cx="787123" cy="95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9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08543247"/>
              </p:ext>
            </p:extLst>
          </p:nvPr>
        </p:nvGraphicFramePr>
        <p:xfrm>
          <a:off x="179512" y="116632"/>
          <a:ext cx="8784975" cy="6610160"/>
        </p:xfrm>
        <a:graphic>
          <a:graphicData uri="http://schemas.openxmlformats.org/drawingml/2006/table">
            <a:tbl>
              <a:tblPr firstRow="1" firstCol="1" bandRow="1">
                <a:tableStyleId>{BDBED569-4797-4DF1-A0F4-6AAB3CD982D8}</a:tableStyleId>
              </a:tblPr>
              <a:tblGrid>
                <a:gridCol w="1080120"/>
                <a:gridCol w="3623492"/>
                <a:gridCol w="1137970"/>
                <a:gridCol w="910376"/>
                <a:gridCol w="2033017"/>
              </a:tblGrid>
              <a:tr h="234041">
                <a:tc>
                  <a:txBody>
                    <a:bodyPr/>
                    <a:lstStyle/>
                    <a:p>
                      <a:pPr algn="ctr">
                        <a:lnSpc>
                          <a:spcPct val="107000"/>
                        </a:lnSpc>
                        <a:spcAft>
                          <a:spcPts val="0"/>
                        </a:spcAft>
                      </a:pPr>
                      <a:r>
                        <a:rPr lang="es-MX" sz="1600" dirty="0">
                          <a:effectLst/>
                          <a:latin typeface="Times New Roman" pitchFamily="18" charset="0"/>
                          <a:cs typeface="Times New Roman" pitchFamily="18" charset="0"/>
                        </a:rPr>
                        <a:t>Momentos</a:t>
                      </a:r>
                      <a:endParaRPr lang="es-MX" sz="1600" dirty="0">
                        <a:effectLst/>
                        <a:latin typeface="Times New Roman" pitchFamily="18" charset="0"/>
                        <a:ea typeface="Calibri"/>
                        <a:cs typeface="Times New Roman" pitchFamily="18" charset="0"/>
                      </a:endParaRPr>
                    </a:p>
                  </a:txBody>
                  <a:tcPr marL="68580" marR="68580" marT="0" marB="0">
                    <a:solidFill>
                      <a:srgbClr val="FFC000"/>
                    </a:solidFill>
                  </a:tcPr>
                </a:tc>
                <a:tc>
                  <a:txBody>
                    <a:bodyPr/>
                    <a:lstStyle/>
                    <a:p>
                      <a:pPr algn="ctr">
                        <a:lnSpc>
                          <a:spcPct val="107000"/>
                        </a:lnSpc>
                        <a:spcAft>
                          <a:spcPts val="0"/>
                        </a:spcAft>
                      </a:pPr>
                      <a:r>
                        <a:rPr lang="es-MX" sz="1600" dirty="0">
                          <a:effectLst/>
                          <a:latin typeface="Times New Roman" pitchFamily="18" charset="0"/>
                          <a:cs typeface="Times New Roman" pitchFamily="18" charset="0"/>
                        </a:rPr>
                        <a:t>Actividades, Organización y Consignas</a:t>
                      </a:r>
                      <a:endParaRPr lang="es-MX" sz="1600" dirty="0">
                        <a:effectLst/>
                        <a:latin typeface="Times New Roman" pitchFamily="18" charset="0"/>
                        <a:ea typeface="Calibri"/>
                        <a:cs typeface="Times New Roman" pitchFamily="18" charset="0"/>
                      </a:endParaRPr>
                    </a:p>
                  </a:txBody>
                  <a:tcPr marL="68580" marR="68580" marT="0" marB="0">
                    <a:solidFill>
                      <a:srgbClr val="FFC000"/>
                    </a:solidFill>
                  </a:tcPr>
                </a:tc>
                <a:tc>
                  <a:txBody>
                    <a:bodyPr/>
                    <a:lstStyle/>
                    <a:p>
                      <a:pPr algn="ctr">
                        <a:lnSpc>
                          <a:spcPct val="107000"/>
                        </a:lnSpc>
                        <a:spcAft>
                          <a:spcPts val="0"/>
                        </a:spcAft>
                      </a:pPr>
                      <a:r>
                        <a:rPr lang="es-MX" sz="1600" dirty="0">
                          <a:effectLst/>
                          <a:latin typeface="Times New Roman" pitchFamily="18" charset="0"/>
                          <a:cs typeface="Times New Roman" pitchFamily="18" charset="0"/>
                        </a:rPr>
                        <a:t>Recursos</a:t>
                      </a:r>
                      <a:endParaRPr lang="es-MX" sz="1600" dirty="0">
                        <a:effectLst/>
                        <a:latin typeface="Times New Roman" pitchFamily="18" charset="0"/>
                        <a:ea typeface="Calibri"/>
                        <a:cs typeface="Times New Roman" pitchFamily="18" charset="0"/>
                      </a:endParaRPr>
                    </a:p>
                  </a:txBody>
                  <a:tcPr marL="68580" marR="68580" marT="0" marB="0">
                    <a:solidFill>
                      <a:srgbClr val="FFC000"/>
                    </a:solidFill>
                  </a:tcPr>
                </a:tc>
                <a:tc>
                  <a:txBody>
                    <a:bodyPr/>
                    <a:lstStyle/>
                    <a:p>
                      <a:pPr algn="ctr">
                        <a:lnSpc>
                          <a:spcPct val="107000"/>
                        </a:lnSpc>
                        <a:spcAft>
                          <a:spcPts val="0"/>
                        </a:spcAft>
                      </a:pPr>
                      <a:r>
                        <a:rPr lang="es-MX" sz="1600" dirty="0">
                          <a:effectLst/>
                          <a:latin typeface="Times New Roman" pitchFamily="18" charset="0"/>
                          <a:cs typeface="Times New Roman" pitchFamily="18" charset="0"/>
                        </a:rPr>
                        <a:t>Día</a:t>
                      </a:r>
                      <a:endParaRPr lang="es-MX" sz="1600" dirty="0">
                        <a:effectLst/>
                        <a:latin typeface="Times New Roman" pitchFamily="18" charset="0"/>
                        <a:ea typeface="Calibri"/>
                        <a:cs typeface="Times New Roman" pitchFamily="18" charset="0"/>
                      </a:endParaRPr>
                    </a:p>
                  </a:txBody>
                  <a:tcPr marL="68580" marR="68580" marT="0" marB="0">
                    <a:solidFill>
                      <a:srgbClr val="FFC000"/>
                    </a:solidFill>
                  </a:tcPr>
                </a:tc>
                <a:tc>
                  <a:txBody>
                    <a:bodyPr/>
                    <a:lstStyle/>
                    <a:p>
                      <a:pPr algn="ctr">
                        <a:lnSpc>
                          <a:spcPct val="107000"/>
                        </a:lnSpc>
                        <a:spcAft>
                          <a:spcPts val="0"/>
                        </a:spcAft>
                      </a:pPr>
                      <a:r>
                        <a:rPr lang="es-MX" sz="1600" dirty="0">
                          <a:effectLst/>
                          <a:latin typeface="Times New Roman" pitchFamily="18" charset="0"/>
                          <a:cs typeface="Times New Roman" pitchFamily="18" charset="0"/>
                        </a:rPr>
                        <a:t>Aprendizaje Esperado</a:t>
                      </a:r>
                      <a:endParaRPr lang="es-MX" sz="1600" dirty="0">
                        <a:effectLst/>
                        <a:latin typeface="Times New Roman" pitchFamily="18" charset="0"/>
                        <a:ea typeface="Calibri"/>
                        <a:cs typeface="Times New Roman" pitchFamily="18" charset="0"/>
                      </a:endParaRPr>
                    </a:p>
                  </a:txBody>
                  <a:tcPr marL="68580" marR="68580" marT="0" marB="0">
                    <a:solidFill>
                      <a:srgbClr val="FFC000"/>
                    </a:solidFill>
                  </a:tcPr>
                </a:tc>
              </a:tr>
              <a:tr h="1440437">
                <a:tc rowSpan="4">
                  <a:txBody>
                    <a:bodyPr/>
                    <a:lstStyle/>
                    <a:p>
                      <a:pPr marL="71755" marR="71755" algn="ctr">
                        <a:lnSpc>
                          <a:spcPct val="107000"/>
                        </a:lnSpc>
                        <a:spcAft>
                          <a:spcPts val="0"/>
                        </a:spcAft>
                      </a:pPr>
                      <a:r>
                        <a:rPr lang="es-MX" sz="6000" b="1" dirty="0" smtClean="0">
                          <a:effectLst/>
                          <a:latin typeface="Times New Roman" pitchFamily="18" charset="0"/>
                          <a:ea typeface="Calibri"/>
                          <a:cs typeface="Times New Roman" pitchFamily="18" charset="0"/>
                        </a:rPr>
                        <a:t>INICIO </a:t>
                      </a:r>
                      <a:endParaRPr lang="es-MX" sz="6000" b="1" dirty="0">
                        <a:effectLst/>
                        <a:latin typeface="Times New Roman" pitchFamily="18" charset="0"/>
                        <a:ea typeface="Calibri"/>
                        <a:cs typeface="Times New Roman" pitchFamily="18" charset="0"/>
                      </a:endParaRPr>
                    </a:p>
                  </a:txBody>
                  <a:tcPr marL="68580" marR="68580" marT="0" marB="0" vert="vert270">
                    <a:lnB w="19050" cap="flat" cmpd="sng" algn="ctr">
                      <a:solidFill>
                        <a:schemeClr val="tx1"/>
                      </a:solidFill>
                      <a:prstDash val="solid"/>
                      <a:round/>
                      <a:headEnd type="none" w="med" len="med"/>
                      <a:tailEnd type="none" w="med" len="med"/>
                    </a:lnB>
                    <a:solidFill>
                      <a:srgbClr val="00B0F0"/>
                    </a:solidFill>
                  </a:tcPr>
                </a:tc>
                <a:tc>
                  <a:txBody>
                    <a:bodyPr/>
                    <a:lstStyle/>
                    <a:p>
                      <a:pPr algn="ctr">
                        <a:lnSpc>
                          <a:spcPct val="107000"/>
                        </a:lnSpc>
                        <a:spcAft>
                          <a:spcPts val="0"/>
                        </a:spcAft>
                      </a:pPr>
                      <a:r>
                        <a:rPr lang="es-MX" sz="1200" b="1" dirty="0" smtClean="0">
                          <a:effectLst/>
                          <a:latin typeface="Times New Roman" pitchFamily="18" charset="0"/>
                          <a:cs typeface="Times New Roman" pitchFamily="18" charset="0"/>
                        </a:rPr>
                        <a:t>Conociendo</a:t>
                      </a:r>
                      <a:r>
                        <a:rPr lang="es-MX" sz="1200" b="1" baseline="0" dirty="0" smtClean="0">
                          <a:effectLst/>
                          <a:latin typeface="Times New Roman" pitchFamily="18" charset="0"/>
                          <a:cs typeface="Times New Roman" pitchFamily="18" charset="0"/>
                        </a:rPr>
                        <a:t> mis sentidos</a:t>
                      </a:r>
                      <a:endParaRPr lang="es-MX" sz="1200" b="1" dirty="0" smtClean="0">
                        <a:effectLst/>
                        <a:latin typeface="Times New Roman" pitchFamily="18" charset="0"/>
                        <a:cs typeface="Times New Roman" pitchFamily="18" charset="0"/>
                      </a:endParaRPr>
                    </a:p>
                    <a:p>
                      <a:pPr>
                        <a:lnSpc>
                          <a:spcPct val="107000"/>
                        </a:lnSpc>
                        <a:spcAft>
                          <a:spcPts val="0"/>
                        </a:spcAft>
                      </a:pPr>
                      <a:r>
                        <a:rPr lang="es-MX" sz="1200" dirty="0" smtClean="0">
                          <a:effectLst/>
                          <a:latin typeface="Times New Roman" pitchFamily="18" charset="0"/>
                          <a:cs typeface="Times New Roman" pitchFamily="18" charset="0"/>
                        </a:rPr>
                        <a:t>I: Responde a cuestionamientos</a:t>
                      </a:r>
                      <a:r>
                        <a:rPr lang="es-MX" sz="1200" baseline="0" dirty="0" smtClean="0">
                          <a:effectLst/>
                          <a:latin typeface="Times New Roman" pitchFamily="18" charset="0"/>
                          <a:cs typeface="Times New Roman" pitchFamily="18" charset="0"/>
                        </a:rPr>
                        <a:t> (¿sabes cuáles son los sentidos?, ¿qué partes del cuerpo los representan?, ¿cuántos son?)</a:t>
                      </a:r>
                    </a:p>
                    <a:p>
                      <a:pPr>
                        <a:lnSpc>
                          <a:spcPct val="107000"/>
                        </a:lnSpc>
                        <a:spcAft>
                          <a:spcPts val="0"/>
                        </a:spcAft>
                      </a:pPr>
                      <a:r>
                        <a:rPr lang="es-MX" sz="1200" baseline="0" dirty="0" smtClean="0">
                          <a:effectLst/>
                          <a:latin typeface="Times New Roman" pitchFamily="18" charset="0"/>
                          <a:cs typeface="Times New Roman" pitchFamily="18" charset="0"/>
                        </a:rPr>
                        <a:t>D: Sentado en el suelo formando un círculo con sus compañeros, explora el libro de los sentidos</a:t>
                      </a:r>
                    </a:p>
                    <a:p>
                      <a:pPr>
                        <a:lnSpc>
                          <a:spcPct val="107000"/>
                        </a:lnSpc>
                        <a:spcAft>
                          <a:spcPts val="0"/>
                        </a:spcAft>
                      </a:pPr>
                      <a:r>
                        <a:rPr lang="es-MX" sz="1200" baseline="0" dirty="0" smtClean="0">
                          <a:effectLst/>
                          <a:latin typeface="Times New Roman" pitchFamily="18" charset="0"/>
                          <a:cs typeface="Times New Roman" pitchFamily="18" charset="0"/>
                        </a:rPr>
                        <a:t>C: </a:t>
                      </a:r>
                      <a:r>
                        <a:rPr lang="es-MX" sz="1200" baseline="0" dirty="0" smtClean="0">
                          <a:effectLst/>
                          <a:latin typeface="Times New Roman" pitchFamily="18" charset="0"/>
                          <a:cs typeface="Times New Roman" pitchFamily="18" charset="0"/>
                        </a:rPr>
                        <a:t>Explica qué sentido utiliza en la página que le toca.</a:t>
                      </a:r>
                      <a:endParaRPr lang="es-MX" sz="1200" baseline="0" dirty="0" smtClean="0">
                        <a:effectLst/>
                        <a:latin typeface="Times New Roman" pitchFamily="18" charset="0"/>
                        <a:cs typeface="Times New Roman" pitchFamily="18" charset="0"/>
                      </a:endParaRPr>
                    </a:p>
                    <a:p>
                      <a:pPr>
                        <a:lnSpc>
                          <a:spcPct val="107000"/>
                        </a:lnSpc>
                        <a:spcAft>
                          <a:spcPts val="0"/>
                        </a:spcAft>
                      </a:pPr>
                      <a:endParaRPr lang="es-MX" sz="1200" dirty="0">
                        <a:effectLst/>
                        <a:latin typeface="Times New Roman" pitchFamily="18" charset="0"/>
                        <a:ea typeface="Calibri"/>
                        <a:cs typeface="Times New Roman" pitchFamily="18" charset="0"/>
                      </a:endParaRPr>
                    </a:p>
                  </a:txBody>
                  <a:tcPr marL="68580" marR="68580" marT="0" marB="0"/>
                </a:tc>
                <a:tc>
                  <a:txBody>
                    <a:bodyPr/>
                    <a:lstStyle/>
                    <a:p>
                      <a:pPr>
                        <a:lnSpc>
                          <a:spcPct val="107000"/>
                        </a:lnSpc>
                        <a:spcAft>
                          <a:spcPts val="0"/>
                        </a:spcAft>
                      </a:pPr>
                      <a:r>
                        <a:rPr lang="es-MX" sz="1200" dirty="0" smtClean="0">
                          <a:solidFill>
                            <a:schemeClr val="tx1"/>
                          </a:solidFill>
                        </a:rPr>
                        <a:t>• </a:t>
                      </a:r>
                      <a:r>
                        <a:rPr lang="es-MX" sz="1200" dirty="0" smtClean="0">
                          <a:effectLst/>
                          <a:latin typeface="Times New Roman" pitchFamily="18" charset="0"/>
                          <a:cs typeface="Times New Roman" pitchFamily="18" charset="0"/>
                        </a:rPr>
                        <a:t>Libro de sentidos </a:t>
                      </a:r>
                      <a:endParaRPr lang="es-MX" sz="1200" dirty="0">
                        <a:effectLst/>
                        <a:latin typeface="Times New Roman" pitchFamily="18" charset="0"/>
                        <a:cs typeface="Times New Roman" pitchFamily="18" charset="0"/>
                      </a:endParaRPr>
                    </a:p>
                    <a:p>
                      <a:pPr>
                        <a:lnSpc>
                          <a:spcPct val="107000"/>
                        </a:lnSpc>
                        <a:spcAft>
                          <a:spcPts val="0"/>
                        </a:spcAft>
                      </a:pPr>
                      <a:r>
                        <a:rPr lang="es-MX" sz="1200" dirty="0">
                          <a:effectLst/>
                          <a:latin typeface="Times New Roman" pitchFamily="18" charset="0"/>
                          <a:cs typeface="Times New Roman" pitchFamily="18" charset="0"/>
                        </a:rPr>
                        <a:t> </a:t>
                      </a:r>
                    </a:p>
                    <a:p>
                      <a:pPr>
                        <a:lnSpc>
                          <a:spcPct val="107000"/>
                        </a:lnSpc>
                        <a:spcAft>
                          <a:spcPts val="0"/>
                        </a:spcAft>
                      </a:pPr>
                      <a:r>
                        <a:rPr lang="es-MX" sz="1200" dirty="0">
                          <a:effectLst/>
                          <a:latin typeface="Times New Roman" pitchFamily="18" charset="0"/>
                          <a:cs typeface="Times New Roman" pitchFamily="18" charset="0"/>
                        </a:rPr>
                        <a:t> </a:t>
                      </a:r>
                    </a:p>
                    <a:p>
                      <a:pPr>
                        <a:lnSpc>
                          <a:spcPct val="107000"/>
                        </a:lnSpc>
                        <a:spcAft>
                          <a:spcPts val="0"/>
                        </a:spcAft>
                      </a:pPr>
                      <a:r>
                        <a:rPr lang="es-MX" sz="1200" dirty="0">
                          <a:effectLst/>
                          <a:latin typeface="Times New Roman" pitchFamily="18" charset="0"/>
                          <a:cs typeface="Times New Roman" pitchFamily="18" charset="0"/>
                        </a:rPr>
                        <a:t> </a:t>
                      </a:r>
                    </a:p>
                    <a:p>
                      <a:pPr>
                        <a:lnSpc>
                          <a:spcPct val="107000"/>
                        </a:lnSpc>
                        <a:spcAft>
                          <a:spcPts val="0"/>
                        </a:spcAft>
                      </a:pPr>
                      <a:r>
                        <a:rPr lang="es-MX" sz="1200" dirty="0">
                          <a:effectLst/>
                          <a:latin typeface="Times New Roman" pitchFamily="18" charset="0"/>
                          <a:cs typeface="Times New Roman" pitchFamily="18" charset="0"/>
                        </a:rPr>
                        <a:t> </a:t>
                      </a:r>
                    </a:p>
                    <a:p>
                      <a:pPr>
                        <a:lnSpc>
                          <a:spcPct val="107000"/>
                        </a:lnSpc>
                        <a:spcAft>
                          <a:spcPts val="0"/>
                        </a:spcAft>
                      </a:pPr>
                      <a:r>
                        <a:rPr lang="es-MX" sz="1200" dirty="0">
                          <a:effectLst/>
                          <a:latin typeface="Times New Roman" pitchFamily="18" charset="0"/>
                          <a:cs typeface="Times New Roman" pitchFamily="18" charset="0"/>
                        </a:rPr>
                        <a:t> </a:t>
                      </a:r>
                    </a:p>
                    <a:p>
                      <a:pPr>
                        <a:lnSpc>
                          <a:spcPct val="107000"/>
                        </a:lnSpc>
                        <a:spcAft>
                          <a:spcPts val="0"/>
                        </a:spcAft>
                      </a:pPr>
                      <a:r>
                        <a:rPr lang="es-MX" sz="1200" dirty="0">
                          <a:effectLst/>
                          <a:latin typeface="Times New Roman" pitchFamily="18" charset="0"/>
                          <a:cs typeface="Times New Roman" pitchFamily="18" charset="0"/>
                        </a:rPr>
                        <a:t> </a:t>
                      </a:r>
                      <a:endParaRPr lang="es-MX" sz="1200" dirty="0">
                        <a:effectLst/>
                        <a:latin typeface="Times New Roman" pitchFamily="18" charset="0"/>
                        <a:ea typeface="Calibri"/>
                        <a:cs typeface="Times New Roman" pitchFamily="18" charset="0"/>
                      </a:endParaRPr>
                    </a:p>
                  </a:txBody>
                  <a:tcPr marL="68580" marR="68580" marT="0" marB="0"/>
                </a:tc>
                <a:tc>
                  <a:txBody>
                    <a:bodyPr/>
                    <a:lstStyle/>
                    <a:p>
                      <a:pPr>
                        <a:lnSpc>
                          <a:spcPct val="107000"/>
                        </a:lnSpc>
                        <a:spcAft>
                          <a:spcPts val="0"/>
                        </a:spcAft>
                      </a:pPr>
                      <a:r>
                        <a:rPr lang="es-MX" sz="1200" dirty="0" smtClean="0">
                          <a:effectLst/>
                          <a:latin typeface="Times New Roman" pitchFamily="18" charset="0"/>
                          <a:cs typeface="Times New Roman" pitchFamily="18" charset="0"/>
                        </a:rPr>
                        <a:t>Lunes</a:t>
                      </a:r>
                      <a:r>
                        <a:rPr lang="es-MX" sz="1200" baseline="0" dirty="0" smtClean="0">
                          <a:effectLst/>
                          <a:latin typeface="Times New Roman" pitchFamily="18" charset="0"/>
                          <a:cs typeface="Times New Roman" pitchFamily="18" charset="0"/>
                        </a:rPr>
                        <a:t> 10 de diciembre </a:t>
                      </a:r>
                      <a:endParaRPr lang="es-MX" sz="1200" dirty="0">
                        <a:effectLst/>
                        <a:latin typeface="Times New Roman" pitchFamily="18" charset="0"/>
                        <a:ea typeface="Calibri"/>
                        <a:cs typeface="Times New Roman" pitchFamily="18" charset="0"/>
                      </a:endParaRPr>
                    </a:p>
                  </a:txBody>
                  <a:tcPr marL="68580" marR="68580" marT="0" marB="0"/>
                </a:tc>
                <a:tc>
                  <a:txBody>
                    <a:bodyPr/>
                    <a:lstStyle/>
                    <a:p>
                      <a:pPr marL="171450" indent="-171450">
                        <a:lnSpc>
                          <a:spcPct val="107000"/>
                        </a:lnSpc>
                        <a:spcAft>
                          <a:spcPts val="0"/>
                        </a:spcAft>
                        <a:buFont typeface="Arial" pitchFamily="34" charset="0"/>
                        <a:buChar char="•"/>
                      </a:pPr>
                      <a:r>
                        <a:rPr lang="es-MX" sz="1200" dirty="0" smtClean="0">
                          <a:latin typeface="Times New Roman" pitchFamily="18" charset="0"/>
                          <a:cs typeface="Times New Roman" pitchFamily="18" charset="0"/>
                        </a:rPr>
                        <a:t>Convive, juega y trabaja con distintos compañeros.</a:t>
                      </a:r>
                      <a:endParaRPr lang="es-MX" sz="1200" dirty="0">
                        <a:effectLst/>
                        <a:latin typeface="Times New Roman" pitchFamily="18" charset="0"/>
                        <a:ea typeface="Calibri"/>
                        <a:cs typeface="Times New Roman" pitchFamily="18" charset="0"/>
                      </a:endParaRPr>
                    </a:p>
                  </a:txBody>
                  <a:tcPr marL="68580" marR="68580" marT="0" marB="0"/>
                </a:tc>
              </a:tr>
              <a:tr h="1026434">
                <a:tc vMerge="1">
                  <a:txBody>
                    <a:bodyPr/>
                    <a:lstStyle/>
                    <a:p>
                      <a:endParaRPr lang="es-MX"/>
                    </a:p>
                  </a:txBody>
                  <a:tcPr/>
                </a:tc>
                <a:tc>
                  <a:txBody>
                    <a:bodyPr/>
                    <a:lstStyle/>
                    <a:p>
                      <a:pPr algn="ctr">
                        <a:lnSpc>
                          <a:spcPct val="107000"/>
                        </a:lnSpc>
                        <a:spcAft>
                          <a:spcPts val="0"/>
                        </a:spcAft>
                      </a:pPr>
                      <a:r>
                        <a:rPr lang="es-MX" sz="1200" b="1" baseline="0" dirty="0" smtClean="0">
                          <a:effectLst/>
                          <a:latin typeface="Times New Roman" pitchFamily="18" charset="0"/>
                          <a:cs typeface="Times New Roman" pitchFamily="18" charset="0"/>
                        </a:rPr>
                        <a:t>Cuento: ´´Los cinco sentidos de nacho´´</a:t>
                      </a:r>
                    </a:p>
                    <a:p>
                      <a:pPr algn="l">
                        <a:lnSpc>
                          <a:spcPct val="107000"/>
                        </a:lnSpc>
                        <a:spcAft>
                          <a:spcPts val="0"/>
                        </a:spcAft>
                      </a:pPr>
                      <a:r>
                        <a:rPr lang="es-MX" sz="1200" b="1" baseline="0" dirty="0" smtClean="0">
                          <a:effectLst/>
                          <a:latin typeface="Times New Roman" pitchFamily="18" charset="0"/>
                          <a:cs typeface="Times New Roman" pitchFamily="18" charset="0"/>
                        </a:rPr>
                        <a:t>I: </a:t>
                      </a:r>
                      <a:r>
                        <a:rPr lang="es-MX" sz="1200" b="0" baseline="0" dirty="0" smtClean="0">
                          <a:effectLst/>
                          <a:latin typeface="Times New Roman" pitchFamily="18" charset="0"/>
                          <a:cs typeface="Times New Roman" pitchFamily="18" charset="0"/>
                        </a:rPr>
                        <a:t>Sentado en el suelo expone sus ideas ante los cuestionamientos (¿le gustan los cuentos?, ¿cuáles conoce?, ¿cuál es su favorito?) ve la portada del libro y responde (¿de qué cree que trata la historia?).</a:t>
                      </a:r>
                    </a:p>
                    <a:p>
                      <a:pPr algn="l">
                        <a:lnSpc>
                          <a:spcPct val="107000"/>
                        </a:lnSpc>
                        <a:spcAft>
                          <a:spcPts val="0"/>
                        </a:spcAft>
                      </a:pPr>
                      <a:r>
                        <a:rPr lang="es-MX" sz="1200" b="1" baseline="0" dirty="0" smtClean="0">
                          <a:effectLst/>
                          <a:latin typeface="Times New Roman" pitchFamily="18" charset="0"/>
                          <a:cs typeface="Times New Roman" pitchFamily="18" charset="0"/>
                        </a:rPr>
                        <a:t>D: </a:t>
                      </a:r>
                      <a:r>
                        <a:rPr lang="es-MX" sz="1200" b="0" baseline="0" dirty="0" smtClean="0">
                          <a:effectLst/>
                          <a:latin typeface="Times New Roman" pitchFamily="18" charset="0"/>
                          <a:cs typeface="Times New Roman" pitchFamily="18" charset="0"/>
                        </a:rPr>
                        <a:t>Escucha la narración del cuento. </a:t>
                      </a:r>
                    </a:p>
                    <a:p>
                      <a:pPr algn="l">
                        <a:lnSpc>
                          <a:spcPct val="107000"/>
                        </a:lnSpc>
                        <a:spcAft>
                          <a:spcPts val="0"/>
                        </a:spcAft>
                      </a:pPr>
                      <a:r>
                        <a:rPr lang="es-MX" sz="1200" b="1" baseline="0" dirty="0" smtClean="0">
                          <a:effectLst/>
                          <a:latin typeface="Times New Roman" pitchFamily="18" charset="0"/>
                          <a:cs typeface="Times New Roman" pitchFamily="18" charset="0"/>
                        </a:rPr>
                        <a:t>C: </a:t>
                      </a:r>
                      <a:r>
                        <a:rPr lang="es-MX" sz="1200" b="0" baseline="0" dirty="0" smtClean="0">
                          <a:effectLst/>
                          <a:latin typeface="Times New Roman" pitchFamily="18" charset="0"/>
                          <a:cs typeface="Times New Roman" pitchFamily="18" charset="0"/>
                        </a:rPr>
                        <a:t>Levanta la mano y responde (¿de qué trata?, ¿cuál es su parte favorita del cuento?, ¿cómo se llama el niño del cuento?). </a:t>
                      </a:r>
                      <a:endParaRPr lang="es-MX" sz="1200" b="1" baseline="0" dirty="0" smtClean="0">
                        <a:effectLst/>
                        <a:latin typeface="Times New Roman" pitchFamily="18" charset="0"/>
                        <a:cs typeface="Times New Roman" pitchFamily="18" charset="0"/>
                      </a:endParaRPr>
                    </a:p>
                  </a:txBody>
                  <a:tcPr marL="68580" marR="68580" marT="0" marB="0"/>
                </a:tc>
                <a:tc>
                  <a:txBody>
                    <a:bodyPr/>
                    <a:lstStyle/>
                    <a:p>
                      <a:pPr>
                        <a:lnSpc>
                          <a:spcPct val="107000"/>
                        </a:lnSpc>
                        <a:spcAft>
                          <a:spcPts val="0"/>
                        </a:spcAft>
                      </a:pPr>
                      <a:r>
                        <a:rPr lang="es-MX" sz="1200" dirty="0" smtClean="0">
                          <a:solidFill>
                            <a:schemeClr val="tx1"/>
                          </a:solidFill>
                        </a:rPr>
                        <a:t>• </a:t>
                      </a:r>
                      <a:r>
                        <a:rPr lang="es-MX" sz="1200" baseline="0" dirty="0" smtClean="0">
                          <a:effectLst/>
                          <a:latin typeface="Times New Roman" pitchFamily="18" charset="0"/>
                          <a:cs typeface="Times New Roman" pitchFamily="18" charset="0"/>
                        </a:rPr>
                        <a:t>Cuento ´´Los cinco sentidos de nacho´´</a:t>
                      </a:r>
                    </a:p>
                  </a:txBody>
                  <a:tcPr marL="68580" marR="68580" marT="0" marB="0"/>
                </a:tc>
                <a:tc>
                  <a:txBody>
                    <a:bodyPr/>
                    <a:lstStyle/>
                    <a:p>
                      <a:pPr>
                        <a:lnSpc>
                          <a:spcPct val="107000"/>
                        </a:lnSpc>
                        <a:spcAft>
                          <a:spcPts val="0"/>
                        </a:spcAft>
                      </a:pPr>
                      <a:r>
                        <a:rPr lang="es-MX" sz="1200" dirty="0" smtClean="0">
                          <a:effectLst/>
                          <a:latin typeface="Times New Roman" pitchFamily="18" charset="0"/>
                          <a:ea typeface="Calibri"/>
                          <a:cs typeface="Times New Roman" pitchFamily="18" charset="0"/>
                        </a:rPr>
                        <a:t>Lunes</a:t>
                      </a:r>
                      <a:r>
                        <a:rPr lang="es-MX" sz="1200" baseline="0" dirty="0" smtClean="0">
                          <a:effectLst/>
                          <a:latin typeface="Times New Roman" pitchFamily="18" charset="0"/>
                          <a:ea typeface="Calibri"/>
                          <a:cs typeface="Times New Roman" pitchFamily="18" charset="0"/>
                        </a:rPr>
                        <a:t> 10 de diciembre </a:t>
                      </a:r>
                      <a:endParaRPr lang="es-MX" sz="1200" dirty="0">
                        <a:effectLst/>
                        <a:latin typeface="Times New Roman" pitchFamily="18" charset="0"/>
                        <a:ea typeface="Calibri"/>
                        <a:cs typeface="Times New Roman" pitchFamily="18" charset="0"/>
                      </a:endParaRPr>
                    </a:p>
                  </a:txBody>
                  <a:tcPr marL="68580" marR="68580" marT="0" marB="0"/>
                </a:tc>
                <a:tc>
                  <a:txBody>
                    <a:bodyPr/>
                    <a:lstStyle/>
                    <a:p>
                      <a:pPr marL="0" indent="0">
                        <a:lnSpc>
                          <a:spcPct val="107000"/>
                        </a:lnSpc>
                        <a:spcAft>
                          <a:spcPts val="0"/>
                        </a:spcAft>
                        <a:buFont typeface="Arial" pitchFamily="34" charset="0"/>
                        <a:buNone/>
                      </a:pPr>
                      <a:r>
                        <a:rPr lang="es-MX" sz="1200" dirty="0" smtClean="0"/>
                        <a:t>• </a:t>
                      </a:r>
                      <a:r>
                        <a:rPr lang="es-MX" sz="1200" dirty="0" smtClean="0">
                          <a:latin typeface="Times New Roman" pitchFamily="18" charset="0"/>
                          <a:cs typeface="Times New Roman" pitchFamily="18" charset="0"/>
                        </a:rPr>
                        <a:t>Solicita la palabra para participar y escucha las ideas de sus compañeros.</a:t>
                      </a:r>
                      <a:endParaRPr lang="es-MX" sz="1200" dirty="0">
                        <a:effectLst/>
                        <a:latin typeface="Times New Roman" pitchFamily="18" charset="0"/>
                        <a:ea typeface="Calibri"/>
                        <a:cs typeface="Times New Roman" pitchFamily="18" charset="0"/>
                      </a:endParaRPr>
                    </a:p>
                  </a:txBody>
                  <a:tcPr marL="68580" marR="68580" marT="0" marB="0"/>
                </a:tc>
              </a:tr>
              <a:tr h="1739759">
                <a:tc vMerge="1">
                  <a:txBody>
                    <a:bodyPr/>
                    <a:lstStyle/>
                    <a:p>
                      <a:endParaRPr lang="es-MX"/>
                    </a:p>
                  </a:txBody>
                  <a:tcPr/>
                </a:tc>
                <a:tc>
                  <a:txBody>
                    <a:bodyPr/>
                    <a:lstStyle/>
                    <a:p>
                      <a:pPr algn="ctr">
                        <a:lnSpc>
                          <a:spcPct val="107000"/>
                        </a:lnSpc>
                        <a:spcAft>
                          <a:spcPts val="0"/>
                        </a:spcAft>
                      </a:pPr>
                      <a:r>
                        <a:rPr lang="es-MX" sz="1200" b="1" baseline="0" dirty="0" smtClean="0">
                          <a:effectLst/>
                          <a:latin typeface="Times New Roman" pitchFamily="18" charset="0"/>
                          <a:cs typeface="Times New Roman" pitchFamily="18" charset="0"/>
                        </a:rPr>
                        <a:t>El rey pide </a:t>
                      </a:r>
                    </a:p>
                    <a:p>
                      <a:pPr>
                        <a:lnSpc>
                          <a:spcPct val="107000"/>
                        </a:lnSpc>
                        <a:spcAft>
                          <a:spcPts val="0"/>
                        </a:spcAft>
                      </a:pPr>
                      <a:r>
                        <a:rPr lang="es-MX" sz="1200" baseline="0" dirty="0" smtClean="0">
                          <a:effectLst/>
                          <a:latin typeface="Times New Roman" pitchFamily="18" charset="0"/>
                          <a:cs typeface="Times New Roman" pitchFamily="18" charset="0"/>
                        </a:rPr>
                        <a:t>I: Escucha indicaciones (jugaremos al rey pide, les pediré objetos y tienen que buscarlos dentro del salón y traerlos al rey)</a:t>
                      </a:r>
                    </a:p>
                    <a:p>
                      <a:pPr marL="0" marR="0" indent="0" algn="l" defTabSz="914400" rtl="0" eaLnBrk="1" fontAlgn="auto" latinLnBrk="0" hangingPunct="1">
                        <a:lnSpc>
                          <a:spcPct val="107000"/>
                        </a:lnSpc>
                        <a:spcBef>
                          <a:spcPts val="0"/>
                        </a:spcBef>
                        <a:spcAft>
                          <a:spcPts val="0"/>
                        </a:spcAft>
                        <a:buClrTx/>
                        <a:buSzTx/>
                        <a:buFontTx/>
                        <a:buNone/>
                        <a:tabLst/>
                        <a:defRPr/>
                      </a:pPr>
                      <a:r>
                        <a:rPr lang="es-MX" sz="1200" baseline="0" dirty="0" smtClean="0">
                          <a:effectLst/>
                          <a:latin typeface="Times New Roman" pitchFamily="18" charset="0"/>
                          <a:cs typeface="Times New Roman" pitchFamily="18" charset="0"/>
                        </a:rPr>
                        <a:t>D: (el rey pide objetos relacionados a los cinco sentidos). Busca los objetos .(flor, campana, paleta, algodón, etc.). Cuenta los objetos pertenecientes a cada sentido.  </a:t>
                      </a:r>
                    </a:p>
                    <a:p>
                      <a:pPr>
                        <a:lnSpc>
                          <a:spcPct val="107000"/>
                        </a:lnSpc>
                        <a:spcAft>
                          <a:spcPts val="0"/>
                        </a:spcAft>
                      </a:pPr>
                      <a:r>
                        <a:rPr lang="es-MX" sz="1200" baseline="0" dirty="0" smtClean="0">
                          <a:effectLst/>
                          <a:latin typeface="Times New Roman" pitchFamily="18" charset="0"/>
                          <a:cs typeface="Times New Roman" pitchFamily="18" charset="0"/>
                        </a:rPr>
                        <a:t>C: Levanta su mano y responde a los cuestionamientos(¿le gustó el juego?, ¿qué objeto le llevó al rey?, ¿a qué sentido pertenece?) </a:t>
                      </a:r>
                    </a:p>
                    <a:p>
                      <a:pPr algn="ctr">
                        <a:lnSpc>
                          <a:spcPct val="107000"/>
                        </a:lnSpc>
                        <a:spcAft>
                          <a:spcPts val="0"/>
                        </a:spcAft>
                      </a:pPr>
                      <a:endParaRPr lang="es-MX" sz="1200" baseline="0" dirty="0" smtClean="0">
                        <a:effectLst/>
                        <a:latin typeface="Times New Roman" pitchFamily="18" charset="0"/>
                        <a:cs typeface="Times New Roman" pitchFamily="18" charset="0"/>
                      </a:endParaRPr>
                    </a:p>
                  </a:txBody>
                  <a:tcPr marL="68580" marR="68580" marT="0" marB="0">
                    <a:lnB w="1905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MX" sz="1200" dirty="0" smtClean="0">
                          <a:solidFill>
                            <a:schemeClr val="tx1"/>
                          </a:solidFill>
                        </a:rPr>
                        <a:t>• </a:t>
                      </a:r>
                      <a:r>
                        <a:rPr lang="es-MX" sz="1200" dirty="0" smtClean="0">
                          <a:effectLst/>
                          <a:latin typeface="Times New Roman" pitchFamily="18" charset="0"/>
                          <a:cs typeface="Times New Roman" pitchFamily="18" charset="0"/>
                        </a:rPr>
                        <a:t>Objetos que el rey pedirá</a:t>
                      </a:r>
                      <a:r>
                        <a:rPr lang="es-MX" sz="1200" baseline="0" dirty="0" smtClean="0">
                          <a:effectLst/>
                          <a:latin typeface="Times New Roman" pitchFamily="18" charset="0"/>
                          <a:cs typeface="Times New Roman" pitchFamily="18" charset="0"/>
                        </a:rPr>
                        <a:t> </a:t>
                      </a:r>
                    </a:p>
                  </a:txBody>
                  <a:tcPr marL="68580" marR="68580" marT="0" marB="0">
                    <a:lnB w="1905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MX" sz="1200" dirty="0" smtClean="0">
                          <a:effectLst/>
                          <a:latin typeface="Times New Roman" pitchFamily="18" charset="0"/>
                          <a:cs typeface="Times New Roman" pitchFamily="18" charset="0"/>
                        </a:rPr>
                        <a:t>Lunes 10 de diciembre </a:t>
                      </a:r>
                    </a:p>
                  </a:txBody>
                  <a:tcPr marL="68580" marR="68580" marT="0" marB="0">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 </a:t>
                      </a:r>
                      <a:r>
                        <a:rPr kumimoji="0" lang="es-MX" sz="1200" u="none" strike="noStrike" kern="1200" cap="none" spc="0" normalizeH="0" baseline="0" noProof="0" dirty="0" smtClean="0">
                          <a:ln>
                            <a:noFill/>
                          </a:ln>
                          <a:effectLst/>
                          <a:uLnTx/>
                          <a:uFillTx/>
                          <a:latin typeface="Times New Roman" pitchFamily="18" charset="0"/>
                          <a:cs typeface="Times New Roman" pitchFamily="18" charset="0"/>
                        </a:rPr>
                        <a:t>Convive, juega y trabaja con distintos compañeros.</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 </a:t>
                      </a:r>
                      <a:r>
                        <a:rPr kumimoji="0" lang="es-MX" sz="1200" u="none" strike="noStrike" kern="1200" cap="none" spc="0" normalizeH="0" baseline="0" noProof="0" dirty="0" smtClean="0">
                          <a:ln>
                            <a:noFill/>
                          </a:ln>
                          <a:effectLst/>
                          <a:uLnTx/>
                          <a:uFillTx/>
                          <a:latin typeface="Times New Roman" pitchFamily="18" charset="0"/>
                          <a:cs typeface="Times New Roman" pitchFamily="18" charset="0"/>
                        </a:rPr>
                        <a:t>Cuenta colecciones no mayores a 20 elementos</a:t>
                      </a: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 </a:t>
                      </a:r>
                      <a:r>
                        <a:rPr lang="es-MX" sz="1200" dirty="0" smtClean="0">
                          <a:latin typeface="Times New Roman" pitchFamily="18" charset="0"/>
                          <a:cs typeface="Times New Roman" pitchFamily="18" charset="0"/>
                        </a:rPr>
                        <a:t>Solicita la palabra para participar y escucha las ideas de sus compañeros.</a:t>
                      </a:r>
                      <a:endParaRPr kumimoji="0" lang="es-MX" sz="1200" u="none" strike="noStrike" kern="1200" cap="none" spc="0" normalizeH="0" baseline="0" noProof="0" dirty="0" smtClean="0">
                        <a:ln>
                          <a:noFill/>
                        </a:ln>
                        <a:effectLst/>
                        <a:uLnTx/>
                        <a:uFillTx/>
                        <a:latin typeface="Times New Roman" pitchFamily="18" charset="0"/>
                        <a:cs typeface="Times New Roman" pitchFamily="18" charset="0"/>
                      </a:endParaRPr>
                    </a:p>
                    <a:p>
                      <a:pPr marL="171450" marR="0" indent="-171450" algn="l" defTabSz="914400" rtl="0" eaLnBrk="1" fontAlgn="auto" latinLnBrk="0" hangingPunct="1">
                        <a:lnSpc>
                          <a:spcPct val="107000"/>
                        </a:lnSpc>
                        <a:spcBef>
                          <a:spcPts val="0"/>
                        </a:spcBef>
                        <a:spcAft>
                          <a:spcPts val="0"/>
                        </a:spcAft>
                        <a:buClrTx/>
                        <a:buSzTx/>
                        <a:buFont typeface="Arial" pitchFamily="34" charset="0"/>
                        <a:buChar char="•"/>
                        <a:tabLst/>
                        <a:defRPr/>
                      </a:pPr>
                      <a:endParaRPr lang="es-MX" sz="1200" dirty="0" smtClean="0">
                        <a:effectLst/>
                        <a:latin typeface="Times New Roman" pitchFamily="18" charset="0"/>
                        <a:cs typeface="Times New Roman" pitchFamily="18" charset="0"/>
                      </a:endParaRPr>
                    </a:p>
                    <a:p>
                      <a:pPr marL="171450" marR="0" indent="-171450" algn="l" defTabSz="914400" rtl="0" eaLnBrk="1" fontAlgn="auto" latinLnBrk="0" hangingPunct="1">
                        <a:lnSpc>
                          <a:spcPct val="107000"/>
                        </a:lnSpc>
                        <a:spcBef>
                          <a:spcPts val="0"/>
                        </a:spcBef>
                        <a:spcAft>
                          <a:spcPts val="0"/>
                        </a:spcAft>
                        <a:buClrTx/>
                        <a:buSzTx/>
                        <a:buFont typeface="Arial" pitchFamily="34" charset="0"/>
                        <a:buChar char="•"/>
                        <a:tabLst/>
                        <a:defRPr/>
                      </a:pPr>
                      <a:endParaRPr lang="es-MX" sz="1200" dirty="0" smtClean="0">
                        <a:effectLst/>
                        <a:latin typeface="Times New Roman" pitchFamily="18" charset="0"/>
                        <a:cs typeface="Times New Roman" pitchFamily="18" charset="0"/>
                      </a:endParaRPr>
                    </a:p>
                    <a:p>
                      <a:pPr marL="171450" marR="0" indent="-171450" algn="l" defTabSz="914400" rtl="0" eaLnBrk="1" fontAlgn="auto" latinLnBrk="0" hangingPunct="1">
                        <a:lnSpc>
                          <a:spcPct val="107000"/>
                        </a:lnSpc>
                        <a:spcBef>
                          <a:spcPts val="0"/>
                        </a:spcBef>
                        <a:spcAft>
                          <a:spcPts val="0"/>
                        </a:spcAft>
                        <a:buClrTx/>
                        <a:buSzTx/>
                        <a:buFont typeface="Arial" pitchFamily="34" charset="0"/>
                        <a:buChar char="•"/>
                        <a:tabLst/>
                        <a:defRPr/>
                      </a:pPr>
                      <a:endParaRPr lang="es-MX" sz="1200" dirty="0" smtClean="0">
                        <a:effectLst/>
                        <a:latin typeface="Times New Roman" pitchFamily="18" charset="0"/>
                        <a:cs typeface="Times New Roman" pitchFamily="18" charset="0"/>
                      </a:endParaRPr>
                    </a:p>
                    <a:p>
                      <a:pPr marL="171450" marR="0" indent="-171450" algn="l" defTabSz="914400" rtl="0" eaLnBrk="1" fontAlgn="auto" latinLnBrk="0" hangingPunct="1">
                        <a:lnSpc>
                          <a:spcPct val="107000"/>
                        </a:lnSpc>
                        <a:spcBef>
                          <a:spcPts val="0"/>
                        </a:spcBef>
                        <a:spcAft>
                          <a:spcPts val="0"/>
                        </a:spcAft>
                        <a:buClrTx/>
                        <a:buSzTx/>
                        <a:buFont typeface="Arial" pitchFamily="34" charset="0"/>
                        <a:buChar char="•"/>
                        <a:tabLst/>
                        <a:defRPr/>
                      </a:pPr>
                      <a:endParaRPr lang="es-MX" sz="1200" dirty="0" smtClean="0">
                        <a:effectLst/>
                        <a:latin typeface="Times New Roman" pitchFamily="18" charset="0"/>
                        <a:cs typeface="Times New Roman" pitchFamily="18" charset="0"/>
                      </a:endParaRPr>
                    </a:p>
                    <a:p>
                      <a:pPr marL="171450" marR="0" indent="-171450" algn="l" defTabSz="914400" rtl="0" eaLnBrk="1" fontAlgn="auto" latinLnBrk="0" hangingPunct="1">
                        <a:lnSpc>
                          <a:spcPct val="107000"/>
                        </a:lnSpc>
                        <a:spcBef>
                          <a:spcPts val="0"/>
                        </a:spcBef>
                        <a:spcAft>
                          <a:spcPts val="0"/>
                        </a:spcAft>
                        <a:buClrTx/>
                        <a:buSzTx/>
                        <a:buFont typeface="Arial" pitchFamily="34" charset="0"/>
                        <a:buChar char="•"/>
                        <a:tabLst/>
                        <a:defRPr/>
                      </a:pPr>
                      <a:endParaRPr lang="es-MX" sz="1200" dirty="0" smtClean="0">
                        <a:effectLst/>
                        <a:latin typeface="Times New Roman" pitchFamily="18" charset="0"/>
                        <a:cs typeface="Times New Roman" pitchFamily="18" charset="0"/>
                      </a:endParaRPr>
                    </a:p>
                    <a:p>
                      <a:pPr marL="0" marR="0" indent="0" algn="l" defTabSz="914400" rtl="0" eaLnBrk="1" fontAlgn="auto" latinLnBrk="0" hangingPunct="1">
                        <a:lnSpc>
                          <a:spcPct val="107000"/>
                        </a:lnSpc>
                        <a:spcBef>
                          <a:spcPts val="0"/>
                        </a:spcBef>
                        <a:spcAft>
                          <a:spcPts val="0"/>
                        </a:spcAft>
                        <a:buClrTx/>
                        <a:buSzTx/>
                        <a:buFont typeface="Arial" pitchFamily="34" charset="0"/>
                        <a:buNone/>
                        <a:tabLst/>
                        <a:defRPr/>
                      </a:pPr>
                      <a:endParaRPr lang="es-MX" sz="1200" dirty="0" smtClean="0">
                        <a:effectLst/>
                        <a:latin typeface="Times New Roman" pitchFamily="18" charset="0"/>
                        <a:ea typeface="Calibri"/>
                        <a:cs typeface="Times New Roman" pitchFamily="18" charset="0"/>
                      </a:endParaRPr>
                    </a:p>
                  </a:txBody>
                  <a:tcPr marL="68580" marR="68580" marT="0" marB="0">
                    <a:lnB w="19050" cap="flat" cmpd="sng" algn="ctr">
                      <a:solidFill>
                        <a:schemeClr val="tx1"/>
                      </a:solidFill>
                      <a:prstDash val="solid"/>
                      <a:round/>
                      <a:headEnd type="none" w="med" len="med"/>
                      <a:tailEnd type="none" w="med" len="med"/>
                    </a:lnB>
                  </a:tcPr>
                </a:tc>
              </a:tr>
              <a:tr h="72872">
                <a:tc vMerge="1">
                  <a:txBody>
                    <a:bodyPr/>
                    <a:lstStyle/>
                    <a:p>
                      <a:endParaRPr lang="es-MX"/>
                    </a:p>
                  </a:txBody>
                  <a:tcPr/>
                </a:tc>
                <a:tc>
                  <a:txBody>
                    <a:bodyPr/>
                    <a:lstStyle/>
                    <a:p>
                      <a:endParaRPr lang="es-MX" dirty="0"/>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s-MX"/>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s-MX"/>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s-MX" dirty="0"/>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6957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Resultado de imagen para fondos preesc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1518"/>
            <a:ext cx="9144000" cy="48664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2112382153"/>
              </p:ext>
            </p:extLst>
          </p:nvPr>
        </p:nvGraphicFramePr>
        <p:xfrm>
          <a:off x="251520" y="1125984"/>
          <a:ext cx="8712968" cy="1959992"/>
        </p:xfrm>
        <a:graphic>
          <a:graphicData uri="http://schemas.openxmlformats.org/drawingml/2006/table">
            <a:tbl>
              <a:tblPr firstRow="1" bandRow="1">
                <a:tableStyleId>{00A15C55-8517-42AA-B614-E9B94910E393}</a:tableStyleId>
              </a:tblPr>
              <a:tblGrid>
                <a:gridCol w="1080120"/>
                <a:gridCol w="2952328"/>
                <a:gridCol w="1584176"/>
                <a:gridCol w="1296144"/>
                <a:gridCol w="1800200"/>
              </a:tblGrid>
              <a:tr h="1959992">
                <a:tc>
                  <a:txBody>
                    <a:bodyPr/>
                    <a:lstStyle/>
                    <a:p>
                      <a:endParaRPr lang="es-MX"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a:txBody>
                    <a:bodyPr/>
                    <a:lstStyle/>
                    <a:p>
                      <a:pPr algn="ctr"/>
                      <a:r>
                        <a:rPr lang="es-MX" sz="1200" b="1" dirty="0" smtClean="0">
                          <a:solidFill>
                            <a:schemeClr val="tx1"/>
                          </a:solidFill>
                          <a:latin typeface="Times New Roman" pitchFamily="18" charset="0"/>
                          <a:cs typeface="Times New Roman" pitchFamily="18" charset="0"/>
                        </a:rPr>
                        <a:t>Interpretando mi cuento</a:t>
                      </a:r>
                    </a:p>
                    <a:p>
                      <a:r>
                        <a:rPr lang="es-MX" sz="1200" b="1" dirty="0" smtClean="0">
                          <a:solidFill>
                            <a:schemeClr val="tx1"/>
                          </a:solidFill>
                          <a:latin typeface="Times New Roman" pitchFamily="18" charset="0"/>
                          <a:cs typeface="Times New Roman" pitchFamily="18" charset="0"/>
                        </a:rPr>
                        <a:t>I: </a:t>
                      </a:r>
                      <a:r>
                        <a:rPr lang="es-MX" sz="1200" b="0" dirty="0" smtClean="0">
                          <a:solidFill>
                            <a:schemeClr val="tx1"/>
                          </a:solidFill>
                          <a:latin typeface="Times New Roman" pitchFamily="18" charset="0"/>
                          <a:cs typeface="Times New Roman" pitchFamily="18" charset="0"/>
                        </a:rPr>
                        <a:t>Sentado en el suelo escucha el cuento</a:t>
                      </a:r>
                      <a:r>
                        <a:rPr lang="es-MX" sz="1200" b="0" baseline="0" dirty="0" smtClean="0">
                          <a:solidFill>
                            <a:schemeClr val="tx1"/>
                          </a:solidFill>
                          <a:latin typeface="Times New Roman" pitchFamily="18" charset="0"/>
                          <a:cs typeface="Times New Roman" pitchFamily="18" charset="0"/>
                        </a:rPr>
                        <a:t> con títeres. </a:t>
                      </a:r>
                    </a:p>
                    <a:p>
                      <a:r>
                        <a:rPr lang="es-MX" sz="1200" b="1" baseline="0" dirty="0" smtClean="0">
                          <a:solidFill>
                            <a:schemeClr val="tx1"/>
                          </a:solidFill>
                          <a:latin typeface="Times New Roman" pitchFamily="18" charset="0"/>
                          <a:cs typeface="Times New Roman" pitchFamily="18" charset="0"/>
                        </a:rPr>
                        <a:t>D: </a:t>
                      </a:r>
                      <a:r>
                        <a:rPr lang="es-MX" sz="1200" b="0" baseline="0" dirty="0" smtClean="0">
                          <a:solidFill>
                            <a:schemeClr val="tx1"/>
                          </a:solidFill>
                          <a:latin typeface="Times New Roman" pitchFamily="18" charset="0"/>
                          <a:cs typeface="Times New Roman" pitchFamily="18" charset="0"/>
                        </a:rPr>
                        <a:t>Levanta la mano y participa, cuenta la historia y cambia sucesos como él los interpreta y utiliza los títeres.</a:t>
                      </a:r>
                    </a:p>
                    <a:p>
                      <a:r>
                        <a:rPr lang="es-MX" sz="1200" b="1" baseline="0" dirty="0" smtClean="0">
                          <a:solidFill>
                            <a:schemeClr val="tx1"/>
                          </a:solidFill>
                          <a:latin typeface="Times New Roman" pitchFamily="18" charset="0"/>
                          <a:cs typeface="Times New Roman" pitchFamily="18" charset="0"/>
                        </a:rPr>
                        <a:t>C: </a:t>
                      </a:r>
                      <a:r>
                        <a:rPr lang="es-MX" sz="1200" b="0" baseline="0" dirty="0" smtClean="0">
                          <a:solidFill>
                            <a:schemeClr val="tx1"/>
                          </a:solidFill>
                          <a:latin typeface="Times New Roman" pitchFamily="18" charset="0"/>
                          <a:cs typeface="Times New Roman" pitchFamily="18" charset="0"/>
                        </a:rPr>
                        <a:t>Responden a los cuestionamientos (¿cuál es su parte favorita del cuento?, ¿cuántos personajes hay?, ¿cuál es su personaje favorito?, ¿qué pasó al final?)</a:t>
                      </a:r>
                      <a:endParaRPr lang="es-MX" sz="1200" b="0" dirty="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dirty="0" smtClean="0">
                          <a:solidFill>
                            <a:schemeClr val="tx1"/>
                          </a:solidFill>
                        </a:rPr>
                        <a:t>• </a:t>
                      </a:r>
                      <a:r>
                        <a:rPr lang="es-MX" sz="1200" b="0" dirty="0" smtClean="0">
                          <a:solidFill>
                            <a:schemeClr val="tx1"/>
                          </a:solidFill>
                          <a:latin typeface="Times New Roman" pitchFamily="18" charset="0"/>
                          <a:cs typeface="Times New Roman" pitchFamily="18" charset="0"/>
                        </a:rPr>
                        <a:t>Títeres</a:t>
                      </a:r>
                      <a:r>
                        <a:rPr lang="es-MX" sz="1200" b="0" baseline="0" dirty="0" smtClean="0">
                          <a:solidFill>
                            <a:schemeClr val="tx1"/>
                          </a:solidFill>
                          <a:latin typeface="Times New Roman" pitchFamily="18" charset="0"/>
                          <a:cs typeface="Times New Roman" pitchFamily="18" charset="0"/>
                        </a:rPr>
                        <a:t> </a:t>
                      </a:r>
                    </a:p>
                    <a:p>
                      <a:r>
                        <a:rPr lang="es-MX" sz="1200" dirty="0" smtClean="0">
                          <a:solidFill>
                            <a:schemeClr val="tx1"/>
                          </a:solidFill>
                        </a:rPr>
                        <a:t>• </a:t>
                      </a:r>
                      <a:r>
                        <a:rPr lang="es-MX" sz="1200" b="0" baseline="0" dirty="0" smtClean="0">
                          <a:solidFill>
                            <a:schemeClr val="tx1"/>
                          </a:solidFill>
                          <a:latin typeface="Times New Roman" pitchFamily="18" charset="0"/>
                          <a:cs typeface="Times New Roman" pitchFamily="18" charset="0"/>
                        </a:rPr>
                        <a:t>Cuento </a:t>
                      </a:r>
                    </a:p>
                    <a:p>
                      <a:endParaRPr lang="es-MX" sz="1200" b="0" baseline="0" dirty="0" smtClean="0">
                        <a:solidFill>
                          <a:schemeClr val="tx1"/>
                        </a:solidFill>
                        <a:latin typeface="Times New Roman" pitchFamily="18" charset="0"/>
                        <a:cs typeface="Times New Roman" pitchFamily="18" charset="0"/>
                      </a:endParaRPr>
                    </a:p>
                    <a:p>
                      <a:endParaRPr lang="es-MX" sz="1200" b="0" baseline="0" dirty="0" smtClean="0">
                        <a:solidFill>
                          <a:schemeClr val="tx1"/>
                        </a:solidFill>
                        <a:latin typeface="Times New Roman" pitchFamily="18" charset="0"/>
                        <a:cs typeface="Times New Roman" pitchFamily="18" charset="0"/>
                      </a:endParaRPr>
                    </a:p>
                    <a:p>
                      <a:endParaRPr lang="es-MX" sz="1200" b="0" baseline="0" dirty="0" smtClean="0">
                        <a:solidFill>
                          <a:schemeClr val="tx1"/>
                        </a:solidFill>
                        <a:latin typeface="Times New Roman" pitchFamily="18" charset="0"/>
                        <a:cs typeface="Times New Roman" pitchFamily="18" charset="0"/>
                      </a:endParaRPr>
                    </a:p>
                    <a:p>
                      <a:endParaRPr lang="es-MX" sz="1200" b="0" baseline="0" dirty="0" smtClean="0">
                        <a:solidFill>
                          <a:schemeClr val="tx1"/>
                        </a:solidFill>
                        <a:latin typeface="Times New Roman" pitchFamily="18" charset="0"/>
                        <a:cs typeface="Times New Roman" pitchFamily="18" charset="0"/>
                      </a:endParaRPr>
                    </a:p>
                    <a:p>
                      <a:endParaRPr lang="es-MX" sz="1200" b="0" baseline="0" dirty="0" smtClean="0">
                        <a:solidFill>
                          <a:schemeClr val="tx1"/>
                        </a:solidFill>
                        <a:latin typeface="Times New Roman" pitchFamily="18" charset="0"/>
                        <a:cs typeface="Times New Roman" pitchFamily="18" charset="0"/>
                      </a:endParaRPr>
                    </a:p>
                    <a:p>
                      <a:endParaRPr lang="es-MX" sz="1200" b="0" baseline="0" dirty="0" smtClean="0">
                        <a:solidFill>
                          <a:schemeClr val="tx1"/>
                        </a:solidFill>
                        <a:latin typeface="Times New Roman" pitchFamily="18" charset="0"/>
                        <a:cs typeface="Times New Roman" pitchFamily="18" charset="0"/>
                      </a:endParaRPr>
                    </a:p>
                    <a:p>
                      <a:endParaRPr lang="es-MX" sz="1200" b="0" baseline="0" dirty="0" smtClean="0">
                        <a:solidFill>
                          <a:schemeClr val="tx1"/>
                        </a:solidFill>
                        <a:latin typeface="Times New Roman" pitchFamily="18" charset="0"/>
                        <a:cs typeface="Times New Roman" pitchFamily="18" charset="0"/>
                      </a:endParaRPr>
                    </a:p>
                    <a:p>
                      <a:endParaRPr lang="es-MX" sz="1200" b="0" baseline="0" dirty="0" smtClean="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b="0" dirty="0" smtClean="0">
                          <a:solidFill>
                            <a:schemeClr val="tx1"/>
                          </a:solidFill>
                          <a:latin typeface="Times New Roman" pitchFamily="18" charset="0"/>
                          <a:cs typeface="Times New Roman" pitchFamily="18" charset="0"/>
                        </a:rPr>
                        <a:t>Martes</a:t>
                      </a:r>
                      <a:r>
                        <a:rPr lang="es-MX" sz="1200" b="0" baseline="0" dirty="0" smtClean="0">
                          <a:solidFill>
                            <a:schemeClr val="tx1"/>
                          </a:solidFill>
                          <a:latin typeface="Times New Roman" pitchFamily="18" charset="0"/>
                          <a:cs typeface="Times New Roman" pitchFamily="18" charset="0"/>
                        </a:rPr>
                        <a:t> 11 de diciembre </a:t>
                      </a:r>
                      <a:endParaRPr lang="es-MX" sz="1200" b="0" dirty="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Convive, juega y trabaja con distintos compañeros.</a:t>
                      </a:r>
                      <a:endParaRPr kumimoji="0" lang="es-MX" sz="12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Cuenta colecciones no mayores a 20 elementos</a:t>
                      </a:r>
                      <a:endParaRPr kumimoji="0" lang="es-MX" sz="1800" b="1" i="0" u="none" strike="noStrike" kern="1200" cap="none" spc="0" normalizeH="0" baseline="0" noProof="0" dirty="0" smtClean="0">
                        <a:ln>
                          <a:noFill/>
                        </a:ln>
                        <a:solidFill>
                          <a:schemeClr val="lt1"/>
                        </a:solidFill>
                        <a:effectLst/>
                        <a:uLnTx/>
                        <a:uFillTx/>
                        <a:latin typeface="+mn-lt"/>
                        <a:ea typeface="+mn-ea"/>
                        <a:cs typeface="+mn-cs"/>
                      </a:endParaRPr>
                    </a:p>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Solicita la palabra para participar y escucha las ideas de sus compañeros.</a:t>
                      </a:r>
                    </a:p>
                    <a:p>
                      <a:pPr marL="171450" marR="0" lvl="0" indent="-171450" algn="l" defTabSz="914400" rtl="0" eaLnBrk="1" fontAlgn="auto" latinLnBrk="0" hangingPunct="1">
                        <a:lnSpc>
                          <a:spcPct val="107000"/>
                        </a:lnSpc>
                        <a:spcBef>
                          <a:spcPts val="0"/>
                        </a:spcBef>
                        <a:spcAft>
                          <a:spcPts val="0"/>
                        </a:spcAft>
                        <a:buClrTx/>
                        <a:buSzTx/>
                        <a:buFont typeface="Arial" pitchFamily="34" charset="0"/>
                        <a:buChar char="•"/>
                        <a:tabLst/>
                        <a:defRPr/>
                      </a:pPr>
                      <a:endPar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3875868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76161286"/>
              </p:ext>
            </p:extLst>
          </p:nvPr>
        </p:nvGraphicFramePr>
        <p:xfrm>
          <a:off x="107504" y="240792"/>
          <a:ext cx="8928992" cy="6347053"/>
        </p:xfrm>
        <a:graphic>
          <a:graphicData uri="http://schemas.openxmlformats.org/drawingml/2006/table">
            <a:tbl>
              <a:tblPr firstRow="1" firstCol="1" bandRow="1">
                <a:noFill/>
                <a:tableStyleId>{ED083AE6-46FA-4A59-8FB0-9F97EB10719F}</a:tableStyleId>
              </a:tblPr>
              <a:tblGrid>
                <a:gridCol w="792088"/>
                <a:gridCol w="4464496"/>
                <a:gridCol w="1152128"/>
                <a:gridCol w="1008112"/>
                <a:gridCol w="1512168"/>
              </a:tblGrid>
              <a:tr h="1872208">
                <a:tc rowSpan="3">
                  <a:txBody>
                    <a:bodyPr/>
                    <a:lstStyle/>
                    <a:p>
                      <a:pPr marL="71755" marR="71755" algn="ctr">
                        <a:lnSpc>
                          <a:spcPct val="107000"/>
                        </a:lnSpc>
                        <a:spcAft>
                          <a:spcPts val="0"/>
                        </a:spcAft>
                      </a:pPr>
                      <a:r>
                        <a:rPr lang="es-MX" sz="5400" dirty="0">
                          <a:effectLst/>
                          <a:latin typeface="Times New Roman" pitchFamily="18" charset="0"/>
                          <a:cs typeface="Times New Roman" pitchFamily="18" charset="0"/>
                        </a:rPr>
                        <a:t>DESARROLLO</a:t>
                      </a:r>
                      <a:endParaRPr lang="es-MX" sz="5400" dirty="0">
                        <a:effectLst/>
                        <a:latin typeface="Times New Roman" pitchFamily="18" charset="0"/>
                        <a:ea typeface="Calibri"/>
                        <a:cs typeface="Times New Roman" pitchFamily="18" charset="0"/>
                      </a:endParaRPr>
                    </a:p>
                  </a:txBody>
                  <a:tcPr marL="68580" marR="68580" marT="0" marB="0" vert="vert270">
                    <a:solidFill>
                      <a:srgbClr val="00B400"/>
                    </a:solidFill>
                  </a:tcPr>
                </a:tc>
                <a:tc>
                  <a:txBody>
                    <a:bodyPr/>
                    <a:lstStyle/>
                    <a:p>
                      <a:pPr algn="ctr">
                        <a:lnSpc>
                          <a:spcPct val="107000"/>
                        </a:lnSpc>
                        <a:spcAft>
                          <a:spcPts val="0"/>
                        </a:spcAft>
                      </a:pPr>
                      <a:r>
                        <a:rPr lang="es-MX" sz="1200" b="1" baseline="0" dirty="0" smtClean="0">
                          <a:effectLst/>
                          <a:latin typeface="Times New Roman" pitchFamily="18" charset="0"/>
                          <a:ea typeface="+mn-ea"/>
                          <a:cs typeface="Times New Roman" pitchFamily="18" charset="0"/>
                        </a:rPr>
                        <a:t>La ruleta de los sentidos </a:t>
                      </a:r>
                    </a:p>
                    <a:p>
                      <a:pPr>
                        <a:lnSpc>
                          <a:spcPct val="107000"/>
                        </a:lnSpc>
                        <a:spcAft>
                          <a:spcPts val="0"/>
                        </a:spcAft>
                      </a:pPr>
                      <a:r>
                        <a:rPr lang="es-MX" sz="1200" b="1" baseline="0" dirty="0" smtClean="0">
                          <a:effectLst/>
                          <a:latin typeface="Times New Roman" pitchFamily="18" charset="0"/>
                          <a:ea typeface="+mn-ea"/>
                          <a:cs typeface="Times New Roman" pitchFamily="18" charset="0"/>
                        </a:rPr>
                        <a:t>I</a:t>
                      </a:r>
                      <a:r>
                        <a:rPr lang="es-MX" sz="1200" b="1" baseline="0" dirty="0" smtClean="0">
                          <a:effectLst/>
                          <a:latin typeface="Times New Roman" pitchFamily="18" charset="0"/>
                          <a:ea typeface="+mn-ea"/>
                          <a:cs typeface="Times New Roman" pitchFamily="18" charset="0"/>
                        </a:rPr>
                        <a:t>: </a:t>
                      </a:r>
                      <a:r>
                        <a:rPr lang="es-MX" sz="1200" b="0" baseline="0" dirty="0" smtClean="0">
                          <a:effectLst/>
                          <a:latin typeface="Times New Roman" pitchFamily="18" charset="0"/>
                          <a:ea typeface="+mn-ea"/>
                          <a:cs typeface="Times New Roman" pitchFamily="18" charset="0"/>
                        </a:rPr>
                        <a:t>Responde a cuestionamientos (¿</a:t>
                      </a:r>
                      <a:r>
                        <a:rPr lang="es-MX" sz="1200" b="0" baseline="0" dirty="0" smtClean="0">
                          <a:effectLst/>
                          <a:latin typeface="Times New Roman" pitchFamily="18" charset="0"/>
                          <a:ea typeface="+mn-ea"/>
                          <a:cs typeface="Times New Roman" pitchFamily="18" charset="0"/>
                        </a:rPr>
                        <a:t>sabe qué </a:t>
                      </a:r>
                      <a:r>
                        <a:rPr lang="es-MX" sz="1200" b="0" baseline="0" dirty="0" smtClean="0">
                          <a:effectLst/>
                          <a:latin typeface="Times New Roman" pitchFamily="18" charset="0"/>
                          <a:ea typeface="+mn-ea"/>
                          <a:cs typeface="Times New Roman" pitchFamily="18" charset="0"/>
                        </a:rPr>
                        <a:t>es esto? ¿cómo se utiliza?, ¿qué dibujos hay?). Escucha indicaciones de la maestra </a:t>
                      </a:r>
                      <a:r>
                        <a:rPr lang="es-MX" sz="1200" b="0" baseline="0" dirty="0" smtClean="0">
                          <a:effectLst/>
                          <a:latin typeface="Times New Roman" pitchFamily="18" charset="0"/>
                          <a:ea typeface="+mn-ea"/>
                          <a:cs typeface="Times New Roman" pitchFamily="18" charset="0"/>
                        </a:rPr>
                        <a:t>(pasa al frete y gira </a:t>
                      </a:r>
                      <a:r>
                        <a:rPr lang="es-MX" sz="1200" b="0" baseline="0" dirty="0" smtClean="0">
                          <a:effectLst/>
                          <a:latin typeface="Times New Roman" pitchFamily="18" charset="0"/>
                          <a:ea typeface="+mn-ea"/>
                          <a:cs typeface="Times New Roman" pitchFamily="18" charset="0"/>
                        </a:rPr>
                        <a:t>la </a:t>
                      </a:r>
                      <a:r>
                        <a:rPr lang="es-MX" sz="1200" b="0" baseline="0" dirty="0" smtClean="0">
                          <a:effectLst/>
                          <a:latin typeface="Times New Roman" pitchFamily="18" charset="0"/>
                          <a:ea typeface="+mn-ea"/>
                          <a:cs typeface="Times New Roman" pitchFamily="18" charset="0"/>
                        </a:rPr>
                        <a:t>ruleta, elige </a:t>
                      </a:r>
                      <a:r>
                        <a:rPr lang="es-MX" sz="1200" b="0" baseline="0" dirty="0" smtClean="0">
                          <a:effectLst/>
                          <a:latin typeface="Times New Roman" pitchFamily="18" charset="0"/>
                          <a:ea typeface="+mn-ea"/>
                          <a:cs typeface="Times New Roman" pitchFamily="18" charset="0"/>
                        </a:rPr>
                        <a:t>un dibujo que </a:t>
                      </a:r>
                      <a:r>
                        <a:rPr lang="es-MX" sz="1200" b="0" baseline="0" dirty="0" smtClean="0">
                          <a:effectLst/>
                          <a:latin typeface="Times New Roman" pitchFamily="18" charset="0"/>
                          <a:ea typeface="+mn-ea"/>
                          <a:cs typeface="Times New Roman" pitchFamily="18" charset="0"/>
                        </a:rPr>
                        <a:t>corresponda </a:t>
                      </a:r>
                      <a:r>
                        <a:rPr lang="es-MX" sz="1200" b="0" baseline="0" dirty="0" smtClean="0">
                          <a:effectLst/>
                          <a:latin typeface="Times New Roman" pitchFamily="18" charset="0"/>
                          <a:ea typeface="+mn-ea"/>
                          <a:cs typeface="Times New Roman" pitchFamily="18" charset="0"/>
                        </a:rPr>
                        <a:t>al sentido que le salió al girar la </a:t>
                      </a:r>
                      <a:r>
                        <a:rPr lang="es-MX" sz="1200" b="0" baseline="0" dirty="0" smtClean="0">
                          <a:effectLst/>
                          <a:latin typeface="Times New Roman" pitchFamily="18" charset="0"/>
                          <a:ea typeface="+mn-ea"/>
                          <a:cs typeface="Times New Roman" pitchFamily="18" charset="0"/>
                        </a:rPr>
                        <a:t>ruleta) </a:t>
                      </a:r>
                      <a:endParaRPr lang="es-MX" sz="1200" b="0" baseline="0" dirty="0" smtClean="0">
                        <a:effectLst/>
                        <a:latin typeface="Times New Roman" pitchFamily="18" charset="0"/>
                        <a:ea typeface="+mn-ea"/>
                        <a:cs typeface="Times New Roman" pitchFamily="18" charset="0"/>
                      </a:endParaRPr>
                    </a:p>
                    <a:p>
                      <a:pPr>
                        <a:lnSpc>
                          <a:spcPct val="107000"/>
                        </a:lnSpc>
                        <a:spcAft>
                          <a:spcPts val="0"/>
                        </a:spcAft>
                      </a:pPr>
                      <a:r>
                        <a:rPr lang="es-MX" sz="1200" b="1" baseline="0" dirty="0" smtClean="0">
                          <a:effectLst/>
                          <a:latin typeface="Times New Roman" pitchFamily="18" charset="0"/>
                          <a:ea typeface="+mn-ea"/>
                          <a:cs typeface="Times New Roman" pitchFamily="18" charset="0"/>
                        </a:rPr>
                        <a:t>D: </a:t>
                      </a:r>
                      <a:r>
                        <a:rPr lang="es-MX" sz="1200" b="0" baseline="0" dirty="0" smtClean="0">
                          <a:effectLst/>
                          <a:latin typeface="Times New Roman" pitchFamily="18" charset="0"/>
                          <a:ea typeface="+mn-ea"/>
                          <a:cs typeface="Times New Roman" pitchFamily="18" charset="0"/>
                        </a:rPr>
                        <a:t>Gira </a:t>
                      </a:r>
                      <a:r>
                        <a:rPr lang="es-MX" sz="1200" b="0" baseline="0" dirty="0" smtClean="0">
                          <a:effectLst/>
                          <a:latin typeface="Times New Roman" pitchFamily="18" charset="0"/>
                          <a:ea typeface="+mn-ea"/>
                          <a:cs typeface="Times New Roman" pitchFamily="18" charset="0"/>
                        </a:rPr>
                        <a:t>la ruleta, elige un dibujo según el sentido que le </a:t>
                      </a:r>
                      <a:r>
                        <a:rPr lang="es-MX" sz="1200" b="0" baseline="0" dirty="0" smtClean="0">
                          <a:effectLst/>
                          <a:latin typeface="Times New Roman" pitchFamily="18" charset="0"/>
                          <a:ea typeface="+mn-ea"/>
                          <a:cs typeface="Times New Roman" pitchFamily="18" charset="0"/>
                        </a:rPr>
                        <a:t>tocó y lo pega en donde corresponde. </a:t>
                      </a:r>
                    </a:p>
                    <a:p>
                      <a:pPr>
                        <a:lnSpc>
                          <a:spcPct val="107000"/>
                        </a:lnSpc>
                        <a:spcAft>
                          <a:spcPts val="0"/>
                        </a:spcAft>
                      </a:pPr>
                      <a:r>
                        <a:rPr lang="es-MX" sz="1200" b="1" baseline="0" dirty="0" smtClean="0">
                          <a:effectLst/>
                          <a:latin typeface="Times New Roman" pitchFamily="18" charset="0"/>
                          <a:ea typeface="+mn-ea"/>
                          <a:cs typeface="Times New Roman" pitchFamily="18" charset="0"/>
                        </a:rPr>
                        <a:t>C:</a:t>
                      </a:r>
                      <a:r>
                        <a:rPr lang="es-MX" sz="1200" b="0" baseline="0" dirty="0" smtClean="0">
                          <a:effectLst/>
                          <a:latin typeface="Times New Roman" pitchFamily="18" charset="0"/>
                          <a:ea typeface="+mn-ea"/>
                          <a:cs typeface="Times New Roman" pitchFamily="18" charset="0"/>
                        </a:rPr>
                        <a:t> Levanta la mano y responde al cuestionamiento (¿cuántos dibujos hay en  el sentido del olfato?, ¿cuántos dibujos hay en el del gusto?) </a:t>
                      </a:r>
                      <a:endParaRPr lang="es-MX" sz="1200" b="0" baseline="0" dirty="0" smtClean="0">
                        <a:effectLst/>
                        <a:latin typeface="Times New Roman" pitchFamily="18" charset="0"/>
                        <a:ea typeface="+mn-ea"/>
                        <a:cs typeface="Times New Roman" pitchFamily="18" charset="0"/>
                      </a:endParaRPr>
                    </a:p>
                  </a:txBody>
                  <a:tcPr marL="68580" marR="68580" marT="0" marB="0">
                    <a:lnB w="19050" cap="flat" cmpd="sng" algn="ctr">
                      <a:solidFill>
                        <a:schemeClr val="tx1"/>
                      </a:solidFill>
                      <a:prstDash val="solid"/>
                      <a:round/>
                      <a:headEnd type="none" w="med" len="med"/>
                      <a:tailEnd type="none" w="med" len="med"/>
                    </a:lnB>
                    <a:solidFill>
                      <a:srgbClr val="B3FAA0"/>
                    </a:solidFill>
                  </a:tcPr>
                </a:tc>
                <a:tc>
                  <a:txBody>
                    <a:bodyPr/>
                    <a:lstStyle/>
                    <a:p>
                      <a:pPr>
                        <a:lnSpc>
                          <a:spcPct val="107000"/>
                        </a:lnSpc>
                        <a:spcAft>
                          <a:spcPts val="0"/>
                        </a:spcAft>
                      </a:pPr>
                      <a:r>
                        <a:rPr lang="es-MX" sz="1200" dirty="0" smtClean="0"/>
                        <a:t>• </a:t>
                      </a:r>
                      <a:r>
                        <a:rPr lang="es-MX" sz="1200" b="0" baseline="0" dirty="0" smtClean="0">
                          <a:effectLst/>
                          <a:latin typeface="Times New Roman" pitchFamily="18" charset="0"/>
                          <a:ea typeface="Calibri"/>
                          <a:cs typeface="Times New Roman" pitchFamily="18" charset="0"/>
                        </a:rPr>
                        <a:t>Ruleta </a:t>
                      </a:r>
                      <a:r>
                        <a:rPr lang="es-MX" sz="1200" b="0" baseline="0" dirty="0" smtClean="0">
                          <a:effectLst/>
                          <a:latin typeface="Times New Roman" pitchFamily="18" charset="0"/>
                          <a:ea typeface="Calibri"/>
                          <a:cs typeface="Times New Roman" pitchFamily="18" charset="0"/>
                        </a:rPr>
                        <a:t>con los 5 sentidos.</a:t>
                      </a:r>
                    </a:p>
                    <a:p>
                      <a:pPr>
                        <a:lnSpc>
                          <a:spcPct val="107000"/>
                        </a:lnSpc>
                        <a:spcAft>
                          <a:spcPts val="0"/>
                        </a:spcAft>
                      </a:pPr>
                      <a:r>
                        <a:rPr lang="es-MX" sz="1200" dirty="0" smtClean="0"/>
                        <a:t>• </a:t>
                      </a:r>
                      <a:r>
                        <a:rPr lang="es-MX" sz="1200" b="0" baseline="0" dirty="0" smtClean="0">
                          <a:effectLst/>
                          <a:latin typeface="Times New Roman" pitchFamily="18" charset="0"/>
                          <a:ea typeface="Calibri"/>
                          <a:cs typeface="Times New Roman" pitchFamily="18" charset="0"/>
                        </a:rPr>
                        <a:t>Dibujos  </a:t>
                      </a:r>
                      <a:r>
                        <a:rPr lang="es-MX" sz="1200" b="0" baseline="0" dirty="0" smtClean="0">
                          <a:effectLst/>
                          <a:latin typeface="Times New Roman" pitchFamily="18" charset="0"/>
                          <a:ea typeface="Calibri"/>
                          <a:cs typeface="Times New Roman" pitchFamily="18" charset="0"/>
                        </a:rPr>
                        <a:t>impresos. </a:t>
                      </a:r>
                      <a:endParaRPr lang="es-MX" sz="1200" b="0" dirty="0" smtClean="0">
                        <a:effectLst/>
                        <a:latin typeface="Times New Roman" pitchFamily="18" charset="0"/>
                        <a:ea typeface="Calibri"/>
                        <a:cs typeface="Times New Roman" pitchFamily="18" charset="0"/>
                      </a:endParaRPr>
                    </a:p>
                    <a:p>
                      <a:pPr>
                        <a:lnSpc>
                          <a:spcPct val="107000"/>
                        </a:lnSpc>
                        <a:spcAft>
                          <a:spcPts val="0"/>
                        </a:spcAft>
                      </a:pPr>
                      <a:endParaRPr lang="es-MX" sz="1200" b="0" dirty="0" smtClean="0">
                        <a:effectLst/>
                        <a:latin typeface="Times New Roman" pitchFamily="18" charset="0"/>
                        <a:ea typeface="Calibri"/>
                        <a:cs typeface="Times New Roman" pitchFamily="18" charset="0"/>
                      </a:endParaRPr>
                    </a:p>
                    <a:p>
                      <a:pPr>
                        <a:lnSpc>
                          <a:spcPct val="107000"/>
                        </a:lnSpc>
                        <a:spcAft>
                          <a:spcPts val="0"/>
                        </a:spcAft>
                      </a:pPr>
                      <a:endParaRPr lang="es-MX" sz="1200" b="0" dirty="0" smtClean="0">
                        <a:effectLst/>
                        <a:latin typeface="Times New Roman" pitchFamily="18" charset="0"/>
                        <a:ea typeface="Calibri"/>
                        <a:cs typeface="Times New Roman" pitchFamily="18" charset="0"/>
                      </a:endParaRPr>
                    </a:p>
                  </a:txBody>
                  <a:tcPr marL="68580" marR="68580" marT="0" marB="0">
                    <a:lnB w="19050" cap="flat" cmpd="sng" algn="ctr">
                      <a:solidFill>
                        <a:schemeClr val="tx1"/>
                      </a:solidFill>
                      <a:prstDash val="solid"/>
                      <a:round/>
                      <a:headEnd type="none" w="med" len="med"/>
                      <a:tailEnd type="none" w="med" len="med"/>
                    </a:lnB>
                    <a:solidFill>
                      <a:srgbClr val="B3FAA0"/>
                    </a:solidFill>
                  </a:tcPr>
                </a:tc>
                <a:tc>
                  <a:txBody>
                    <a:bodyPr/>
                    <a:lstStyle/>
                    <a:p>
                      <a:pPr>
                        <a:lnSpc>
                          <a:spcPct val="107000"/>
                        </a:lnSpc>
                        <a:spcAft>
                          <a:spcPts val="0"/>
                        </a:spcAft>
                      </a:pPr>
                      <a:r>
                        <a:rPr lang="es-MX" sz="1200" b="0" dirty="0" smtClean="0">
                          <a:effectLst/>
                          <a:latin typeface="Times New Roman" pitchFamily="18" charset="0"/>
                          <a:ea typeface="Calibri"/>
                          <a:cs typeface="Times New Roman" pitchFamily="18" charset="0"/>
                        </a:rPr>
                        <a:t>Miércoles 12 de diciembre.</a:t>
                      </a:r>
                      <a:r>
                        <a:rPr lang="es-MX" sz="1200" b="0" baseline="0" dirty="0" smtClean="0">
                          <a:effectLst/>
                          <a:latin typeface="Times New Roman" pitchFamily="18" charset="0"/>
                          <a:ea typeface="Calibri"/>
                          <a:cs typeface="Times New Roman" pitchFamily="18" charset="0"/>
                        </a:rPr>
                        <a:t> </a:t>
                      </a:r>
                      <a:endParaRPr lang="es-MX" sz="1200" b="0" dirty="0">
                        <a:effectLst/>
                        <a:latin typeface="Times New Roman" pitchFamily="18" charset="0"/>
                        <a:ea typeface="Calibri"/>
                        <a:cs typeface="Times New Roman" pitchFamily="18" charset="0"/>
                      </a:endParaRPr>
                    </a:p>
                  </a:txBody>
                  <a:tcPr marL="68580" marR="68580" marT="0" marB="0">
                    <a:lnB w="19050" cap="flat" cmpd="sng" algn="ctr">
                      <a:solidFill>
                        <a:schemeClr val="tx1"/>
                      </a:solidFill>
                      <a:prstDash val="solid"/>
                      <a:round/>
                      <a:headEnd type="none" w="med" len="med"/>
                      <a:tailEnd type="none" w="med" len="med"/>
                    </a:lnB>
                    <a:solidFill>
                      <a:srgbClr val="B3FAA0"/>
                    </a:solidFill>
                  </a:tcPr>
                </a:tc>
                <a:tc>
                  <a:txBody>
                    <a:bodyPr/>
                    <a:lstStyle/>
                    <a:p>
                      <a:pPr marL="0" marR="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t>• </a:t>
                      </a:r>
                      <a:r>
                        <a:rPr lang="es-MX" sz="1200" b="0" dirty="0" smtClean="0">
                          <a:latin typeface="Times New Roman" pitchFamily="18" charset="0"/>
                          <a:cs typeface="Times New Roman" pitchFamily="18" charset="0"/>
                        </a:rPr>
                        <a:t>Cuenta </a:t>
                      </a:r>
                      <a:r>
                        <a:rPr lang="es-MX" sz="1200" b="0" dirty="0" smtClean="0">
                          <a:latin typeface="Times New Roman" pitchFamily="18" charset="0"/>
                          <a:cs typeface="Times New Roman" pitchFamily="18" charset="0"/>
                        </a:rPr>
                        <a:t>colecciones no mayores a 20 elementos</a:t>
                      </a:r>
                    </a:p>
                    <a:p>
                      <a:pPr>
                        <a:lnSpc>
                          <a:spcPct val="107000"/>
                        </a:lnSpc>
                        <a:spcAft>
                          <a:spcPts val="0"/>
                        </a:spcAft>
                      </a:pPr>
                      <a:endParaRPr lang="es-MX" sz="1200" b="0" dirty="0">
                        <a:effectLst/>
                        <a:latin typeface="Times New Roman" pitchFamily="18" charset="0"/>
                        <a:ea typeface="Calibri"/>
                        <a:cs typeface="Times New Roman" pitchFamily="18" charset="0"/>
                      </a:endParaRPr>
                    </a:p>
                  </a:txBody>
                  <a:tcPr marL="68580" marR="68580" marT="0" marB="0">
                    <a:lnB w="19050" cap="flat" cmpd="sng" algn="ctr">
                      <a:solidFill>
                        <a:schemeClr val="tx1"/>
                      </a:solidFill>
                      <a:prstDash val="solid"/>
                      <a:round/>
                      <a:headEnd type="none" w="med" len="med"/>
                      <a:tailEnd type="none" w="med" len="med"/>
                    </a:lnB>
                    <a:solidFill>
                      <a:srgbClr val="B3FAA0"/>
                    </a:solidFill>
                  </a:tcPr>
                </a:tc>
              </a:tr>
              <a:tr h="1061509">
                <a:tc vMerge="1">
                  <a:txBody>
                    <a:bodyPr/>
                    <a:lstStyle/>
                    <a:p>
                      <a:endParaRPr lang="es-MX"/>
                    </a:p>
                  </a:txBody>
                  <a:tcPr/>
                </a:tc>
                <a:tc>
                  <a:txBody>
                    <a:bodyPr/>
                    <a:lstStyle/>
                    <a:p>
                      <a:pPr algn="ctr">
                        <a:lnSpc>
                          <a:spcPct val="107000"/>
                        </a:lnSpc>
                        <a:spcAft>
                          <a:spcPts val="0"/>
                        </a:spcAft>
                      </a:pPr>
                      <a:r>
                        <a:rPr lang="es-MX" sz="1200" dirty="0" smtClean="0">
                          <a:effectLst/>
                          <a:latin typeface="Times New Roman" pitchFamily="18" charset="0"/>
                          <a:cs typeface="Times New Roman" pitchFamily="18" charset="0"/>
                        </a:rPr>
                        <a:t> </a:t>
                      </a:r>
                      <a:r>
                        <a:rPr lang="es-MX" sz="1200" b="1" dirty="0" err="1" smtClean="0">
                          <a:effectLst/>
                          <a:latin typeface="Times New Roman" pitchFamily="18" charset="0"/>
                          <a:cs typeface="Times New Roman" pitchFamily="18" charset="0"/>
                        </a:rPr>
                        <a:t>Memorama</a:t>
                      </a:r>
                      <a:endParaRPr lang="es-MX" sz="1200" b="1" dirty="0" smtClean="0">
                        <a:effectLst/>
                        <a:latin typeface="Times New Roman" pitchFamily="18" charset="0"/>
                        <a:cs typeface="Times New Roman" pitchFamily="18" charset="0"/>
                      </a:endParaRPr>
                    </a:p>
                    <a:p>
                      <a:pPr>
                        <a:lnSpc>
                          <a:spcPct val="107000"/>
                        </a:lnSpc>
                        <a:spcAft>
                          <a:spcPts val="0"/>
                        </a:spcAft>
                      </a:pPr>
                      <a:r>
                        <a:rPr lang="es-MX" sz="1200" b="1" dirty="0" smtClean="0">
                          <a:effectLst/>
                          <a:latin typeface="Times New Roman" pitchFamily="18" charset="0"/>
                          <a:ea typeface="+mn-ea"/>
                          <a:cs typeface="Times New Roman" pitchFamily="18" charset="0"/>
                        </a:rPr>
                        <a:t>I:</a:t>
                      </a:r>
                      <a:r>
                        <a:rPr lang="es-MX" sz="1200" b="1" baseline="0" dirty="0" smtClean="0">
                          <a:effectLst/>
                          <a:latin typeface="Times New Roman" pitchFamily="18" charset="0"/>
                          <a:ea typeface="+mn-ea"/>
                          <a:cs typeface="Times New Roman" pitchFamily="18" charset="0"/>
                        </a:rPr>
                        <a:t> </a:t>
                      </a:r>
                      <a:r>
                        <a:rPr lang="es-MX" sz="1200" b="0" baseline="0" dirty="0" smtClean="0">
                          <a:effectLst/>
                          <a:latin typeface="Times New Roman" pitchFamily="18" charset="0"/>
                          <a:ea typeface="+mn-ea"/>
                          <a:cs typeface="Times New Roman" pitchFamily="18" charset="0"/>
                        </a:rPr>
                        <a:t>Expresa sus ideas respecto a: ¿sabes qué es un </a:t>
                      </a:r>
                      <a:r>
                        <a:rPr lang="es-MX" sz="1200" b="0" baseline="0" dirty="0" err="1" smtClean="0">
                          <a:effectLst/>
                          <a:latin typeface="Times New Roman" pitchFamily="18" charset="0"/>
                          <a:ea typeface="+mn-ea"/>
                          <a:cs typeface="Times New Roman" pitchFamily="18" charset="0"/>
                        </a:rPr>
                        <a:t>memorama</a:t>
                      </a:r>
                      <a:r>
                        <a:rPr lang="es-MX" sz="1200" b="0" baseline="0" dirty="0" smtClean="0">
                          <a:effectLst/>
                          <a:latin typeface="Times New Roman" pitchFamily="18" charset="0"/>
                          <a:ea typeface="+mn-ea"/>
                          <a:cs typeface="Times New Roman" pitchFamily="18" charset="0"/>
                        </a:rPr>
                        <a:t>?, ¿has jugado?, ¿recuerdas los sentidos? ¿cuáles son?, señala las partes de su cuerpo que le ayudan a utilizar los sentidos. Escucha indicaciones sobre el uso y reglas del </a:t>
                      </a:r>
                      <a:r>
                        <a:rPr lang="es-MX" sz="1200" b="0" baseline="0" dirty="0" err="1" smtClean="0">
                          <a:effectLst/>
                          <a:latin typeface="Times New Roman" pitchFamily="18" charset="0"/>
                          <a:ea typeface="+mn-ea"/>
                          <a:cs typeface="Times New Roman" pitchFamily="18" charset="0"/>
                        </a:rPr>
                        <a:t>memorama</a:t>
                      </a:r>
                      <a:r>
                        <a:rPr lang="es-MX" sz="1200" b="0" baseline="0" dirty="0" smtClean="0">
                          <a:effectLst/>
                          <a:latin typeface="Times New Roman" pitchFamily="18" charset="0"/>
                          <a:ea typeface="+mn-ea"/>
                          <a:cs typeface="Times New Roman" pitchFamily="18" charset="0"/>
                        </a:rPr>
                        <a:t> (comparte el juego con sus compañeros, elige dos cartas y si coinciden tendrá un par, si no es así las devuelve a su lugar, espera su turno)</a:t>
                      </a:r>
                    </a:p>
                    <a:p>
                      <a:pPr>
                        <a:lnSpc>
                          <a:spcPct val="107000"/>
                        </a:lnSpc>
                        <a:spcAft>
                          <a:spcPts val="0"/>
                        </a:spcAft>
                      </a:pPr>
                      <a:r>
                        <a:rPr lang="es-MX" sz="1200" b="1" baseline="0" dirty="0" smtClean="0">
                          <a:effectLst/>
                          <a:latin typeface="Times New Roman" pitchFamily="18" charset="0"/>
                          <a:ea typeface="+mn-ea"/>
                          <a:cs typeface="Times New Roman" pitchFamily="18" charset="0"/>
                        </a:rPr>
                        <a:t>D: </a:t>
                      </a:r>
                      <a:r>
                        <a:rPr lang="es-MX" sz="1200" b="0" baseline="0" dirty="0" smtClean="0">
                          <a:effectLst/>
                          <a:latin typeface="Times New Roman" pitchFamily="18" charset="0"/>
                          <a:ea typeface="+mn-ea"/>
                          <a:cs typeface="Times New Roman" pitchFamily="18" charset="0"/>
                        </a:rPr>
                        <a:t>Juega por mesas de trabajo al </a:t>
                      </a:r>
                      <a:r>
                        <a:rPr lang="es-MX" sz="1200" b="0" baseline="0" dirty="0" err="1" smtClean="0">
                          <a:effectLst/>
                          <a:latin typeface="Times New Roman" pitchFamily="18" charset="0"/>
                          <a:ea typeface="+mn-ea"/>
                          <a:cs typeface="Times New Roman" pitchFamily="18" charset="0"/>
                        </a:rPr>
                        <a:t>memorama</a:t>
                      </a:r>
                      <a:r>
                        <a:rPr lang="es-MX" sz="1200" b="0" baseline="0" dirty="0" smtClean="0">
                          <a:effectLst/>
                          <a:latin typeface="Times New Roman" pitchFamily="18" charset="0"/>
                          <a:ea typeface="+mn-ea"/>
                          <a:cs typeface="Times New Roman" pitchFamily="18" charset="0"/>
                        </a:rPr>
                        <a:t> </a:t>
                      </a:r>
                    </a:p>
                    <a:p>
                      <a:pPr>
                        <a:lnSpc>
                          <a:spcPct val="107000"/>
                        </a:lnSpc>
                        <a:spcAft>
                          <a:spcPts val="0"/>
                        </a:spcAft>
                      </a:pPr>
                      <a:r>
                        <a:rPr lang="es-MX" sz="1200" b="1" baseline="0" dirty="0" smtClean="0">
                          <a:effectLst/>
                          <a:latin typeface="Times New Roman" pitchFamily="18" charset="0"/>
                          <a:ea typeface="+mn-ea"/>
                          <a:cs typeface="Times New Roman" pitchFamily="18" charset="0"/>
                        </a:rPr>
                        <a:t>C: </a:t>
                      </a:r>
                      <a:r>
                        <a:rPr lang="es-MX" sz="1200" b="0" baseline="0" dirty="0" smtClean="0">
                          <a:effectLst/>
                          <a:latin typeface="Times New Roman" pitchFamily="18" charset="0"/>
                          <a:ea typeface="+mn-ea"/>
                          <a:cs typeface="Times New Roman" pitchFamily="18" charset="0"/>
                        </a:rPr>
                        <a:t>Responde a: ¿cuántos pares encontró?, dice qué sentido pertenece a cada par.</a:t>
                      </a:r>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FCC8"/>
                    </a:solidFill>
                  </a:tcPr>
                </a:tc>
                <a:tc>
                  <a:txBody>
                    <a:bodyPr/>
                    <a:lstStyle/>
                    <a:p>
                      <a:pPr>
                        <a:lnSpc>
                          <a:spcPct val="107000"/>
                        </a:lnSpc>
                        <a:spcAft>
                          <a:spcPts val="0"/>
                        </a:spcAft>
                      </a:pPr>
                      <a:r>
                        <a:rPr lang="es-MX" sz="1200" dirty="0" smtClean="0"/>
                        <a:t>• </a:t>
                      </a:r>
                      <a:r>
                        <a:rPr lang="es-MX" sz="1200" b="0" dirty="0" err="1" smtClean="0">
                          <a:effectLst/>
                          <a:latin typeface="Times New Roman" pitchFamily="18" charset="0"/>
                          <a:ea typeface="+mn-ea"/>
                          <a:cs typeface="Times New Roman" pitchFamily="18" charset="0"/>
                        </a:rPr>
                        <a:t>Memorama</a:t>
                      </a:r>
                      <a:r>
                        <a:rPr lang="es-MX" sz="1200" b="0" baseline="0" dirty="0" smtClean="0">
                          <a:effectLst/>
                          <a:latin typeface="Times New Roman" pitchFamily="18" charset="0"/>
                          <a:ea typeface="+mn-ea"/>
                          <a:cs typeface="Times New Roman" pitchFamily="18" charset="0"/>
                        </a:rPr>
                        <a:t> </a:t>
                      </a:r>
                    </a:p>
                    <a:p>
                      <a:pPr>
                        <a:lnSpc>
                          <a:spcPct val="107000"/>
                        </a:lnSpc>
                        <a:spcAft>
                          <a:spcPts val="0"/>
                        </a:spcAft>
                      </a:pPr>
                      <a:r>
                        <a:rPr lang="es-MX" sz="1200" b="0" baseline="0" dirty="0" smtClean="0">
                          <a:effectLst/>
                          <a:latin typeface="Times New Roman" pitchFamily="18" charset="0"/>
                          <a:ea typeface="+mn-ea"/>
                          <a:cs typeface="Times New Roman" pitchFamily="18" charset="0"/>
                        </a:rPr>
                        <a:t>Ejemplo: </a:t>
                      </a:r>
                    </a:p>
                    <a:p>
                      <a:pPr>
                        <a:lnSpc>
                          <a:spcPct val="107000"/>
                        </a:lnSpc>
                        <a:spcAft>
                          <a:spcPts val="0"/>
                        </a:spcAft>
                      </a:pPr>
                      <a:endParaRPr lang="es-MX" sz="1200" b="0" dirty="0" smtClean="0">
                        <a:effectLst/>
                        <a:latin typeface="Times New Roman" pitchFamily="18" charset="0"/>
                        <a:ea typeface="Calibri"/>
                        <a:cs typeface="Times New Roman" pitchFamily="18" charset="0"/>
                      </a:endParaRPr>
                    </a:p>
                    <a:p>
                      <a:pPr>
                        <a:lnSpc>
                          <a:spcPct val="107000"/>
                        </a:lnSpc>
                        <a:spcAft>
                          <a:spcPts val="0"/>
                        </a:spcAft>
                      </a:pPr>
                      <a:endParaRPr lang="es-MX" sz="1200" b="0" dirty="0" smtClean="0">
                        <a:effectLst/>
                        <a:latin typeface="Times New Roman" pitchFamily="18" charset="0"/>
                        <a:ea typeface="Calibri"/>
                        <a:cs typeface="Times New Roman" pitchFamily="18" charset="0"/>
                      </a:endParaRPr>
                    </a:p>
                    <a:p>
                      <a:pPr>
                        <a:lnSpc>
                          <a:spcPct val="107000"/>
                        </a:lnSpc>
                        <a:spcAft>
                          <a:spcPts val="0"/>
                        </a:spcAft>
                      </a:pPr>
                      <a:endParaRPr lang="es-MX" sz="1200" b="0" dirty="0" smtClean="0">
                        <a:effectLst/>
                        <a:latin typeface="Times New Roman" pitchFamily="18" charset="0"/>
                        <a:ea typeface="Calibri"/>
                        <a:cs typeface="Times New Roman" pitchFamily="18" charset="0"/>
                      </a:endParaRPr>
                    </a:p>
                    <a:p>
                      <a:pPr>
                        <a:lnSpc>
                          <a:spcPct val="107000"/>
                        </a:lnSpc>
                        <a:spcAft>
                          <a:spcPts val="0"/>
                        </a:spcAft>
                      </a:pPr>
                      <a:endParaRPr lang="es-MX" sz="1200" b="0" dirty="0" smtClean="0">
                        <a:effectLst/>
                        <a:latin typeface="Times New Roman" pitchFamily="18" charset="0"/>
                        <a:cs typeface="Times New Roman" pitchFamily="18" charset="0"/>
                      </a:endParaRPr>
                    </a:p>
                    <a:p>
                      <a:pPr>
                        <a:lnSpc>
                          <a:spcPct val="107000"/>
                        </a:lnSpc>
                        <a:spcAft>
                          <a:spcPts val="0"/>
                        </a:spcAft>
                      </a:pPr>
                      <a:r>
                        <a:rPr lang="es-MX" sz="1200" b="0" dirty="0" smtClean="0">
                          <a:effectLst/>
                          <a:latin typeface="Times New Roman" pitchFamily="18" charset="0"/>
                          <a:cs typeface="Times New Roman" pitchFamily="18" charset="0"/>
                        </a:rPr>
                        <a:t> </a:t>
                      </a:r>
                    </a:p>
                    <a:p>
                      <a:pPr>
                        <a:lnSpc>
                          <a:spcPct val="107000"/>
                        </a:lnSpc>
                        <a:spcAft>
                          <a:spcPts val="0"/>
                        </a:spcAft>
                      </a:pPr>
                      <a:r>
                        <a:rPr lang="es-MX" sz="1200" b="0" dirty="0" smtClean="0">
                          <a:effectLst/>
                          <a:latin typeface="Times New Roman" pitchFamily="18" charset="0"/>
                          <a:cs typeface="Times New Roman" pitchFamily="18" charset="0"/>
                        </a:rPr>
                        <a:t> </a:t>
                      </a:r>
                    </a:p>
                    <a:p>
                      <a:pPr>
                        <a:lnSpc>
                          <a:spcPct val="107000"/>
                        </a:lnSpc>
                        <a:spcAft>
                          <a:spcPts val="0"/>
                        </a:spcAft>
                      </a:pPr>
                      <a:r>
                        <a:rPr lang="es-MX" sz="1200" b="0" dirty="0" smtClean="0">
                          <a:effectLst/>
                          <a:latin typeface="Times New Roman" pitchFamily="18" charset="0"/>
                          <a:cs typeface="Times New Roman" pitchFamily="18" charset="0"/>
                        </a:rPr>
                        <a:t> </a:t>
                      </a:r>
                      <a:endParaRPr lang="es-MX" sz="1200" b="0" dirty="0" smtClean="0">
                        <a:effectLst/>
                        <a:latin typeface="Times New Roman" pitchFamily="18" charset="0"/>
                        <a:ea typeface="Calibri"/>
                        <a:cs typeface="Times New Roman" pitchFamily="18" charset="0"/>
                      </a:endParaRPr>
                    </a:p>
                    <a:p>
                      <a:pPr>
                        <a:lnSpc>
                          <a:spcPct val="107000"/>
                        </a:lnSpc>
                        <a:spcAft>
                          <a:spcPts val="0"/>
                        </a:spcAft>
                      </a:pPr>
                      <a:endParaRPr lang="es-MX" sz="1200" dirty="0" smtClean="0">
                        <a:effectLst/>
                        <a:latin typeface="Times New Roman" pitchFamily="18" charset="0"/>
                        <a:ea typeface="Calibri"/>
                        <a:cs typeface="Times New Roman" pitchFamily="18" charset="0"/>
                      </a:endParaRPr>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FCC8"/>
                    </a:solidFill>
                  </a:tcPr>
                </a:tc>
                <a:tc>
                  <a:txBody>
                    <a:bodyPr/>
                    <a:lstStyle/>
                    <a:p>
                      <a:pPr>
                        <a:lnSpc>
                          <a:spcPct val="107000"/>
                        </a:lnSpc>
                        <a:spcAft>
                          <a:spcPts val="0"/>
                        </a:spcAft>
                      </a:pPr>
                      <a:r>
                        <a:rPr lang="es-MX" sz="1200" dirty="0" smtClean="0">
                          <a:effectLst/>
                          <a:latin typeface="Times New Roman" pitchFamily="18" charset="0"/>
                          <a:ea typeface="Calibri"/>
                          <a:cs typeface="Times New Roman" pitchFamily="18" charset="0"/>
                        </a:rPr>
                        <a:t>Martes 11 de diciembre.</a:t>
                      </a:r>
                      <a:endParaRPr lang="es-MX" sz="1200" dirty="0">
                        <a:effectLst/>
                        <a:latin typeface="Times New Roman" pitchFamily="18" charset="0"/>
                        <a:ea typeface="Calibri"/>
                        <a:cs typeface="Times New Roman" pitchFamily="18" charset="0"/>
                      </a:endParaRPr>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FCC8"/>
                    </a:solidFill>
                  </a:tcPr>
                </a:tc>
                <a:tc>
                  <a:txBody>
                    <a:bodyPr/>
                    <a:lstStyle/>
                    <a:p>
                      <a:pPr marL="0" marR="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t>• </a:t>
                      </a:r>
                      <a:r>
                        <a:rPr lang="es-MX" sz="1200" b="0" dirty="0" smtClean="0">
                          <a:latin typeface="Times New Roman" pitchFamily="18" charset="0"/>
                          <a:cs typeface="Times New Roman" pitchFamily="18" charset="0"/>
                        </a:rPr>
                        <a:t>Cuenta colecciones no mayores a 20 elementos</a:t>
                      </a:r>
                    </a:p>
                    <a:p>
                      <a:pPr marL="0" marR="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t>• </a:t>
                      </a:r>
                      <a:r>
                        <a:rPr lang="es-MX" sz="1200" b="0" dirty="0" smtClean="0">
                          <a:latin typeface="Times New Roman" pitchFamily="18" charset="0"/>
                          <a:cs typeface="Times New Roman" pitchFamily="18" charset="0"/>
                        </a:rPr>
                        <a:t>Convive, juega y trabaja con distintos compañeros.</a:t>
                      </a:r>
                      <a:endParaRPr lang="es-MX" sz="1200" b="0" dirty="0" smtClean="0">
                        <a:effectLst/>
                        <a:latin typeface="Times New Roman" pitchFamily="18" charset="0"/>
                        <a:ea typeface="Calibri"/>
                        <a:cs typeface="Times New Roman" pitchFamily="18" charset="0"/>
                      </a:endParaRPr>
                    </a:p>
                    <a:p>
                      <a:pPr>
                        <a:lnSpc>
                          <a:spcPct val="107000"/>
                        </a:lnSpc>
                        <a:spcAft>
                          <a:spcPts val="0"/>
                        </a:spcAft>
                      </a:pPr>
                      <a:endParaRPr lang="es-MX" sz="1200" dirty="0">
                        <a:effectLst/>
                        <a:latin typeface="Times New Roman" pitchFamily="18" charset="0"/>
                        <a:ea typeface="Calibri"/>
                        <a:cs typeface="Times New Roman" pitchFamily="18" charset="0"/>
                      </a:endParaRPr>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FCC8"/>
                    </a:solidFill>
                  </a:tcPr>
                </a:tc>
              </a:tr>
              <a:tr h="1272587">
                <a:tc vMerge="1">
                  <a:txBody>
                    <a:bodyPr/>
                    <a:lstStyle/>
                    <a:p>
                      <a:endParaRPr lang="es-MX"/>
                    </a:p>
                  </a:txBody>
                  <a:tcPr/>
                </a:tc>
                <a:tc>
                  <a:txBody>
                    <a:bodyPr/>
                    <a:lstStyle/>
                    <a:p>
                      <a:pPr algn="ctr">
                        <a:lnSpc>
                          <a:spcPct val="107000"/>
                        </a:lnSpc>
                        <a:spcAft>
                          <a:spcPts val="0"/>
                        </a:spcAft>
                      </a:pPr>
                      <a:r>
                        <a:rPr lang="es-MX" sz="1200" b="1" baseline="0" dirty="0" smtClean="0">
                          <a:effectLst/>
                          <a:latin typeface="Times New Roman" pitchFamily="18" charset="0"/>
                          <a:ea typeface="+mn-ea"/>
                          <a:cs typeface="Times New Roman" pitchFamily="18" charset="0"/>
                        </a:rPr>
                        <a:t>Contando las partes de mi cuerpo</a:t>
                      </a:r>
                    </a:p>
                    <a:p>
                      <a:pPr>
                        <a:lnSpc>
                          <a:spcPct val="107000"/>
                        </a:lnSpc>
                        <a:spcAft>
                          <a:spcPts val="0"/>
                        </a:spcAft>
                      </a:pPr>
                      <a:r>
                        <a:rPr lang="es-MX" sz="1200" b="1" baseline="0" dirty="0" smtClean="0">
                          <a:effectLst/>
                          <a:latin typeface="Times New Roman" pitchFamily="18" charset="0"/>
                          <a:ea typeface="+mn-ea"/>
                          <a:cs typeface="Times New Roman" pitchFamily="18" charset="0"/>
                        </a:rPr>
                        <a:t>I: </a:t>
                      </a:r>
                      <a:r>
                        <a:rPr lang="es-MX" sz="1200" baseline="0" dirty="0" smtClean="0">
                          <a:effectLst/>
                          <a:latin typeface="Times New Roman" pitchFamily="18" charset="0"/>
                          <a:ea typeface="+mn-ea"/>
                          <a:cs typeface="Times New Roman" pitchFamily="18" charset="0"/>
                        </a:rPr>
                        <a:t>Expone sus ideas y realiza las acciones en relación a las preguntas (¿qué dibujos ve en el cartel?, ¿para qué los utilizamos?, señala las partes de su cuerpo respecto a los dibujos que ven, ¿que hay a un lado de los dibujos?). Escucha indicaciones (Lo que ve en la cartulina está en la hoja que te daré, a un lado de cada dibujo de las partes del cuerpo hay dos cuadritos, va a colorear uno o dos cuadritos según la cantidad de ojos, nariz, boca, orejas y manos que tenga en su cuerpo).</a:t>
                      </a:r>
                    </a:p>
                    <a:p>
                      <a:pPr>
                        <a:lnSpc>
                          <a:spcPct val="107000"/>
                        </a:lnSpc>
                        <a:spcAft>
                          <a:spcPts val="0"/>
                        </a:spcAft>
                      </a:pPr>
                      <a:r>
                        <a:rPr lang="es-MX" sz="1200" b="1" baseline="0" dirty="0" smtClean="0">
                          <a:effectLst/>
                          <a:latin typeface="Times New Roman" pitchFamily="18" charset="0"/>
                          <a:ea typeface="+mn-ea"/>
                          <a:cs typeface="Times New Roman" pitchFamily="18" charset="0"/>
                        </a:rPr>
                        <a:t>D: </a:t>
                      </a:r>
                      <a:r>
                        <a:rPr lang="es-MX" sz="1200" b="0" baseline="0" dirty="0" smtClean="0">
                          <a:effectLst/>
                          <a:latin typeface="Times New Roman" pitchFamily="18" charset="0"/>
                          <a:ea typeface="+mn-ea"/>
                          <a:cs typeface="Times New Roman" pitchFamily="18" charset="0"/>
                        </a:rPr>
                        <a:t>Colorea la cantidad de cuadritos que corresponde al número de </a:t>
                      </a:r>
                      <a:r>
                        <a:rPr lang="es-MX" sz="1200" baseline="0" dirty="0" smtClean="0">
                          <a:effectLst/>
                          <a:latin typeface="Times New Roman" pitchFamily="18" charset="0"/>
                          <a:ea typeface="+mn-ea"/>
                          <a:cs typeface="Times New Roman" pitchFamily="18" charset="0"/>
                        </a:rPr>
                        <a:t>ojos, nariz, boca, orejas y manos que tenga en su cuerpo.</a:t>
                      </a:r>
                    </a:p>
                    <a:p>
                      <a:pPr>
                        <a:lnSpc>
                          <a:spcPct val="107000"/>
                        </a:lnSpc>
                        <a:spcAft>
                          <a:spcPts val="0"/>
                        </a:spcAft>
                      </a:pPr>
                      <a:r>
                        <a:rPr lang="es-MX" sz="1200" b="1" baseline="0" dirty="0" smtClean="0">
                          <a:effectLst/>
                          <a:latin typeface="Times New Roman" pitchFamily="18" charset="0"/>
                          <a:ea typeface="+mn-ea"/>
                          <a:cs typeface="Times New Roman" pitchFamily="18" charset="0"/>
                        </a:rPr>
                        <a:t>C: </a:t>
                      </a:r>
                      <a:r>
                        <a:rPr lang="es-MX" sz="1200" b="0" baseline="0" dirty="0" smtClean="0">
                          <a:effectLst/>
                          <a:latin typeface="Times New Roman" pitchFamily="18" charset="0"/>
                          <a:ea typeface="+mn-ea"/>
                          <a:cs typeface="Times New Roman" pitchFamily="18" charset="0"/>
                        </a:rPr>
                        <a:t>Levanta la mano y responde a los cuestionamientos (¿cuántos ojos tiene?, ¿cuántos cuadritos pintó en el dibujo de la boca que corresponde al gusto?).</a:t>
                      </a:r>
                    </a:p>
                  </a:txBody>
                  <a:tcPr marL="68580" marR="68580" marT="0" marB="0">
                    <a:lnT w="19050" cap="flat" cmpd="sng" algn="ctr">
                      <a:solidFill>
                        <a:schemeClr val="tx1"/>
                      </a:solidFill>
                      <a:prstDash val="solid"/>
                      <a:round/>
                      <a:headEnd type="none" w="med" len="med"/>
                      <a:tailEnd type="none" w="med" len="med"/>
                    </a:lnT>
                    <a:solidFill>
                      <a:srgbClr val="B3FAA0"/>
                    </a:solidFill>
                  </a:tcPr>
                </a:tc>
                <a:tc>
                  <a:txBody>
                    <a:bodyPr/>
                    <a:lstStyle/>
                    <a:p>
                      <a:pPr marL="0" indent="0">
                        <a:lnSpc>
                          <a:spcPct val="107000"/>
                        </a:lnSpc>
                        <a:spcAft>
                          <a:spcPts val="0"/>
                        </a:spcAft>
                        <a:buFont typeface="Arial" pitchFamily="34" charset="0"/>
                        <a:buNone/>
                      </a:pPr>
                      <a:r>
                        <a:rPr lang="es-MX" sz="1200" dirty="0" smtClean="0"/>
                        <a:t>• </a:t>
                      </a:r>
                      <a:r>
                        <a:rPr lang="es-MX" sz="1200" dirty="0" smtClean="0">
                          <a:effectLst/>
                          <a:latin typeface="Times New Roman" pitchFamily="18" charset="0"/>
                          <a:ea typeface="Calibri"/>
                          <a:cs typeface="Times New Roman" pitchFamily="18" charset="0"/>
                        </a:rPr>
                        <a:t>Cartel con la representación del</a:t>
                      </a:r>
                      <a:r>
                        <a:rPr lang="es-MX" sz="1200" baseline="0" dirty="0" smtClean="0">
                          <a:effectLst/>
                          <a:latin typeface="Times New Roman" pitchFamily="18" charset="0"/>
                          <a:ea typeface="Calibri"/>
                          <a:cs typeface="Times New Roman" pitchFamily="18" charset="0"/>
                        </a:rPr>
                        <a:t> contenido en las hojas individuales. </a:t>
                      </a:r>
                    </a:p>
                    <a:p>
                      <a:pPr marL="0" indent="0">
                        <a:lnSpc>
                          <a:spcPct val="107000"/>
                        </a:lnSpc>
                        <a:spcAft>
                          <a:spcPts val="0"/>
                        </a:spcAft>
                        <a:buFont typeface="Arial" pitchFamily="34" charset="0"/>
                        <a:buNone/>
                      </a:pPr>
                      <a:r>
                        <a:rPr lang="es-MX" sz="1200" dirty="0" smtClean="0"/>
                        <a:t>• </a:t>
                      </a:r>
                      <a:r>
                        <a:rPr lang="es-MX" sz="1200" baseline="0" dirty="0" smtClean="0">
                          <a:effectLst/>
                          <a:latin typeface="Times New Roman" pitchFamily="18" charset="0"/>
                          <a:ea typeface="Calibri"/>
                          <a:cs typeface="Times New Roman" pitchFamily="18" charset="0"/>
                        </a:rPr>
                        <a:t>Hojas con los dibujos.</a:t>
                      </a:r>
                    </a:p>
                    <a:p>
                      <a:pPr marL="0" indent="0">
                        <a:lnSpc>
                          <a:spcPct val="107000"/>
                        </a:lnSpc>
                        <a:spcAft>
                          <a:spcPts val="0"/>
                        </a:spcAft>
                        <a:buFont typeface="Arial" pitchFamily="34" charset="0"/>
                        <a:buNone/>
                      </a:pPr>
                      <a:r>
                        <a:rPr lang="es-MX" sz="1200" dirty="0" smtClean="0"/>
                        <a:t>• </a:t>
                      </a:r>
                      <a:r>
                        <a:rPr lang="es-MX" sz="1200" baseline="0" dirty="0" smtClean="0">
                          <a:effectLst/>
                          <a:latin typeface="Times New Roman" pitchFamily="18" charset="0"/>
                          <a:ea typeface="Calibri"/>
                          <a:cs typeface="Times New Roman" pitchFamily="18" charset="0"/>
                        </a:rPr>
                        <a:t>Colores </a:t>
                      </a:r>
                      <a:endParaRPr lang="es-MX" sz="1200" dirty="0" smtClean="0">
                        <a:effectLst/>
                        <a:latin typeface="Times New Roman" pitchFamily="18" charset="0"/>
                        <a:ea typeface="Calibri"/>
                        <a:cs typeface="Times New Roman" pitchFamily="18" charset="0"/>
                      </a:endParaRPr>
                    </a:p>
                  </a:txBody>
                  <a:tcPr marL="68580" marR="68580" marT="0" marB="0">
                    <a:lnT w="19050" cap="flat" cmpd="sng" algn="ctr">
                      <a:solidFill>
                        <a:schemeClr val="tx1"/>
                      </a:solidFill>
                      <a:prstDash val="solid"/>
                      <a:round/>
                      <a:headEnd type="none" w="med" len="med"/>
                      <a:tailEnd type="none" w="med" len="med"/>
                    </a:lnT>
                    <a:solidFill>
                      <a:srgbClr val="B3FAA0"/>
                    </a:solidFill>
                  </a:tcPr>
                </a:tc>
                <a:tc>
                  <a:txBody>
                    <a:bodyPr/>
                    <a:lstStyle/>
                    <a:p>
                      <a:pPr>
                        <a:lnSpc>
                          <a:spcPct val="107000"/>
                        </a:lnSpc>
                        <a:spcAft>
                          <a:spcPts val="0"/>
                        </a:spcAft>
                      </a:pPr>
                      <a:r>
                        <a:rPr lang="es-MX" sz="1200" dirty="0" smtClean="0">
                          <a:effectLst/>
                          <a:latin typeface="Times New Roman" pitchFamily="18" charset="0"/>
                          <a:ea typeface="Calibri"/>
                          <a:cs typeface="Times New Roman" pitchFamily="18" charset="0"/>
                        </a:rPr>
                        <a:t>Martes 11</a:t>
                      </a:r>
                      <a:r>
                        <a:rPr lang="es-MX" sz="1200" baseline="0" dirty="0" smtClean="0">
                          <a:effectLst/>
                          <a:latin typeface="Times New Roman" pitchFamily="18" charset="0"/>
                          <a:ea typeface="Calibri"/>
                          <a:cs typeface="Times New Roman" pitchFamily="18" charset="0"/>
                        </a:rPr>
                        <a:t> de diciembre.</a:t>
                      </a:r>
                      <a:endParaRPr lang="es-MX" sz="1200" dirty="0">
                        <a:effectLst/>
                        <a:latin typeface="Times New Roman" pitchFamily="18" charset="0"/>
                        <a:ea typeface="Calibri"/>
                        <a:cs typeface="Times New Roman" pitchFamily="18" charset="0"/>
                      </a:endParaRPr>
                    </a:p>
                  </a:txBody>
                  <a:tcPr marL="68580" marR="68580" marT="0" marB="0">
                    <a:lnT w="19050" cap="flat" cmpd="sng" algn="ctr">
                      <a:solidFill>
                        <a:schemeClr val="tx1"/>
                      </a:solidFill>
                      <a:prstDash val="solid"/>
                      <a:round/>
                      <a:headEnd type="none" w="med" len="med"/>
                      <a:tailEnd type="none" w="med" len="med"/>
                    </a:lnT>
                    <a:solidFill>
                      <a:srgbClr val="B3FAA0"/>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MX" sz="1200" dirty="0" smtClean="0"/>
                        <a:t>• </a:t>
                      </a:r>
                      <a:r>
                        <a:rPr lang="es-MX" sz="1200" dirty="0" smtClean="0">
                          <a:latin typeface="Times New Roman" pitchFamily="18" charset="0"/>
                          <a:cs typeface="Times New Roman" pitchFamily="18" charset="0"/>
                        </a:rPr>
                        <a:t>Solicita la palabra para participar y escucha las ideas de sus compañeros.</a:t>
                      </a:r>
                      <a:endParaRPr lang="es-MX" sz="1200" dirty="0" smtClean="0">
                        <a:effectLst/>
                        <a:latin typeface="Times New Roman" pitchFamily="18" charset="0"/>
                        <a:ea typeface="Calibri"/>
                        <a:cs typeface="Times New Roman"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s-MX" sz="1200" dirty="0" smtClean="0"/>
                        <a:t>• </a:t>
                      </a:r>
                      <a:r>
                        <a:rPr lang="es-MX" sz="1200" b="0" dirty="0" smtClean="0">
                          <a:latin typeface="Times New Roman" pitchFamily="18" charset="0"/>
                          <a:cs typeface="Times New Roman" pitchFamily="18" charset="0"/>
                        </a:rPr>
                        <a:t>Cuenta colecciones no mayores a 20 elementos.</a:t>
                      </a:r>
                    </a:p>
                    <a:p>
                      <a:pPr>
                        <a:lnSpc>
                          <a:spcPct val="107000"/>
                        </a:lnSpc>
                        <a:spcAft>
                          <a:spcPts val="0"/>
                        </a:spcAft>
                      </a:pPr>
                      <a:endParaRPr lang="es-MX" sz="1200" dirty="0">
                        <a:effectLst/>
                        <a:latin typeface="Times New Roman" pitchFamily="18" charset="0"/>
                        <a:ea typeface="Calibri"/>
                        <a:cs typeface="Times New Roman" pitchFamily="18" charset="0"/>
                      </a:endParaRPr>
                    </a:p>
                  </a:txBody>
                  <a:tcPr marL="68580" marR="68580" marT="0" marB="0">
                    <a:lnT w="19050" cap="flat" cmpd="sng" algn="ctr">
                      <a:solidFill>
                        <a:schemeClr val="tx1"/>
                      </a:solidFill>
                      <a:prstDash val="solid"/>
                      <a:round/>
                      <a:headEnd type="none" w="med" len="med"/>
                      <a:tailEnd type="none" w="med" len="med"/>
                    </a:lnT>
                    <a:solidFill>
                      <a:srgbClr val="B3FAA0"/>
                    </a:solidFill>
                  </a:tcPr>
                </a:tc>
              </a:tr>
            </a:tbl>
          </a:graphicData>
        </a:graphic>
      </p:graphicFrame>
      <p:sp>
        <p:nvSpPr>
          <p:cNvPr id="7" name="6 Rectángulo"/>
          <p:cNvSpPr/>
          <p:nvPr/>
        </p:nvSpPr>
        <p:spPr>
          <a:xfrm>
            <a:off x="5864615" y="3140968"/>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800" dirty="0"/>
          </a:p>
        </p:txBody>
      </p:sp>
      <p:sp>
        <p:nvSpPr>
          <p:cNvPr id="4" name="3 Rectángulo"/>
          <p:cNvSpPr/>
          <p:nvPr/>
        </p:nvSpPr>
        <p:spPr>
          <a:xfrm>
            <a:off x="5515386" y="2907495"/>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2</a:t>
            </a:r>
            <a:endParaRPr lang="es-MX" sz="2800" dirty="0"/>
          </a:p>
        </p:txBody>
      </p:sp>
      <p:pic>
        <p:nvPicPr>
          <p:cNvPr id="5" name="Picture 6" descr="Resultado de imagen para mano animad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904904" y="3153235"/>
            <a:ext cx="165162" cy="186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sultado de imagen para mano animad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987485" y="3339543"/>
            <a:ext cx="165162" cy="186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4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3296036732"/>
              </p:ext>
            </p:extLst>
          </p:nvPr>
        </p:nvGraphicFramePr>
        <p:xfrm>
          <a:off x="107504" y="334210"/>
          <a:ext cx="8784976" cy="5336286"/>
        </p:xfrm>
        <a:graphic>
          <a:graphicData uri="http://schemas.openxmlformats.org/drawingml/2006/table">
            <a:tbl>
              <a:tblPr firstRow="1" firstCol="1" bandRow="1">
                <a:tableStyleId>{ED083AE6-46FA-4A59-8FB0-9F97EB10719F}</a:tableStyleId>
              </a:tblPr>
              <a:tblGrid>
                <a:gridCol w="864096"/>
                <a:gridCol w="3821225"/>
                <a:gridCol w="1244538"/>
                <a:gridCol w="951706"/>
                <a:gridCol w="1903411"/>
              </a:tblGrid>
              <a:tr h="1941723">
                <a:tc rowSpan="3">
                  <a:txBody>
                    <a:bodyPr/>
                    <a:lstStyle/>
                    <a:p>
                      <a:pPr marL="71755" marR="71755">
                        <a:lnSpc>
                          <a:spcPct val="107000"/>
                        </a:lnSpc>
                        <a:spcAft>
                          <a:spcPts val="0"/>
                        </a:spcAft>
                      </a:pPr>
                      <a:endParaRPr lang="es-MX" sz="1200" dirty="0">
                        <a:effectLst/>
                        <a:latin typeface="Times New Roman" pitchFamily="18" charset="0"/>
                        <a:ea typeface="Calibri"/>
                        <a:cs typeface="Times New Roman" pitchFamily="18" charset="0"/>
                      </a:endParaRPr>
                    </a:p>
                  </a:txBody>
                  <a:tcPr marL="68580" marR="68580" marT="0" marB="0" vert="vert270">
                    <a:solidFill>
                      <a:srgbClr val="00B400"/>
                    </a:solidFill>
                  </a:tcPr>
                </a:tc>
                <a:tc>
                  <a:txBody>
                    <a:bodyPr/>
                    <a:lstStyle/>
                    <a:p>
                      <a:pPr algn="ctr">
                        <a:lnSpc>
                          <a:spcPct val="107000"/>
                        </a:lnSpc>
                        <a:spcAft>
                          <a:spcPts val="0"/>
                        </a:spcAft>
                      </a:pPr>
                      <a:r>
                        <a:rPr lang="es-MX" sz="1200" b="1" baseline="0" dirty="0" smtClean="0">
                          <a:effectLst/>
                          <a:latin typeface="Times New Roman" pitchFamily="18" charset="0"/>
                          <a:ea typeface="+mn-ea"/>
                          <a:cs typeface="Times New Roman" pitchFamily="18" charset="0"/>
                        </a:rPr>
                        <a:t>Lotería de números </a:t>
                      </a:r>
                    </a:p>
                    <a:p>
                      <a:pPr>
                        <a:lnSpc>
                          <a:spcPct val="107000"/>
                        </a:lnSpc>
                        <a:spcAft>
                          <a:spcPts val="0"/>
                        </a:spcAft>
                      </a:pPr>
                      <a:r>
                        <a:rPr lang="es-MX" sz="1200" b="1" baseline="0" dirty="0" smtClean="0">
                          <a:effectLst/>
                          <a:latin typeface="Times New Roman" pitchFamily="18" charset="0"/>
                          <a:ea typeface="+mn-ea"/>
                          <a:cs typeface="Times New Roman" pitchFamily="18" charset="0"/>
                        </a:rPr>
                        <a:t>I: </a:t>
                      </a:r>
                      <a:r>
                        <a:rPr lang="es-MX" sz="1200" b="0" baseline="0" dirty="0" smtClean="0">
                          <a:effectLst/>
                          <a:latin typeface="Times New Roman" pitchFamily="18" charset="0"/>
                          <a:ea typeface="+mn-ea"/>
                          <a:cs typeface="Times New Roman" pitchFamily="18" charset="0"/>
                        </a:rPr>
                        <a:t>Exponen sus ideas sobre los cuestionamientos (¿han jugado a la lotería?, ¿cómo se juega?,  ¿cómo se gana?, ¿qué personajes de la lotería conoce?)</a:t>
                      </a:r>
                    </a:p>
                    <a:p>
                      <a:pPr>
                        <a:lnSpc>
                          <a:spcPct val="107000"/>
                        </a:lnSpc>
                        <a:spcAft>
                          <a:spcPts val="0"/>
                        </a:spcAft>
                      </a:pPr>
                      <a:r>
                        <a:rPr lang="es-MX" sz="1200" b="1" baseline="0" dirty="0" smtClean="0">
                          <a:effectLst/>
                          <a:latin typeface="Times New Roman" pitchFamily="18" charset="0"/>
                          <a:ea typeface="+mn-ea"/>
                          <a:cs typeface="Times New Roman" pitchFamily="18" charset="0"/>
                        </a:rPr>
                        <a:t>D: </a:t>
                      </a:r>
                      <a:r>
                        <a:rPr lang="es-MX" sz="1200" b="0" baseline="0" dirty="0" smtClean="0">
                          <a:effectLst/>
                          <a:latin typeface="Times New Roman" pitchFamily="18" charset="0"/>
                          <a:ea typeface="+mn-ea"/>
                          <a:cs typeface="Times New Roman" pitchFamily="18" charset="0"/>
                        </a:rPr>
                        <a:t>Escucha indicaciones (la lotería que va a utilizar es de números, cuando se mencione  un número ustedes van a buscar en su tabla y si lo tienen ponen una ficha en él). Juega a la lotería. </a:t>
                      </a:r>
                    </a:p>
                    <a:p>
                      <a:pPr>
                        <a:lnSpc>
                          <a:spcPct val="107000"/>
                        </a:lnSpc>
                        <a:spcAft>
                          <a:spcPts val="0"/>
                        </a:spcAft>
                      </a:pPr>
                      <a:r>
                        <a:rPr lang="es-MX" sz="1200" b="1" baseline="0" dirty="0" smtClean="0">
                          <a:effectLst/>
                          <a:latin typeface="Times New Roman" pitchFamily="18" charset="0"/>
                          <a:ea typeface="+mn-ea"/>
                          <a:cs typeface="Times New Roman" pitchFamily="18" charset="0"/>
                        </a:rPr>
                        <a:t>C: </a:t>
                      </a:r>
                      <a:r>
                        <a:rPr lang="es-MX" sz="1200" b="0" baseline="0" dirty="0" smtClean="0">
                          <a:effectLst/>
                          <a:latin typeface="Times New Roman" pitchFamily="18" charset="0"/>
                          <a:ea typeface="Calibri"/>
                          <a:cs typeface="Times New Roman" pitchFamily="18" charset="0"/>
                        </a:rPr>
                        <a:t>Socializa con sus compañeros (sobre cuantas fichas colocó en su tabla).  </a:t>
                      </a:r>
                      <a:endParaRPr lang="es-MX" sz="1200" b="0" baseline="0" dirty="0" smtClean="0">
                        <a:effectLst/>
                        <a:latin typeface="Times New Roman" pitchFamily="18" charset="0"/>
                        <a:ea typeface="+mn-ea"/>
                        <a:cs typeface="Times New Roman" pitchFamily="18" charset="0"/>
                      </a:endParaRPr>
                    </a:p>
                  </a:txBody>
                  <a:tcPr marL="68580" marR="68580" marT="0" marB="0">
                    <a:lnB w="19050" cap="flat" cmpd="sng" algn="ctr">
                      <a:solidFill>
                        <a:schemeClr val="tx1"/>
                      </a:solidFill>
                      <a:prstDash val="solid"/>
                      <a:round/>
                      <a:headEnd type="none" w="med" len="med"/>
                      <a:tailEnd type="none" w="med" len="med"/>
                    </a:lnB>
                    <a:solidFill>
                      <a:srgbClr val="B3FAA0"/>
                    </a:solidFill>
                  </a:tcPr>
                </a:tc>
                <a:tc>
                  <a:txBody>
                    <a:bodyPr/>
                    <a:lstStyle/>
                    <a:p>
                      <a:pPr marL="0" indent="0">
                        <a:lnSpc>
                          <a:spcPct val="107000"/>
                        </a:lnSpc>
                        <a:spcAft>
                          <a:spcPts val="0"/>
                        </a:spcAft>
                        <a:buFont typeface="Arial" pitchFamily="34" charset="0"/>
                        <a:buNone/>
                      </a:pPr>
                      <a:r>
                        <a:rPr lang="es-MX" sz="1200" dirty="0" smtClean="0">
                          <a:solidFill>
                            <a:schemeClr val="tx1"/>
                          </a:solidFill>
                        </a:rPr>
                        <a:t>• </a:t>
                      </a:r>
                      <a:r>
                        <a:rPr lang="es-MX" sz="1200" b="0" dirty="0" smtClean="0">
                          <a:effectLst/>
                          <a:latin typeface="Times New Roman" pitchFamily="18" charset="0"/>
                          <a:ea typeface="Calibri"/>
                          <a:cs typeface="Times New Roman" pitchFamily="18" charset="0"/>
                        </a:rPr>
                        <a:t>Tablas de lotería de los números </a:t>
                      </a:r>
                    </a:p>
                    <a:p>
                      <a:pPr marL="0" indent="0">
                        <a:lnSpc>
                          <a:spcPct val="107000"/>
                        </a:lnSpc>
                        <a:spcAft>
                          <a:spcPts val="0"/>
                        </a:spcAft>
                        <a:buFont typeface="Arial" pitchFamily="34" charset="0"/>
                        <a:buNone/>
                      </a:pPr>
                      <a:r>
                        <a:rPr lang="es-MX" sz="1200" dirty="0" smtClean="0">
                          <a:solidFill>
                            <a:schemeClr val="tx1"/>
                          </a:solidFill>
                        </a:rPr>
                        <a:t>• </a:t>
                      </a:r>
                      <a:r>
                        <a:rPr lang="es-MX" sz="1200" b="0" dirty="0" smtClean="0">
                          <a:effectLst/>
                          <a:latin typeface="Times New Roman" pitchFamily="18" charset="0"/>
                          <a:ea typeface="Calibri"/>
                          <a:cs typeface="Times New Roman" pitchFamily="18" charset="0"/>
                        </a:rPr>
                        <a:t>Tarjetas </a:t>
                      </a:r>
                    </a:p>
                    <a:p>
                      <a:pPr marL="0" indent="0">
                        <a:lnSpc>
                          <a:spcPct val="107000"/>
                        </a:lnSpc>
                        <a:spcAft>
                          <a:spcPts val="0"/>
                        </a:spcAft>
                        <a:buFont typeface="Arial" pitchFamily="34" charset="0"/>
                        <a:buNone/>
                      </a:pPr>
                      <a:r>
                        <a:rPr lang="es-MX" sz="1200" dirty="0" smtClean="0">
                          <a:solidFill>
                            <a:schemeClr val="tx1"/>
                          </a:solidFill>
                        </a:rPr>
                        <a:t>• </a:t>
                      </a:r>
                      <a:r>
                        <a:rPr lang="es-MX" sz="1200" b="0" dirty="0" smtClean="0">
                          <a:effectLst/>
                          <a:latin typeface="Times New Roman" pitchFamily="18" charset="0"/>
                          <a:ea typeface="Calibri"/>
                          <a:cs typeface="Times New Roman" pitchFamily="18" charset="0"/>
                        </a:rPr>
                        <a:t>Fichas </a:t>
                      </a:r>
                    </a:p>
                    <a:p>
                      <a:pPr>
                        <a:lnSpc>
                          <a:spcPct val="107000"/>
                        </a:lnSpc>
                        <a:spcAft>
                          <a:spcPts val="0"/>
                        </a:spcAft>
                      </a:pPr>
                      <a:endParaRPr lang="es-MX" sz="1200" b="0" dirty="0" smtClean="0">
                        <a:effectLst/>
                        <a:latin typeface="Times New Roman" pitchFamily="18" charset="0"/>
                        <a:ea typeface="Calibri"/>
                        <a:cs typeface="Times New Roman" pitchFamily="18" charset="0"/>
                      </a:endParaRPr>
                    </a:p>
                    <a:p>
                      <a:pPr>
                        <a:lnSpc>
                          <a:spcPct val="107000"/>
                        </a:lnSpc>
                        <a:spcAft>
                          <a:spcPts val="0"/>
                        </a:spcAft>
                      </a:pPr>
                      <a:endParaRPr lang="es-MX" sz="1200" b="0" dirty="0" smtClean="0">
                        <a:effectLst/>
                        <a:latin typeface="Times New Roman" pitchFamily="18" charset="0"/>
                        <a:ea typeface="Calibri"/>
                        <a:cs typeface="Times New Roman" pitchFamily="18" charset="0"/>
                      </a:endParaRPr>
                    </a:p>
                  </a:txBody>
                  <a:tcPr marL="68580" marR="68580" marT="0" marB="0">
                    <a:lnB w="19050" cap="flat" cmpd="sng" algn="ctr">
                      <a:solidFill>
                        <a:schemeClr val="tx1"/>
                      </a:solidFill>
                      <a:prstDash val="solid"/>
                      <a:round/>
                      <a:headEnd type="none" w="med" len="med"/>
                      <a:tailEnd type="none" w="med" len="med"/>
                    </a:lnB>
                    <a:solidFill>
                      <a:srgbClr val="B3FAA0"/>
                    </a:solidFill>
                  </a:tcPr>
                </a:tc>
                <a:tc>
                  <a:txBody>
                    <a:bodyPr/>
                    <a:lstStyle/>
                    <a:p>
                      <a:pPr>
                        <a:lnSpc>
                          <a:spcPct val="107000"/>
                        </a:lnSpc>
                        <a:spcAft>
                          <a:spcPts val="0"/>
                        </a:spcAft>
                      </a:pPr>
                      <a:r>
                        <a:rPr lang="es-MX" sz="1200" b="0" dirty="0" smtClean="0">
                          <a:effectLst/>
                          <a:latin typeface="Times New Roman" pitchFamily="18" charset="0"/>
                          <a:ea typeface="Calibri"/>
                          <a:cs typeface="Times New Roman" pitchFamily="18" charset="0"/>
                        </a:rPr>
                        <a:t>Miércoles 12 de diciembre </a:t>
                      </a:r>
                      <a:endParaRPr lang="es-MX" sz="1200" b="0" dirty="0">
                        <a:effectLst/>
                        <a:latin typeface="Times New Roman" pitchFamily="18" charset="0"/>
                        <a:ea typeface="Calibri"/>
                        <a:cs typeface="Times New Roman" pitchFamily="18" charset="0"/>
                      </a:endParaRPr>
                    </a:p>
                  </a:txBody>
                  <a:tcPr marL="68580" marR="68580" marT="0" marB="0">
                    <a:lnB w="19050" cap="flat" cmpd="sng" algn="ctr">
                      <a:solidFill>
                        <a:schemeClr val="tx1"/>
                      </a:solidFill>
                      <a:prstDash val="solid"/>
                      <a:round/>
                      <a:headEnd type="none" w="med" len="med"/>
                      <a:tailEnd type="none" w="med" len="med"/>
                    </a:lnB>
                    <a:solidFill>
                      <a:srgbClr val="B3FAA0"/>
                    </a:solidFill>
                  </a:tcPr>
                </a:tc>
                <a:tc>
                  <a:txBody>
                    <a:bodyPr/>
                    <a:lstStyle/>
                    <a:p>
                      <a:pPr marL="0" marR="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 </a:t>
                      </a:r>
                      <a:r>
                        <a:rPr lang="es-MX" sz="1200" b="0" dirty="0" smtClean="0">
                          <a:latin typeface="Times New Roman" pitchFamily="18" charset="0"/>
                          <a:cs typeface="Times New Roman" pitchFamily="18" charset="0"/>
                        </a:rPr>
                        <a:t>Cuenta colecciones no mayores a 20 elementos</a:t>
                      </a:r>
                    </a:p>
                    <a:p>
                      <a:pPr marL="0" marR="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 </a:t>
                      </a:r>
                      <a:r>
                        <a:rPr lang="es-MX" sz="1200" b="0" dirty="0" smtClean="0">
                          <a:latin typeface="Times New Roman" pitchFamily="18" charset="0"/>
                          <a:cs typeface="Times New Roman" pitchFamily="18" charset="0"/>
                        </a:rPr>
                        <a:t>Convive, juega y trabaja con distintos compañeros.</a:t>
                      </a:r>
                      <a:endParaRPr lang="es-MX" sz="1200" b="0" dirty="0" smtClean="0">
                        <a:effectLst/>
                        <a:latin typeface="Times New Roman" pitchFamily="18" charset="0"/>
                        <a:ea typeface="Calibri"/>
                        <a:cs typeface="Times New Roman" pitchFamily="18" charset="0"/>
                      </a:endParaRPr>
                    </a:p>
                    <a:p>
                      <a:pPr>
                        <a:lnSpc>
                          <a:spcPct val="107000"/>
                        </a:lnSpc>
                        <a:spcAft>
                          <a:spcPts val="0"/>
                        </a:spcAft>
                      </a:pPr>
                      <a:endParaRPr lang="es-MX" sz="1200" b="0" dirty="0">
                        <a:effectLst/>
                        <a:latin typeface="Times New Roman" pitchFamily="18" charset="0"/>
                        <a:ea typeface="Calibri"/>
                        <a:cs typeface="Times New Roman" pitchFamily="18" charset="0"/>
                      </a:endParaRPr>
                    </a:p>
                  </a:txBody>
                  <a:tcPr marL="68580" marR="68580" marT="0" marB="0">
                    <a:lnB w="19050" cap="flat" cmpd="sng" algn="ctr">
                      <a:solidFill>
                        <a:schemeClr val="tx1"/>
                      </a:solidFill>
                      <a:prstDash val="solid"/>
                      <a:round/>
                      <a:headEnd type="none" w="med" len="med"/>
                      <a:tailEnd type="none" w="med" len="med"/>
                    </a:lnB>
                    <a:solidFill>
                      <a:srgbClr val="B3FAA0"/>
                    </a:solidFill>
                  </a:tcPr>
                </a:tc>
              </a:tr>
              <a:tr h="1061509">
                <a:tc vMerge="1">
                  <a:txBody>
                    <a:bodyPr/>
                    <a:lstStyle/>
                    <a:p>
                      <a:endParaRPr lang="es-MX"/>
                    </a:p>
                  </a:txBody>
                  <a:tcPr/>
                </a:tc>
                <a:tc>
                  <a:txBody>
                    <a:bodyPr/>
                    <a:lstStyle/>
                    <a:p>
                      <a:pPr algn="ctr">
                        <a:lnSpc>
                          <a:spcPct val="107000"/>
                        </a:lnSpc>
                        <a:spcAft>
                          <a:spcPts val="0"/>
                        </a:spcAft>
                      </a:pPr>
                      <a:r>
                        <a:rPr lang="es-MX" sz="1200" b="1" baseline="0" dirty="0" smtClean="0">
                          <a:effectLst/>
                          <a:latin typeface="Times New Roman" pitchFamily="18" charset="0"/>
                          <a:ea typeface="+mn-ea"/>
                          <a:cs typeface="Times New Roman" pitchFamily="18" charset="0"/>
                        </a:rPr>
                        <a:t>Jugando con </a:t>
                      </a:r>
                      <a:r>
                        <a:rPr lang="es-MX" sz="1200" b="1" baseline="0" dirty="0" err="1" smtClean="0">
                          <a:effectLst/>
                          <a:latin typeface="Times New Roman" pitchFamily="18" charset="0"/>
                          <a:ea typeface="+mn-ea"/>
                          <a:cs typeface="Times New Roman" pitchFamily="18" charset="0"/>
                        </a:rPr>
                        <a:t>slime</a:t>
                      </a:r>
                      <a:r>
                        <a:rPr lang="es-MX" sz="1200" b="1" baseline="0" dirty="0" smtClean="0">
                          <a:effectLst/>
                          <a:latin typeface="Times New Roman" pitchFamily="18" charset="0"/>
                          <a:ea typeface="+mn-ea"/>
                          <a:cs typeface="Times New Roman" pitchFamily="18" charset="0"/>
                        </a:rPr>
                        <a:t> </a:t>
                      </a:r>
                    </a:p>
                    <a:p>
                      <a:pPr>
                        <a:lnSpc>
                          <a:spcPct val="107000"/>
                        </a:lnSpc>
                        <a:spcAft>
                          <a:spcPts val="0"/>
                        </a:spcAft>
                      </a:pPr>
                      <a:r>
                        <a:rPr lang="es-MX" sz="1200" b="1" baseline="0" dirty="0" smtClean="0">
                          <a:effectLst/>
                          <a:latin typeface="Times New Roman" pitchFamily="18" charset="0"/>
                          <a:ea typeface="+mn-ea"/>
                          <a:cs typeface="Times New Roman" pitchFamily="18" charset="0"/>
                        </a:rPr>
                        <a:t>I: </a:t>
                      </a:r>
                      <a:r>
                        <a:rPr lang="es-MX" sz="1200" b="0" baseline="0" dirty="0" smtClean="0">
                          <a:effectLst/>
                          <a:latin typeface="Times New Roman" pitchFamily="18" charset="0"/>
                          <a:ea typeface="+mn-ea"/>
                          <a:cs typeface="Times New Roman" pitchFamily="18" charset="0"/>
                        </a:rPr>
                        <a:t>Responde a los cuestionamientos (¿sabe qué es un experimento?, ¿ha hecho uno?, ¿conoce el </a:t>
                      </a:r>
                      <a:r>
                        <a:rPr lang="es-MX" sz="1200" b="0" baseline="0" dirty="0" err="1" smtClean="0">
                          <a:effectLst/>
                          <a:latin typeface="Times New Roman" pitchFamily="18" charset="0"/>
                          <a:ea typeface="+mn-ea"/>
                          <a:cs typeface="Times New Roman" pitchFamily="18" charset="0"/>
                        </a:rPr>
                        <a:t>slime</a:t>
                      </a:r>
                      <a:r>
                        <a:rPr lang="es-MX" sz="1200" b="0" baseline="0" dirty="0" smtClean="0">
                          <a:effectLst/>
                          <a:latin typeface="Times New Roman" pitchFamily="18" charset="0"/>
                          <a:ea typeface="+mn-ea"/>
                          <a:cs typeface="Times New Roman" pitchFamily="18" charset="0"/>
                        </a:rPr>
                        <a:t>?)</a:t>
                      </a:r>
                    </a:p>
                    <a:p>
                      <a:pPr>
                        <a:lnSpc>
                          <a:spcPct val="107000"/>
                        </a:lnSpc>
                        <a:spcAft>
                          <a:spcPts val="0"/>
                        </a:spcAft>
                      </a:pPr>
                      <a:r>
                        <a:rPr lang="es-MX" sz="1200" b="1" baseline="0" dirty="0" smtClean="0">
                          <a:effectLst/>
                          <a:latin typeface="Times New Roman" pitchFamily="18" charset="0"/>
                          <a:ea typeface="+mn-ea"/>
                          <a:cs typeface="Times New Roman" pitchFamily="18" charset="0"/>
                        </a:rPr>
                        <a:t>D: </a:t>
                      </a:r>
                      <a:r>
                        <a:rPr lang="es-MX" sz="1200" b="0" baseline="0" dirty="0" smtClean="0">
                          <a:effectLst/>
                          <a:latin typeface="Times New Roman" pitchFamily="18" charset="0"/>
                          <a:ea typeface="+mn-ea"/>
                          <a:cs typeface="Times New Roman" pitchFamily="18" charset="0"/>
                        </a:rPr>
                        <a:t>Escucha las instrucciones (le daré los ingredientes para hacer un </a:t>
                      </a:r>
                      <a:r>
                        <a:rPr lang="es-MX" sz="1200" b="0" baseline="0" dirty="0" err="1" smtClean="0">
                          <a:effectLst/>
                          <a:latin typeface="Times New Roman" pitchFamily="18" charset="0"/>
                          <a:ea typeface="+mn-ea"/>
                          <a:cs typeface="Times New Roman" pitchFamily="18" charset="0"/>
                        </a:rPr>
                        <a:t>slime</a:t>
                      </a:r>
                      <a:r>
                        <a:rPr lang="es-MX" sz="1200" b="0" baseline="0" dirty="0" smtClean="0">
                          <a:effectLst/>
                          <a:latin typeface="Times New Roman" pitchFamily="18" charset="0"/>
                          <a:ea typeface="+mn-ea"/>
                          <a:cs typeface="Times New Roman" pitchFamily="18" charset="0"/>
                        </a:rPr>
                        <a:t>, escucharemos paso a paso: pone tres tapitas de </a:t>
                      </a:r>
                      <a:r>
                        <a:rPr lang="es-MX" sz="1200" b="0" baseline="0" dirty="0" err="1" smtClean="0">
                          <a:effectLst/>
                          <a:latin typeface="Times New Roman" pitchFamily="18" charset="0"/>
                          <a:ea typeface="+mn-ea"/>
                          <a:cs typeface="Times New Roman" pitchFamily="18" charset="0"/>
                        </a:rPr>
                        <a:t>resistol</a:t>
                      </a:r>
                      <a:r>
                        <a:rPr lang="es-MX" sz="1200" b="0" baseline="0" dirty="0" smtClean="0">
                          <a:effectLst/>
                          <a:latin typeface="Times New Roman" pitchFamily="18" charset="0"/>
                          <a:ea typeface="+mn-ea"/>
                          <a:cs typeface="Times New Roman" pitchFamily="18" charset="0"/>
                        </a:rPr>
                        <a:t> en el recipiente, después una tapita  de detergente líquido y por último una tapa de espuma, pasaré a poner una gotita de colorante. Se llevan a cabo los pasos uno por uno y no se da el siguiente hasta que haya finalizado el anterior). Realiza el experimento, jugar con la masa, tiene contacto con ella (exploran el sentido de tacto).</a:t>
                      </a:r>
                    </a:p>
                    <a:p>
                      <a:pPr>
                        <a:lnSpc>
                          <a:spcPct val="107000"/>
                        </a:lnSpc>
                        <a:spcAft>
                          <a:spcPts val="0"/>
                        </a:spcAft>
                      </a:pPr>
                      <a:r>
                        <a:rPr lang="es-MX" sz="1200" b="1" baseline="0" dirty="0" smtClean="0">
                          <a:effectLst/>
                          <a:latin typeface="Times New Roman" pitchFamily="18" charset="0"/>
                          <a:ea typeface="+mn-ea"/>
                          <a:cs typeface="Times New Roman" pitchFamily="18" charset="0"/>
                        </a:rPr>
                        <a:t>C: </a:t>
                      </a:r>
                      <a:r>
                        <a:rPr lang="es-MX" sz="1200" b="0" baseline="0" dirty="0" smtClean="0">
                          <a:effectLst/>
                          <a:latin typeface="Times New Roman" pitchFamily="18" charset="0"/>
                          <a:ea typeface="+mn-ea"/>
                          <a:cs typeface="Times New Roman" pitchFamily="18" charset="0"/>
                        </a:rPr>
                        <a:t>Exponen sus ideas ante (¿qué siente al tocar el </a:t>
                      </a:r>
                      <a:r>
                        <a:rPr lang="es-MX" sz="1200" b="0" baseline="0" dirty="0" err="1" smtClean="0">
                          <a:effectLst/>
                          <a:latin typeface="Times New Roman" pitchFamily="18" charset="0"/>
                          <a:ea typeface="+mn-ea"/>
                          <a:cs typeface="Times New Roman" pitchFamily="18" charset="0"/>
                        </a:rPr>
                        <a:t>slime</a:t>
                      </a:r>
                      <a:r>
                        <a:rPr lang="es-MX" sz="1200" b="0" baseline="0" dirty="0" smtClean="0">
                          <a:effectLst/>
                          <a:latin typeface="Times New Roman" pitchFamily="18" charset="0"/>
                          <a:ea typeface="+mn-ea"/>
                          <a:cs typeface="Times New Roman" pitchFamily="18" charset="0"/>
                        </a:rPr>
                        <a:t>? ¿qué sentido utiliza? ¿cuál es su aroma? ¿qué sentido usa al realizar esta acción?, ¿cuántos pasos </a:t>
                      </a:r>
                      <a:r>
                        <a:rPr lang="es-MX" sz="1200" b="0" baseline="0" dirty="0" err="1" smtClean="0">
                          <a:effectLst/>
                          <a:latin typeface="Times New Roman" pitchFamily="18" charset="0"/>
                          <a:ea typeface="+mn-ea"/>
                          <a:cs typeface="Times New Roman" pitchFamily="18" charset="0"/>
                        </a:rPr>
                        <a:t>seguió</a:t>
                      </a:r>
                      <a:r>
                        <a:rPr lang="es-MX" sz="1200" b="0" baseline="0" dirty="0" smtClean="0">
                          <a:effectLst/>
                          <a:latin typeface="Times New Roman" pitchFamily="18" charset="0"/>
                          <a:ea typeface="+mn-ea"/>
                          <a:cs typeface="Times New Roman" pitchFamily="18" charset="0"/>
                        </a:rPr>
                        <a:t> para realizar el experimento?, ¿cuántos ingredientes utilizó?).</a:t>
                      </a:r>
                      <a:endParaRPr lang="es-MX" sz="1200" b="1" baseline="0" dirty="0" smtClean="0">
                        <a:effectLst/>
                        <a:latin typeface="Times New Roman" pitchFamily="18" charset="0"/>
                        <a:ea typeface="+mn-ea"/>
                        <a:cs typeface="Times New Roman" pitchFamily="18" charset="0"/>
                      </a:endParaRPr>
                    </a:p>
                    <a:p>
                      <a:pPr>
                        <a:lnSpc>
                          <a:spcPct val="107000"/>
                        </a:lnSpc>
                        <a:spcAft>
                          <a:spcPts val="0"/>
                        </a:spcAft>
                      </a:pPr>
                      <a:endParaRPr lang="es-MX" sz="1200" b="0" baseline="0" dirty="0" smtClean="0">
                        <a:effectLst/>
                        <a:latin typeface="Times New Roman" pitchFamily="18" charset="0"/>
                        <a:ea typeface="+mn-ea"/>
                        <a:cs typeface="Times New Roman" pitchFamily="18" charset="0"/>
                      </a:endParaRPr>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FCC8"/>
                    </a:solidFill>
                  </a:tcPr>
                </a:tc>
                <a:tc>
                  <a:txBody>
                    <a:bodyPr/>
                    <a:lstStyle/>
                    <a:p>
                      <a:pPr marL="0" indent="0">
                        <a:lnSpc>
                          <a:spcPct val="107000"/>
                        </a:lnSpc>
                        <a:spcAft>
                          <a:spcPts val="0"/>
                        </a:spcAft>
                        <a:buFont typeface="Arial" pitchFamily="34" charset="0"/>
                        <a:buNone/>
                      </a:pPr>
                      <a:r>
                        <a:rPr lang="es-MX" sz="1200" dirty="0" smtClean="0">
                          <a:solidFill>
                            <a:schemeClr val="tx1"/>
                          </a:solidFill>
                        </a:rPr>
                        <a:t>• </a:t>
                      </a:r>
                      <a:r>
                        <a:rPr lang="es-MX" sz="1200" b="0" dirty="0" smtClean="0">
                          <a:effectLst/>
                          <a:latin typeface="Times New Roman" pitchFamily="18" charset="0"/>
                          <a:ea typeface="Calibri"/>
                          <a:cs typeface="Times New Roman" pitchFamily="18" charset="0"/>
                        </a:rPr>
                        <a:t>Resistol </a:t>
                      </a:r>
                      <a:r>
                        <a:rPr lang="es-MX" sz="1200" b="0" baseline="0" dirty="0" smtClean="0">
                          <a:effectLst/>
                          <a:latin typeface="Times New Roman" pitchFamily="18" charset="0"/>
                          <a:ea typeface="Calibri"/>
                          <a:cs typeface="Times New Roman" pitchFamily="18" charset="0"/>
                        </a:rPr>
                        <a:t> </a:t>
                      </a:r>
                    </a:p>
                    <a:p>
                      <a:pPr marL="0" indent="0">
                        <a:lnSpc>
                          <a:spcPct val="107000"/>
                        </a:lnSpc>
                        <a:spcAft>
                          <a:spcPts val="0"/>
                        </a:spcAft>
                        <a:buFont typeface="Arial" pitchFamily="34" charset="0"/>
                        <a:buNone/>
                      </a:pPr>
                      <a:r>
                        <a:rPr lang="es-MX" sz="1200" dirty="0" smtClean="0">
                          <a:solidFill>
                            <a:schemeClr val="tx1"/>
                          </a:solidFill>
                        </a:rPr>
                        <a:t>• </a:t>
                      </a:r>
                      <a:r>
                        <a:rPr lang="es-MX" sz="1200" b="0" baseline="0" dirty="0" smtClean="0">
                          <a:effectLst/>
                          <a:latin typeface="Times New Roman" pitchFamily="18" charset="0"/>
                          <a:ea typeface="Calibri"/>
                          <a:cs typeface="Times New Roman" pitchFamily="18" charset="0"/>
                        </a:rPr>
                        <a:t>Detergente líquido </a:t>
                      </a:r>
                    </a:p>
                    <a:p>
                      <a:pPr marL="0" indent="0">
                        <a:lnSpc>
                          <a:spcPct val="107000"/>
                        </a:lnSpc>
                        <a:spcAft>
                          <a:spcPts val="0"/>
                        </a:spcAft>
                        <a:buFont typeface="Arial" pitchFamily="34" charset="0"/>
                        <a:buNone/>
                      </a:pPr>
                      <a:r>
                        <a:rPr lang="es-MX" sz="1200" dirty="0" smtClean="0">
                          <a:solidFill>
                            <a:schemeClr val="tx1"/>
                          </a:solidFill>
                        </a:rPr>
                        <a:t>• </a:t>
                      </a:r>
                      <a:r>
                        <a:rPr lang="es-MX" sz="1200" b="0" baseline="0" dirty="0" smtClean="0">
                          <a:effectLst/>
                          <a:latin typeface="Times New Roman" pitchFamily="18" charset="0"/>
                          <a:ea typeface="Calibri"/>
                          <a:cs typeface="Times New Roman" pitchFamily="18" charset="0"/>
                        </a:rPr>
                        <a:t>Tapas </a:t>
                      </a:r>
                    </a:p>
                    <a:p>
                      <a:pPr marL="0" indent="0">
                        <a:lnSpc>
                          <a:spcPct val="107000"/>
                        </a:lnSpc>
                        <a:spcAft>
                          <a:spcPts val="0"/>
                        </a:spcAft>
                        <a:buFont typeface="Arial" pitchFamily="34" charset="0"/>
                        <a:buNone/>
                      </a:pPr>
                      <a:r>
                        <a:rPr lang="es-MX" sz="1200" dirty="0" smtClean="0">
                          <a:solidFill>
                            <a:schemeClr val="tx1"/>
                          </a:solidFill>
                        </a:rPr>
                        <a:t>• </a:t>
                      </a:r>
                      <a:r>
                        <a:rPr lang="es-MX" sz="1200" b="0" baseline="0" dirty="0" smtClean="0">
                          <a:effectLst/>
                          <a:latin typeface="Times New Roman" pitchFamily="18" charset="0"/>
                          <a:ea typeface="Calibri"/>
                          <a:cs typeface="Times New Roman" pitchFamily="18" charset="0"/>
                        </a:rPr>
                        <a:t>Espuma </a:t>
                      </a:r>
                    </a:p>
                    <a:p>
                      <a:pPr marL="0" indent="0">
                        <a:lnSpc>
                          <a:spcPct val="107000"/>
                        </a:lnSpc>
                        <a:spcAft>
                          <a:spcPts val="0"/>
                        </a:spcAft>
                        <a:buFont typeface="Arial" pitchFamily="34" charset="0"/>
                        <a:buNone/>
                      </a:pPr>
                      <a:r>
                        <a:rPr lang="es-MX" sz="1200" dirty="0" smtClean="0">
                          <a:solidFill>
                            <a:schemeClr val="tx1"/>
                          </a:solidFill>
                        </a:rPr>
                        <a:t>• </a:t>
                      </a:r>
                      <a:r>
                        <a:rPr lang="es-MX" sz="1200" b="0" baseline="0" dirty="0" smtClean="0">
                          <a:effectLst/>
                          <a:latin typeface="Times New Roman" pitchFamily="18" charset="0"/>
                          <a:ea typeface="Calibri"/>
                          <a:cs typeface="Times New Roman" pitchFamily="18" charset="0"/>
                        </a:rPr>
                        <a:t>Recipientes </a:t>
                      </a:r>
                    </a:p>
                    <a:p>
                      <a:pPr marL="0" indent="0">
                        <a:lnSpc>
                          <a:spcPct val="107000"/>
                        </a:lnSpc>
                        <a:spcAft>
                          <a:spcPts val="0"/>
                        </a:spcAft>
                        <a:buFont typeface="Arial" pitchFamily="34" charset="0"/>
                        <a:buNone/>
                      </a:pPr>
                      <a:r>
                        <a:rPr lang="es-MX" sz="1200" dirty="0" smtClean="0">
                          <a:solidFill>
                            <a:schemeClr val="tx1"/>
                          </a:solidFill>
                        </a:rPr>
                        <a:t>• </a:t>
                      </a:r>
                      <a:r>
                        <a:rPr lang="es-MX" sz="1200" b="0" baseline="0" dirty="0" smtClean="0">
                          <a:effectLst/>
                          <a:latin typeface="Times New Roman" pitchFamily="18" charset="0"/>
                          <a:ea typeface="Calibri"/>
                          <a:cs typeface="Times New Roman" pitchFamily="18" charset="0"/>
                        </a:rPr>
                        <a:t>Colorante vegetal con aroma</a:t>
                      </a:r>
                    </a:p>
                    <a:p>
                      <a:pPr marL="0" indent="0">
                        <a:lnSpc>
                          <a:spcPct val="107000"/>
                        </a:lnSpc>
                        <a:spcAft>
                          <a:spcPts val="0"/>
                        </a:spcAft>
                        <a:buFont typeface="Arial" pitchFamily="34" charset="0"/>
                        <a:buNone/>
                      </a:pPr>
                      <a:endParaRPr lang="es-MX" sz="1200" b="0" dirty="0" smtClean="0">
                        <a:effectLst/>
                        <a:latin typeface="Times New Roman" pitchFamily="18" charset="0"/>
                        <a:ea typeface="Calibri"/>
                        <a:cs typeface="Times New Roman" pitchFamily="18" charset="0"/>
                      </a:endParaRPr>
                    </a:p>
                    <a:p>
                      <a:pPr>
                        <a:lnSpc>
                          <a:spcPct val="107000"/>
                        </a:lnSpc>
                        <a:spcAft>
                          <a:spcPts val="0"/>
                        </a:spcAft>
                      </a:pPr>
                      <a:endParaRPr lang="es-MX" sz="1200" dirty="0" smtClean="0">
                        <a:effectLst/>
                        <a:latin typeface="Times New Roman" pitchFamily="18" charset="0"/>
                        <a:ea typeface="Calibri"/>
                        <a:cs typeface="Times New Roman" pitchFamily="18" charset="0"/>
                      </a:endParaRPr>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FCC8"/>
                    </a:solidFill>
                  </a:tcPr>
                </a:tc>
                <a:tc>
                  <a:txBody>
                    <a:bodyPr/>
                    <a:lstStyle/>
                    <a:p>
                      <a:pPr>
                        <a:lnSpc>
                          <a:spcPct val="107000"/>
                        </a:lnSpc>
                        <a:spcAft>
                          <a:spcPts val="0"/>
                        </a:spcAft>
                      </a:pPr>
                      <a:r>
                        <a:rPr lang="es-MX" sz="1200" dirty="0" smtClean="0">
                          <a:effectLst/>
                          <a:latin typeface="Times New Roman" pitchFamily="18" charset="0"/>
                          <a:ea typeface="Calibri"/>
                          <a:cs typeface="Times New Roman" pitchFamily="18" charset="0"/>
                        </a:rPr>
                        <a:t>Lunes</a:t>
                      </a:r>
                      <a:r>
                        <a:rPr lang="es-MX" sz="1200" baseline="0" dirty="0" smtClean="0">
                          <a:effectLst/>
                          <a:latin typeface="Times New Roman" pitchFamily="18" charset="0"/>
                          <a:ea typeface="Calibri"/>
                          <a:cs typeface="Times New Roman" pitchFamily="18" charset="0"/>
                        </a:rPr>
                        <a:t> 10 </a:t>
                      </a:r>
                      <a:r>
                        <a:rPr lang="es-MX" sz="1200" dirty="0" smtClean="0">
                          <a:effectLst/>
                          <a:latin typeface="Times New Roman" pitchFamily="18" charset="0"/>
                          <a:ea typeface="Calibri"/>
                          <a:cs typeface="Times New Roman" pitchFamily="18" charset="0"/>
                        </a:rPr>
                        <a:t>de diciembre.</a:t>
                      </a:r>
                      <a:endParaRPr lang="es-MX" sz="1200" dirty="0">
                        <a:effectLst/>
                        <a:latin typeface="Times New Roman" pitchFamily="18" charset="0"/>
                        <a:ea typeface="Calibri"/>
                        <a:cs typeface="Times New Roman" pitchFamily="18" charset="0"/>
                      </a:endParaRPr>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FCC8"/>
                    </a:solidFill>
                  </a:tcPr>
                </a:tc>
                <a:tc>
                  <a:txBody>
                    <a:bodyPr/>
                    <a:lstStyle/>
                    <a:p>
                      <a:pPr marL="0" marR="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 </a:t>
                      </a:r>
                      <a:r>
                        <a:rPr lang="es-MX" sz="1200" b="0" dirty="0" smtClean="0">
                          <a:latin typeface="Times New Roman" pitchFamily="18" charset="0"/>
                          <a:cs typeface="Times New Roman" pitchFamily="18" charset="0"/>
                        </a:rPr>
                        <a:t>Cuenta colecciones no mayores a 20 elementos</a:t>
                      </a:r>
                    </a:p>
                    <a:p>
                      <a:pPr marL="0" marR="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 </a:t>
                      </a:r>
                      <a:r>
                        <a:rPr lang="es-MX" sz="1200" b="0" dirty="0" smtClean="0">
                          <a:latin typeface="Times New Roman" pitchFamily="18" charset="0"/>
                          <a:cs typeface="Times New Roman" pitchFamily="18" charset="0"/>
                        </a:rPr>
                        <a:t>Convive, juega y trabaja con distintos compañeros.</a:t>
                      </a:r>
                      <a:endParaRPr lang="es-MX" sz="1200" b="0" dirty="0" smtClean="0">
                        <a:effectLst/>
                        <a:latin typeface="Times New Roman" pitchFamily="18" charset="0"/>
                        <a:ea typeface="Calibri"/>
                        <a:cs typeface="Times New Roman" pitchFamily="18" charset="0"/>
                      </a:endParaRPr>
                    </a:p>
                    <a:p>
                      <a:pPr>
                        <a:lnSpc>
                          <a:spcPct val="107000"/>
                        </a:lnSpc>
                        <a:spcAft>
                          <a:spcPts val="0"/>
                        </a:spcAft>
                      </a:pPr>
                      <a:endParaRPr lang="es-MX" sz="1200" dirty="0">
                        <a:effectLst/>
                        <a:latin typeface="Times New Roman" pitchFamily="18" charset="0"/>
                        <a:ea typeface="Calibri"/>
                        <a:cs typeface="Times New Roman" pitchFamily="18" charset="0"/>
                      </a:endParaRPr>
                    </a:p>
                  </a:txBody>
                  <a:tcPr marL="68580" marR="68580"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FCC8"/>
                    </a:solidFill>
                  </a:tcPr>
                </a:tc>
              </a:tr>
              <a:tr h="59850">
                <a:tc vMerge="1">
                  <a:txBody>
                    <a:bodyPr/>
                    <a:lstStyle/>
                    <a:p>
                      <a:endParaRPr lang="es-MX"/>
                    </a:p>
                  </a:txBody>
                  <a:tcPr/>
                </a:tc>
                <a:tc>
                  <a:txBody>
                    <a:bodyPr/>
                    <a:lstStyle/>
                    <a:p>
                      <a:endParaRPr lang="es-MX" dirty="0"/>
                    </a:p>
                  </a:txBody>
                  <a:tcPr marL="68580" marR="68580" marT="0" marB="0">
                    <a:lnT w="19050" cap="flat" cmpd="sng" algn="ctr">
                      <a:solidFill>
                        <a:schemeClr val="tx1"/>
                      </a:solidFill>
                      <a:prstDash val="solid"/>
                      <a:round/>
                      <a:headEnd type="none" w="med" len="med"/>
                      <a:tailEnd type="none" w="med" len="med"/>
                    </a:lnT>
                    <a:solidFill>
                      <a:srgbClr val="C8FCC8"/>
                    </a:solidFill>
                  </a:tcPr>
                </a:tc>
                <a:tc>
                  <a:txBody>
                    <a:bodyPr/>
                    <a:lstStyle/>
                    <a:p>
                      <a:endParaRPr lang="es-MX" dirty="0"/>
                    </a:p>
                  </a:txBody>
                  <a:tcPr marL="68580" marR="68580" marT="0" marB="0">
                    <a:lnT w="19050" cap="flat" cmpd="sng" algn="ctr">
                      <a:solidFill>
                        <a:schemeClr val="tx1"/>
                      </a:solidFill>
                      <a:prstDash val="solid"/>
                      <a:round/>
                      <a:headEnd type="none" w="med" len="med"/>
                      <a:tailEnd type="none" w="med" len="med"/>
                    </a:lnT>
                    <a:solidFill>
                      <a:srgbClr val="C8FCC8"/>
                    </a:solidFill>
                  </a:tcPr>
                </a:tc>
                <a:tc>
                  <a:txBody>
                    <a:bodyPr/>
                    <a:lstStyle/>
                    <a:p>
                      <a:endParaRPr lang="es-MX" dirty="0"/>
                    </a:p>
                  </a:txBody>
                  <a:tcPr marL="68580" marR="68580" marT="0" marB="0">
                    <a:lnT w="19050" cap="flat" cmpd="sng" algn="ctr">
                      <a:solidFill>
                        <a:schemeClr val="tx1"/>
                      </a:solidFill>
                      <a:prstDash val="solid"/>
                      <a:round/>
                      <a:headEnd type="none" w="med" len="med"/>
                      <a:tailEnd type="none" w="med" len="med"/>
                    </a:lnT>
                    <a:solidFill>
                      <a:srgbClr val="C8FCC8"/>
                    </a:solidFill>
                  </a:tcPr>
                </a:tc>
                <a:tc>
                  <a:txBody>
                    <a:bodyPr/>
                    <a:lstStyle/>
                    <a:p>
                      <a:endParaRPr lang="es-MX" dirty="0"/>
                    </a:p>
                  </a:txBody>
                  <a:tcPr marL="68580" marR="68580" marT="0" marB="0">
                    <a:lnT w="19050" cap="flat" cmpd="sng" algn="ctr">
                      <a:solidFill>
                        <a:schemeClr val="tx1"/>
                      </a:solidFill>
                      <a:prstDash val="solid"/>
                      <a:round/>
                      <a:headEnd type="none" w="med" len="med"/>
                      <a:tailEnd type="none" w="med" len="med"/>
                    </a:lnT>
                    <a:solidFill>
                      <a:srgbClr val="C8FCC8"/>
                    </a:solidFill>
                  </a:tcPr>
                </a:tc>
              </a:tr>
            </a:tbl>
          </a:graphicData>
        </a:graphic>
      </p:graphicFrame>
    </p:spTree>
    <p:extLst>
      <p:ext uri="{BB962C8B-B14F-4D97-AF65-F5344CB8AC3E}">
        <p14:creationId xmlns:p14="http://schemas.microsoft.com/office/powerpoint/2010/main" val="3292955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Resultado de imagen para fondos preesc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 y="620688"/>
            <a:ext cx="9149198" cy="6237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Tabla"/>
          <p:cNvGraphicFramePr>
            <a:graphicFrameLocks noGrp="1"/>
          </p:cNvGraphicFramePr>
          <p:nvPr>
            <p:extLst>
              <p:ext uri="{D42A27DB-BD31-4B8C-83A1-F6EECF244321}">
                <p14:modId xmlns:p14="http://schemas.microsoft.com/office/powerpoint/2010/main" val="3780074191"/>
              </p:ext>
            </p:extLst>
          </p:nvPr>
        </p:nvGraphicFramePr>
        <p:xfrm>
          <a:off x="251520" y="1268760"/>
          <a:ext cx="8712968" cy="2103120"/>
        </p:xfrm>
        <a:graphic>
          <a:graphicData uri="http://schemas.openxmlformats.org/drawingml/2006/table">
            <a:tbl>
              <a:tblPr firstRow="1" bandRow="1">
                <a:tableStyleId>{00A15C55-8517-42AA-B614-E9B94910E393}</a:tableStyleId>
              </a:tblPr>
              <a:tblGrid>
                <a:gridCol w="1080120"/>
                <a:gridCol w="2880320"/>
                <a:gridCol w="1584176"/>
                <a:gridCol w="1368152"/>
                <a:gridCol w="1800200"/>
              </a:tblGrid>
              <a:tr h="370840">
                <a:tc>
                  <a:txBody>
                    <a:bodyPr/>
                    <a:lstStyle/>
                    <a:p>
                      <a:endParaRPr lang="es-MX"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4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baseline="0" dirty="0" smtClean="0">
                          <a:solidFill>
                            <a:schemeClr val="tx1"/>
                          </a:solidFill>
                          <a:effectLst/>
                          <a:latin typeface="Times New Roman" pitchFamily="18" charset="0"/>
                          <a:ea typeface="+mn-ea"/>
                          <a:cs typeface="Times New Roman" pitchFamily="18" charset="0"/>
                        </a:rPr>
                        <a:t>¿Qué hay en la caja?</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b="1" baseline="0" dirty="0" smtClean="0">
                          <a:solidFill>
                            <a:schemeClr val="tx1"/>
                          </a:solidFill>
                          <a:effectLst/>
                          <a:latin typeface="Times New Roman" pitchFamily="18" charset="0"/>
                          <a:ea typeface="+mn-ea"/>
                          <a:cs typeface="Times New Roman" pitchFamily="18" charset="0"/>
                        </a:rPr>
                        <a:t>I:</a:t>
                      </a:r>
                      <a:r>
                        <a:rPr lang="es-MX" sz="1200" b="0" baseline="0" dirty="0" smtClean="0">
                          <a:solidFill>
                            <a:schemeClr val="tx1"/>
                          </a:solidFill>
                          <a:effectLst/>
                          <a:latin typeface="Times New Roman" pitchFamily="18" charset="0"/>
                          <a:ea typeface="+mn-ea"/>
                          <a:cs typeface="Times New Roman" pitchFamily="18" charset="0"/>
                        </a:rPr>
                        <a:t> Escuchan las indicaciones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lang="es-MX" sz="1200" b="0" baseline="0" dirty="0" smtClean="0">
                          <a:solidFill>
                            <a:schemeClr val="tx1"/>
                          </a:solidFill>
                          <a:effectLst/>
                          <a:latin typeface="Times New Roman" pitchFamily="18" charset="0"/>
                          <a:ea typeface="+mn-ea"/>
                          <a:cs typeface="Times New Roman" pitchFamily="18" charset="0"/>
                        </a:rPr>
                        <a:t>hoy vamos a jugar a adivinar qué hay en la caja con los ojos vendados, tomarán un objeto y lo van a explorar con las manos hasta saber qué es) </a:t>
                      </a:r>
                    </a:p>
                    <a:p>
                      <a:r>
                        <a:rPr lang="es-MX" sz="1200" b="1" dirty="0" smtClean="0">
                          <a:solidFill>
                            <a:schemeClr val="tx1"/>
                          </a:solidFill>
                          <a:latin typeface="Times New Roman" pitchFamily="18" charset="0"/>
                          <a:cs typeface="Times New Roman" pitchFamily="18" charset="0"/>
                        </a:rPr>
                        <a:t>D: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Saca un objeto de la caja con los ojos vendados, lo manipula hasta adivinar qué objeto es. </a:t>
                      </a:r>
                    </a:p>
                    <a:p>
                      <a:r>
                        <a:rPr kumimoji="0" lang="es-MX" sz="1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 </a:t>
                      </a:r>
                      <a:r>
                        <a:rPr kumimoji="0" lang="es-MX" sz="1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Cuenta cuántos objetos hay de cada sentido.</a:t>
                      </a:r>
                      <a:r>
                        <a:rPr kumimoji="0" lang="es-MX" sz="1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s-MX" sz="1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Responde al siguiente cuestionamiento: ¿qué sentidos utilizamos?. </a:t>
                      </a:r>
                      <a:endPar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3FAA0"/>
                    </a:solidFill>
                  </a:tcPr>
                </a:tc>
                <a:tc>
                  <a:txBody>
                    <a:bodyPr/>
                    <a:lstStyle/>
                    <a:p>
                      <a:pPr marL="0" indent="0">
                        <a:buFont typeface="Arial" pitchFamily="34" charset="0"/>
                        <a:buNone/>
                      </a:pPr>
                      <a:r>
                        <a:rPr lang="es-MX" sz="1200" dirty="0" smtClean="0">
                          <a:solidFill>
                            <a:schemeClr val="tx1"/>
                          </a:solidFill>
                        </a:rPr>
                        <a:t>• </a:t>
                      </a:r>
                      <a:r>
                        <a:rPr lang="es-MX" sz="1200" b="0" dirty="0" smtClean="0">
                          <a:solidFill>
                            <a:schemeClr val="tx1"/>
                          </a:solidFill>
                          <a:latin typeface="Times New Roman" pitchFamily="18" charset="0"/>
                          <a:cs typeface="Times New Roman" pitchFamily="18" charset="0"/>
                        </a:rPr>
                        <a:t>Caja </a:t>
                      </a:r>
                    </a:p>
                    <a:p>
                      <a:pPr marL="0" indent="0">
                        <a:buFont typeface="Arial" pitchFamily="34" charset="0"/>
                        <a:buNone/>
                      </a:pPr>
                      <a:r>
                        <a:rPr lang="es-MX" sz="1200" dirty="0" smtClean="0">
                          <a:solidFill>
                            <a:schemeClr val="tx1"/>
                          </a:solidFill>
                        </a:rPr>
                        <a:t>• </a:t>
                      </a:r>
                      <a:r>
                        <a:rPr lang="es-MX" sz="1200" b="0" dirty="0" smtClean="0">
                          <a:solidFill>
                            <a:schemeClr val="tx1"/>
                          </a:solidFill>
                          <a:latin typeface="Times New Roman" pitchFamily="18" charset="0"/>
                          <a:cs typeface="Times New Roman" pitchFamily="18" charset="0"/>
                        </a:rPr>
                        <a:t>Distintos</a:t>
                      </a:r>
                      <a:r>
                        <a:rPr lang="es-MX" sz="1200" b="0" baseline="0" dirty="0" smtClean="0">
                          <a:solidFill>
                            <a:schemeClr val="tx1"/>
                          </a:solidFill>
                          <a:latin typeface="Times New Roman" pitchFamily="18" charset="0"/>
                          <a:cs typeface="Times New Roman" pitchFamily="18" charset="0"/>
                        </a:rPr>
                        <a:t> objetos (flor, perfume, algodón, dulce, galletas, cascabel, campana, estambre, etc.) </a:t>
                      </a:r>
                    </a:p>
                    <a:p>
                      <a:pPr marL="0" indent="0">
                        <a:buFont typeface="Arial" pitchFamily="34" charset="0"/>
                        <a:buNone/>
                      </a:pPr>
                      <a:r>
                        <a:rPr lang="es-MX" sz="1200" dirty="0" smtClean="0">
                          <a:solidFill>
                            <a:schemeClr val="tx1"/>
                          </a:solidFill>
                        </a:rPr>
                        <a:t>• </a:t>
                      </a:r>
                      <a:r>
                        <a:rPr lang="es-MX" sz="1200" b="0" baseline="0" dirty="0" smtClean="0">
                          <a:solidFill>
                            <a:schemeClr val="tx1"/>
                          </a:solidFill>
                          <a:latin typeface="Times New Roman" pitchFamily="18" charset="0"/>
                          <a:cs typeface="Times New Roman" pitchFamily="18" charset="0"/>
                        </a:rPr>
                        <a:t>Venda </a:t>
                      </a:r>
                      <a:endParaRPr lang="es-MX" sz="1200" b="0" dirty="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3FAA0"/>
                    </a:solidFill>
                  </a:tcPr>
                </a:tc>
                <a:tc>
                  <a:txBody>
                    <a:bodyPr/>
                    <a:lstStyle/>
                    <a:p>
                      <a:r>
                        <a:rPr lang="es-MX" sz="1200" b="0" dirty="0" smtClean="0">
                          <a:solidFill>
                            <a:schemeClr val="tx1"/>
                          </a:solidFill>
                          <a:latin typeface="Times New Roman" pitchFamily="18" charset="0"/>
                          <a:cs typeface="Times New Roman" pitchFamily="18" charset="0"/>
                        </a:rPr>
                        <a:t>Viernes</a:t>
                      </a:r>
                      <a:r>
                        <a:rPr lang="es-MX" sz="1200" b="0" baseline="0" dirty="0" smtClean="0">
                          <a:solidFill>
                            <a:schemeClr val="tx1"/>
                          </a:solidFill>
                          <a:latin typeface="Times New Roman" pitchFamily="18" charset="0"/>
                          <a:cs typeface="Times New Roman" pitchFamily="18" charset="0"/>
                        </a:rPr>
                        <a:t> 14 de diciembre </a:t>
                      </a:r>
                      <a:endParaRPr lang="es-MX" sz="1200" b="0" dirty="0">
                        <a:solidFill>
                          <a:schemeClr val="tx1"/>
                        </a:solidFill>
                        <a:latin typeface="Times New Roman" pitchFamily="18" charset="0"/>
                        <a:cs typeface="Times New Roman"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3FAA0"/>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itchFamily="34" charset="0"/>
                        <a:buNone/>
                        <a:tabLst/>
                        <a:defRPr/>
                      </a:pPr>
                      <a:r>
                        <a:rPr lang="es-MX" sz="1200" dirty="0" smtClean="0">
                          <a:solidFill>
                            <a:schemeClr val="tx1"/>
                          </a:solidFill>
                        </a:rPr>
                        <a:t>• </a:t>
                      </a:r>
                      <a:r>
                        <a:rPr kumimoji="0" lang="es-MX"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Cuenta colecciones no mayores a 20 elementos</a:t>
                      </a:r>
                    </a:p>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3FAA0"/>
                    </a:solidFill>
                  </a:tcPr>
                </a:tc>
              </a:tr>
            </a:tbl>
          </a:graphicData>
        </a:graphic>
      </p:graphicFrame>
    </p:spTree>
    <p:extLst>
      <p:ext uri="{BB962C8B-B14F-4D97-AF65-F5344CB8AC3E}">
        <p14:creationId xmlns:p14="http://schemas.microsoft.com/office/powerpoint/2010/main" val="3168418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6406</TotalTime>
  <Words>2545</Words>
  <Application>Microsoft Office PowerPoint</Application>
  <PresentationFormat>Presentación en pantalla (4:3)</PresentationFormat>
  <Paragraphs>306</Paragraphs>
  <Slides>15</Slides>
  <Notes>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5 sentidos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128</cp:revision>
  <dcterms:created xsi:type="dcterms:W3CDTF">2018-11-18T19:50:56Z</dcterms:created>
  <dcterms:modified xsi:type="dcterms:W3CDTF">2018-11-23T06:37:25Z</dcterms:modified>
</cp:coreProperties>
</file>