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6" r:id="rId1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6FF"/>
    <a:srgbClr val="66CCFF"/>
    <a:srgbClr val="0099FF"/>
    <a:srgbClr val="CC99FF"/>
    <a:srgbClr val="00FF00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92050-41BE-44B6-A745-9796ABBD70BB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8EE50-C6C2-405F-BDB2-95A5AACAF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90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810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13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9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14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97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02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919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848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723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140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7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2B258-D7E4-4045-942B-C0070BB4300F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4D52-3B6B-45F6-82FF-5F3EA0AE23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378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293" y="3676650"/>
            <a:ext cx="3057525" cy="318135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29537" y="2612493"/>
            <a:ext cx="51477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Nombre de la alumna practicante:</a:t>
            </a:r>
          </a:p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Larissa Elizabeth Dávila Patlán</a:t>
            </a:r>
            <a:endParaRPr lang="es-E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32" y="1179004"/>
            <a:ext cx="68007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Situación </a:t>
            </a:r>
            <a:r>
              <a:rPr lang="es-E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didáctica: </a:t>
            </a:r>
          </a:p>
          <a:p>
            <a:pPr algn="ctr"/>
            <a:r>
              <a:rPr lang="es-E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Una historia mágica de navidad</a:t>
            </a:r>
            <a:endParaRPr lang="es-E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775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953087"/>
              </p:ext>
            </p:extLst>
          </p:nvPr>
        </p:nvGraphicFramePr>
        <p:xfrm>
          <a:off x="628650" y="368403"/>
          <a:ext cx="7886700" cy="13699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1003337969"/>
                    </a:ext>
                  </a:extLst>
                </a:gridCol>
              </a:tblGrid>
              <a:tr h="1369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Adecuaciones Curriculares: 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947817802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829165"/>
              </p:ext>
            </p:extLst>
          </p:nvPr>
        </p:nvGraphicFramePr>
        <p:xfrm>
          <a:off x="628650" y="2085780"/>
          <a:ext cx="7886700" cy="19570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2555952639"/>
                    </a:ext>
                  </a:extLst>
                </a:gridCol>
              </a:tblGrid>
              <a:tr h="1955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Observaciones: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258342068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37833" y="543825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                                                                        ________________________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Firma del alumno(a)                                                                                        Firma del educador (a)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_____________________________                                              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Firma de asesor de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Pr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profesional                                                                 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7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10285" y="232012"/>
            <a:ext cx="1856470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</a:t>
            </a:r>
            <a:endParaRPr lang="es-MX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45533"/>
              </p:ext>
            </p:extLst>
          </p:nvPr>
        </p:nvGraphicFramePr>
        <p:xfrm>
          <a:off x="410285" y="1175120"/>
          <a:ext cx="8296985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205">
                  <a:extLst>
                    <a:ext uri="{9D8B030D-6E8A-4147-A177-3AD203B41FA5}">
                      <a16:colId xmlns:a16="http://schemas.microsoft.com/office/drawing/2014/main" val="3784129763"/>
                    </a:ext>
                  </a:extLst>
                </a:gridCol>
                <a:gridCol w="490583">
                  <a:extLst>
                    <a:ext uri="{9D8B030D-6E8A-4147-A177-3AD203B41FA5}">
                      <a16:colId xmlns:a16="http://schemas.microsoft.com/office/drawing/2014/main" val="846027015"/>
                    </a:ext>
                  </a:extLst>
                </a:gridCol>
                <a:gridCol w="448533">
                  <a:extLst>
                    <a:ext uri="{9D8B030D-6E8A-4147-A177-3AD203B41FA5}">
                      <a16:colId xmlns:a16="http://schemas.microsoft.com/office/drawing/2014/main" val="3076169344"/>
                    </a:ext>
                  </a:extLst>
                </a:gridCol>
                <a:gridCol w="4765664">
                  <a:extLst>
                    <a:ext uri="{9D8B030D-6E8A-4147-A177-3AD203B41FA5}">
                      <a16:colId xmlns:a16="http://schemas.microsoft.com/office/drawing/2014/main" val="2836741575"/>
                    </a:ext>
                  </a:extLst>
                </a:gridCol>
              </a:tblGrid>
              <a:tr h="390326">
                <a:tc gridSpan="4">
                  <a:txBody>
                    <a:bodyPr/>
                    <a:lstStyle/>
                    <a:p>
                      <a:r>
                        <a:rPr lang="es-MX" sz="1600" dirty="0" smtClean="0"/>
                        <a:t>Aprendizaje esperado: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Explica cómo es, cómo ocurrió o cómo funciona algo, ordenando las ideas para que los demás comprendan.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463180"/>
                  </a:ext>
                </a:extLst>
              </a:tr>
              <a:tr h="27935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Criterio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Si</a:t>
                      </a:r>
                      <a:r>
                        <a:rPr lang="es-MX" sz="1600" baseline="0" dirty="0" smtClean="0"/>
                        <a:t> 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No 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Observaciones </a:t>
                      </a: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202569"/>
                  </a:ext>
                </a:extLst>
              </a:tr>
              <a:tr h="27935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Sabe explicar lo</a:t>
                      </a:r>
                      <a:r>
                        <a:rPr lang="es-MX" sz="1400" baseline="0" dirty="0" smtClean="0"/>
                        <a:t> que observa.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145318"/>
                  </a:ext>
                </a:extLst>
              </a:tr>
              <a:tr h="27935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Explica como ocurrió</a:t>
                      </a:r>
                      <a:r>
                        <a:rPr lang="es-MX" sz="1400" baseline="0" dirty="0" smtClean="0"/>
                        <a:t> un suceso.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097163"/>
                  </a:ext>
                </a:extLst>
              </a:tr>
              <a:tr h="27935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Explica</a:t>
                      </a:r>
                      <a:r>
                        <a:rPr lang="es-MX" sz="1400" baseline="0" dirty="0" smtClean="0"/>
                        <a:t> como funciona algo.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940437"/>
                  </a:ext>
                </a:extLst>
              </a:tr>
              <a:tr h="27935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Ordena sus ideas.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558022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501976"/>
              </p:ext>
            </p:extLst>
          </p:nvPr>
        </p:nvGraphicFramePr>
        <p:xfrm>
          <a:off x="348869" y="3718925"/>
          <a:ext cx="8419816" cy="27249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0581">
                  <a:extLst>
                    <a:ext uri="{9D8B030D-6E8A-4147-A177-3AD203B41FA5}">
                      <a16:colId xmlns:a16="http://schemas.microsoft.com/office/drawing/2014/main" val="3784129763"/>
                    </a:ext>
                  </a:extLst>
                </a:gridCol>
                <a:gridCol w="497846">
                  <a:extLst>
                    <a:ext uri="{9D8B030D-6E8A-4147-A177-3AD203B41FA5}">
                      <a16:colId xmlns:a16="http://schemas.microsoft.com/office/drawing/2014/main" val="846027015"/>
                    </a:ext>
                  </a:extLst>
                </a:gridCol>
                <a:gridCol w="455173">
                  <a:extLst>
                    <a:ext uri="{9D8B030D-6E8A-4147-A177-3AD203B41FA5}">
                      <a16:colId xmlns:a16="http://schemas.microsoft.com/office/drawing/2014/main" val="3076169344"/>
                    </a:ext>
                  </a:extLst>
                </a:gridCol>
                <a:gridCol w="4836216">
                  <a:extLst>
                    <a:ext uri="{9D8B030D-6E8A-4147-A177-3AD203B41FA5}">
                      <a16:colId xmlns:a16="http://schemas.microsoft.com/office/drawing/2014/main" val="2836741575"/>
                    </a:ext>
                  </a:extLst>
                </a:gridCol>
              </a:tblGrid>
              <a:tr h="672399">
                <a:tc gridSpan="4">
                  <a:txBody>
                    <a:bodyPr/>
                    <a:lstStyle/>
                    <a:p>
                      <a:r>
                        <a:rPr lang="es-MX" sz="1600" dirty="0" smtClean="0"/>
                        <a:t>Aprendizaje esperado: Contesta preguntas en las que necesite recabar datos; los organiza a través de tablas y pictogramas que interpreta para contestar las preguntas planteadas.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463180"/>
                  </a:ext>
                </a:extLst>
              </a:tr>
              <a:tr h="38928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Criterio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Si</a:t>
                      </a:r>
                      <a:r>
                        <a:rPr lang="es-MX" sz="1600" baseline="0" dirty="0" smtClean="0"/>
                        <a:t> 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No 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Observaciones </a:t>
                      </a: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202569"/>
                  </a:ext>
                </a:extLst>
              </a:tr>
              <a:tr h="35389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Recaba datos.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145318"/>
                  </a:ext>
                </a:extLst>
              </a:tr>
              <a:tr h="35389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Organiza datos.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097163"/>
                  </a:ext>
                </a:extLst>
              </a:tr>
              <a:tr h="35389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Realiza tablas y pictogramas.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940437"/>
                  </a:ext>
                </a:extLst>
              </a:tr>
              <a:tr h="60162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Interpreta las tablas y pictogramas.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558022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33358">
            <a:off x="7799196" y="-138079"/>
            <a:ext cx="1540960" cy="154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44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98986"/>
              </p:ext>
            </p:extLst>
          </p:nvPr>
        </p:nvGraphicFramePr>
        <p:xfrm>
          <a:off x="328398" y="1044951"/>
          <a:ext cx="8542645" cy="2421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8956">
                  <a:extLst>
                    <a:ext uri="{9D8B030D-6E8A-4147-A177-3AD203B41FA5}">
                      <a16:colId xmlns:a16="http://schemas.microsoft.com/office/drawing/2014/main" val="3784129763"/>
                    </a:ext>
                  </a:extLst>
                </a:gridCol>
                <a:gridCol w="505108">
                  <a:extLst>
                    <a:ext uri="{9D8B030D-6E8A-4147-A177-3AD203B41FA5}">
                      <a16:colId xmlns:a16="http://schemas.microsoft.com/office/drawing/2014/main" val="846027015"/>
                    </a:ext>
                  </a:extLst>
                </a:gridCol>
                <a:gridCol w="461813">
                  <a:extLst>
                    <a:ext uri="{9D8B030D-6E8A-4147-A177-3AD203B41FA5}">
                      <a16:colId xmlns:a16="http://schemas.microsoft.com/office/drawing/2014/main" val="3076169344"/>
                    </a:ext>
                  </a:extLst>
                </a:gridCol>
                <a:gridCol w="4906768">
                  <a:extLst>
                    <a:ext uri="{9D8B030D-6E8A-4147-A177-3AD203B41FA5}">
                      <a16:colId xmlns:a16="http://schemas.microsoft.com/office/drawing/2014/main" val="2836741575"/>
                    </a:ext>
                  </a:extLst>
                </a:gridCol>
              </a:tblGrid>
              <a:tr h="634577">
                <a:tc gridSpan="4">
                  <a:txBody>
                    <a:bodyPr/>
                    <a:lstStyle/>
                    <a:p>
                      <a:r>
                        <a:rPr lang="es-MX" sz="1600" dirty="0" smtClean="0"/>
                        <a:t>Aprendizaje esperado: Representa historias y personajes reales o imaginarios con mímica, marionetas, en el juego simbólico, en dramatizaciones y con recursos de las artes visuales.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463180"/>
                  </a:ext>
                </a:extLst>
              </a:tr>
              <a:tr h="36738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Criterio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Si</a:t>
                      </a:r>
                      <a:r>
                        <a:rPr lang="es-MX" sz="1600" baseline="0" dirty="0" smtClean="0"/>
                        <a:t> 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No 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Observaciones </a:t>
                      </a: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202569"/>
                  </a:ext>
                </a:extLst>
              </a:tr>
              <a:tr h="56777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Sabe representar historias y personajes reales</a:t>
                      </a:r>
                      <a:r>
                        <a:rPr lang="es-MX" sz="1400" baseline="0" dirty="0" smtClean="0"/>
                        <a:t> o imaginarios.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145318"/>
                  </a:ext>
                </a:extLst>
              </a:tr>
              <a:tr h="333988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Realiza</a:t>
                      </a:r>
                      <a:r>
                        <a:rPr lang="es-MX" sz="1400" baseline="0" dirty="0" smtClean="0"/>
                        <a:t> mímica.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097163"/>
                  </a:ext>
                </a:extLst>
              </a:tr>
              <a:tr h="333988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Sabe lo que son las marionetas,</a:t>
                      </a:r>
                      <a:r>
                        <a:rPr lang="es-MX" sz="1400" baseline="0" dirty="0" smtClean="0"/>
                        <a:t> títeres, etc.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940437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762" y="3466842"/>
            <a:ext cx="1857281" cy="322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5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9775" y="3864602"/>
            <a:ext cx="8113595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Institución de Práctica: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Jardín de niños Profesora Trinidad de la Fuente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Clave: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05EJN0114C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Escolar: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106 </a:t>
            </a:r>
            <a:endParaRPr lang="es-MX" sz="14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que realiza su práctica: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2º A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Educador(a) Titular: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Yaidi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Belem Peña Mancilla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de niños: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Niños: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Niñas: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 Practicante: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Larissa Elizabeth Dávila Patlán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     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Sección: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     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Lista: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4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 11, 12, 13 y 14 de diciembre del 2018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5736" y="1850078"/>
            <a:ext cx="1621677" cy="132904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235120" y="582461"/>
            <a:ext cx="62029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ESCUELA NORMAL DE EDUCACIÓN PREESCOLAR DEL </a:t>
            </a:r>
          </a:p>
          <a:p>
            <a:pPr algn="ctr"/>
            <a:r>
              <a:rPr lang="es-MX" b="1" dirty="0" smtClean="0"/>
              <a:t>ESTADO DE COAHUILA DE ZARAGOZA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7817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4494" y="2336446"/>
            <a:ext cx="5265377" cy="203132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pedagógicas creativas e innovadoras que nos ayuden a desarrollar las competencias necesarias para la iniciación de la práctica docente utilizando las tic; el diseño de planeaciones didácticas, propiciar ambientes de aprendizaje de acuerdo a los contenidos del plan y programas de estudio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vigentes.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484494" y="742750"/>
            <a:ext cx="7091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Propósito de la práctica </a:t>
            </a:r>
            <a:endParaRPr lang="es-ES" sz="5400" b="1" cap="none" spc="0" dirty="0">
              <a:ln w="222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469" y="1950009"/>
            <a:ext cx="4501531" cy="452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79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51"/>
              </p:ext>
            </p:extLst>
          </p:nvPr>
        </p:nvGraphicFramePr>
        <p:xfrm>
          <a:off x="628650" y="2740367"/>
          <a:ext cx="7886700" cy="9785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>
                  <a:extLst>
                    <a:ext uri="{9D8B030D-6E8A-4147-A177-3AD203B41FA5}">
                      <a16:colId xmlns:a16="http://schemas.microsoft.com/office/drawing/2014/main" val="1905717429"/>
                    </a:ext>
                  </a:extLst>
                </a:gridCol>
                <a:gridCol w="2672014">
                  <a:extLst>
                    <a:ext uri="{9D8B030D-6E8A-4147-A177-3AD203B41FA5}">
                      <a16:colId xmlns:a16="http://schemas.microsoft.com/office/drawing/2014/main" val="3400710490"/>
                    </a:ext>
                  </a:extLst>
                </a:gridCol>
                <a:gridCol w="2519012">
                  <a:extLst>
                    <a:ext uri="{9D8B030D-6E8A-4147-A177-3AD203B41FA5}">
                      <a16:colId xmlns:a16="http://schemas.microsoft.com/office/drawing/2014/main" val="2350065381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u="sng" dirty="0">
                          <a:effectLst/>
                          <a:highlight>
                            <a:srgbClr val="FFFF00"/>
                          </a:highlight>
                        </a:rPr>
                        <a:t>Lenguaje y Comunicación</a:t>
                      </a:r>
                      <a:endParaRPr lang="es-MX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</a:rPr>
                        <a:t>Pensamiento Matemático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</a:rPr>
                        <a:t>Exploración y Comprensión del Mundo Natural y Social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4711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Oralidad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Explica cómo es, cómo ocurrió o cómo funciona algo, ordenando las ideas para que los demás comprendan.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04553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35036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Explicación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844727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07195"/>
              </p:ext>
            </p:extLst>
          </p:nvPr>
        </p:nvGraphicFramePr>
        <p:xfrm>
          <a:off x="628650" y="4000493"/>
          <a:ext cx="7886700" cy="11742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>
                  <a:extLst>
                    <a:ext uri="{9D8B030D-6E8A-4147-A177-3AD203B41FA5}">
                      <a16:colId xmlns:a16="http://schemas.microsoft.com/office/drawing/2014/main" val="765889690"/>
                    </a:ext>
                  </a:extLst>
                </a:gridCol>
                <a:gridCol w="2672014">
                  <a:extLst>
                    <a:ext uri="{9D8B030D-6E8A-4147-A177-3AD203B41FA5}">
                      <a16:colId xmlns:a16="http://schemas.microsoft.com/office/drawing/2014/main" val="1411716722"/>
                    </a:ext>
                  </a:extLst>
                </a:gridCol>
                <a:gridCol w="2519012">
                  <a:extLst>
                    <a:ext uri="{9D8B030D-6E8A-4147-A177-3AD203B41FA5}">
                      <a16:colId xmlns:a16="http://schemas.microsoft.com/office/drawing/2014/main" val="2948386448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</a:rPr>
                        <a:t>Lenguaje y Comunicación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u="sng" dirty="0">
                          <a:effectLst/>
                          <a:highlight>
                            <a:srgbClr val="FFFF00"/>
                          </a:highlight>
                        </a:rPr>
                        <a:t>Pensamiento Matemático</a:t>
                      </a:r>
                      <a:endParaRPr lang="es-MX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</a:rPr>
                        <a:t>Exploración y Comprensión del Mundo Natural y Social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599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Análisis de datos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Contesta preguntas en las que necesite recabar datos; los organiza a través de tablas y pictogramas que interpreta para contestar las preguntas planteadas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02029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37184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Recolección y representación de datos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252383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627256"/>
              </p:ext>
            </p:extLst>
          </p:nvPr>
        </p:nvGraphicFramePr>
        <p:xfrm>
          <a:off x="628650" y="5447690"/>
          <a:ext cx="7886700" cy="11742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>
                  <a:extLst>
                    <a:ext uri="{9D8B030D-6E8A-4147-A177-3AD203B41FA5}">
                      <a16:colId xmlns:a16="http://schemas.microsoft.com/office/drawing/2014/main" val="4160929104"/>
                    </a:ext>
                  </a:extLst>
                </a:gridCol>
                <a:gridCol w="2672014">
                  <a:extLst>
                    <a:ext uri="{9D8B030D-6E8A-4147-A177-3AD203B41FA5}">
                      <a16:colId xmlns:a16="http://schemas.microsoft.com/office/drawing/2014/main" val="1310509245"/>
                    </a:ext>
                  </a:extLst>
                </a:gridCol>
                <a:gridCol w="2519012">
                  <a:extLst>
                    <a:ext uri="{9D8B030D-6E8A-4147-A177-3AD203B41FA5}">
                      <a16:colId xmlns:a16="http://schemas.microsoft.com/office/drawing/2014/main" val="350734376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Áreas de Desarrollo Personal y Social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u="sng" dirty="0">
                          <a:effectLst/>
                          <a:highlight>
                            <a:srgbClr val="FFFF00"/>
                          </a:highlight>
                        </a:rPr>
                        <a:t>Artes</a:t>
                      </a:r>
                      <a:endParaRPr lang="es-MX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</a:rPr>
                        <a:t>Educación Socioemocional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</a:rPr>
                        <a:t>Educación física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7642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Expresión artística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Representa historias y personajes reales o imaginarios con mímica, marionetas, en el juego simbólico, en dramatizaciones y con recursos de las artes visuales.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78942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309204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Familiarización con los elementos básicos de las artes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98674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28650" y="150402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628650" y="1088975"/>
            <a:ext cx="8105917" cy="124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Nombre Situación Didáctica:</a:t>
            </a:r>
            <a:r>
              <a:rPr lang="es-MX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Una historia mágica </a:t>
            </a:r>
            <a:r>
              <a:rPr lang="es-MX" sz="1400" smtClean="0">
                <a:ea typeface="Calibri" panose="020F0502020204030204" pitchFamily="34" charset="0"/>
                <a:cs typeface="Times New Roman" panose="02020603050405020304" pitchFamily="18" charset="0"/>
              </a:rPr>
              <a:t>de navidad </a:t>
            </a:r>
            <a:endParaRPr lang="es-MX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Fecha</a:t>
            </a:r>
            <a:r>
              <a:rPr lang="es-MX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MX" sz="1400" dirty="0">
                <a:ea typeface="Calibri" panose="020F0502020204030204" pitchFamily="34" charset="0"/>
                <a:cs typeface="Times New Roman" panose="02020603050405020304" pitchFamily="18" charset="0"/>
              </a:rPr>
              <a:t> 10, 11, 12, 13 y 14 de diciembre del 2018</a:t>
            </a:r>
            <a:endParaRPr lang="es-MX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Propósito de la Situación Didáctica</a:t>
            </a:r>
            <a:r>
              <a:rPr lang="es-MX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s-MX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Expresa sus ideas en orden y con coherencia, recaba datos y los interpreta con el fin de llegar a una solución y conclusión de algún problema. Realiza representaciones de acuerdo a historias para desarrollar si sentido de apreciación al arte. </a:t>
            </a:r>
            <a:endParaRPr lang="es-MX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095408"/>
              </p:ext>
            </p:extLst>
          </p:nvPr>
        </p:nvGraphicFramePr>
        <p:xfrm>
          <a:off x="327546" y="1676330"/>
          <a:ext cx="8502558" cy="475176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416887">
                  <a:extLst>
                    <a:ext uri="{9D8B030D-6E8A-4147-A177-3AD203B41FA5}">
                      <a16:colId xmlns:a16="http://schemas.microsoft.com/office/drawing/2014/main" val="57316347"/>
                    </a:ext>
                  </a:extLst>
                </a:gridCol>
                <a:gridCol w="1416887">
                  <a:extLst>
                    <a:ext uri="{9D8B030D-6E8A-4147-A177-3AD203B41FA5}">
                      <a16:colId xmlns:a16="http://schemas.microsoft.com/office/drawing/2014/main" val="168227915"/>
                    </a:ext>
                  </a:extLst>
                </a:gridCol>
                <a:gridCol w="1416887">
                  <a:extLst>
                    <a:ext uri="{9D8B030D-6E8A-4147-A177-3AD203B41FA5}">
                      <a16:colId xmlns:a16="http://schemas.microsoft.com/office/drawing/2014/main" val="2707603443"/>
                    </a:ext>
                  </a:extLst>
                </a:gridCol>
                <a:gridCol w="1418123">
                  <a:extLst>
                    <a:ext uri="{9D8B030D-6E8A-4147-A177-3AD203B41FA5}">
                      <a16:colId xmlns:a16="http://schemas.microsoft.com/office/drawing/2014/main" val="1221691478"/>
                    </a:ext>
                  </a:extLst>
                </a:gridCol>
                <a:gridCol w="1416887">
                  <a:extLst>
                    <a:ext uri="{9D8B030D-6E8A-4147-A177-3AD203B41FA5}">
                      <a16:colId xmlns:a16="http://schemas.microsoft.com/office/drawing/2014/main" val="1006667495"/>
                    </a:ext>
                  </a:extLst>
                </a:gridCol>
                <a:gridCol w="1416887">
                  <a:extLst>
                    <a:ext uri="{9D8B030D-6E8A-4147-A177-3AD203B41FA5}">
                      <a16:colId xmlns:a16="http://schemas.microsoft.com/office/drawing/2014/main" val="269377682"/>
                    </a:ext>
                  </a:extLst>
                </a:gridCol>
              </a:tblGrid>
              <a:tr h="538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Hora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Lunes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Martes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Miércoles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Jueves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Viernes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408086"/>
                  </a:ext>
                </a:extLst>
              </a:tr>
              <a:tr h="940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9:00 - 9:30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Honores a la bandera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Actividad física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Educación física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Pastorela y villancicos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876183"/>
                  </a:ext>
                </a:extLst>
              </a:tr>
              <a:tr h="1042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9:30 – 10:00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Educación física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Hablemos</a:t>
                      </a:r>
                      <a:r>
                        <a:rPr lang="es-MX" sz="1200" baseline="0" dirty="0" smtClean="0">
                          <a:effectLst/>
                        </a:rPr>
                        <a:t> de la navidad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¿Qué aprendimos?</a:t>
                      </a:r>
                      <a:r>
                        <a:rPr lang="es-MX" sz="1200" baseline="0" dirty="0" smtClean="0">
                          <a:effectLst/>
                        </a:rPr>
                        <a:t> ¿Cómo lo hicimos?</a:t>
                      </a: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47824"/>
                  </a:ext>
                </a:extLst>
              </a:tr>
              <a:tr h="616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10:00 – 10:30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Carta</a:t>
                      </a:r>
                      <a:r>
                        <a:rPr lang="es-MX" sz="1200" baseline="0" dirty="0" smtClean="0">
                          <a:effectLst/>
                        </a:rPr>
                        <a:t> de los juguetes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44785"/>
                  </a:ext>
                </a:extLst>
              </a:tr>
              <a:tr h="538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10:30 – 11:00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Recreo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194907"/>
                  </a:ext>
                </a:extLst>
              </a:tr>
              <a:tr h="49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11:00 – 11:30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Club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Hablemos de la navidad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Club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019227"/>
                  </a:ext>
                </a:extLst>
              </a:tr>
              <a:tr h="578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11:30 – 12:00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55" marR="619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553235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628650" y="832646"/>
            <a:ext cx="256993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Cronograma Semanal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84274"/>
              </p:ext>
            </p:extLst>
          </p:nvPr>
        </p:nvGraphicFramePr>
        <p:xfrm>
          <a:off x="615003" y="1987441"/>
          <a:ext cx="7886700" cy="42135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6374">
                  <a:extLst>
                    <a:ext uri="{9D8B030D-6E8A-4147-A177-3AD203B41FA5}">
                      <a16:colId xmlns:a16="http://schemas.microsoft.com/office/drawing/2014/main" val="2683529673"/>
                    </a:ext>
                  </a:extLst>
                </a:gridCol>
                <a:gridCol w="3120417">
                  <a:extLst>
                    <a:ext uri="{9D8B030D-6E8A-4147-A177-3AD203B41FA5}">
                      <a16:colId xmlns:a16="http://schemas.microsoft.com/office/drawing/2014/main" val="1065765556"/>
                    </a:ext>
                  </a:extLst>
                </a:gridCol>
                <a:gridCol w="907980">
                  <a:extLst>
                    <a:ext uri="{9D8B030D-6E8A-4147-A177-3AD203B41FA5}">
                      <a16:colId xmlns:a16="http://schemas.microsoft.com/office/drawing/2014/main" val="559143153"/>
                    </a:ext>
                  </a:extLst>
                </a:gridCol>
                <a:gridCol w="913487">
                  <a:extLst>
                    <a:ext uri="{9D8B030D-6E8A-4147-A177-3AD203B41FA5}">
                      <a16:colId xmlns:a16="http://schemas.microsoft.com/office/drawing/2014/main" val="3603119253"/>
                    </a:ext>
                  </a:extLst>
                </a:gridCol>
                <a:gridCol w="2078442">
                  <a:extLst>
                    <a:ext uri="{9D8B030D-6E8A-4147-A177-3AD203B41FA5}">
                      <a16:colId xmlns:a16="http://schemas.microsoft.com/office/drawing/2014/main" val="2237422460"/>
                    </a:ext>
                  </a:extLst>
                </a:gridCol>
              </a:tblGrid>
              <a:tr h="50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Momentos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Actividades, Organización y Consignas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Recursos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Día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extLst>
                  <a:ext uri="{0D108BD9-81ED-4DB2-BD59-A6C34878D82A}">
                    <a16:rowId xmlns:a16="http://schemas.microsoft.com/office/drawing/2014/main" val="386701580"/>
                  </a:ext>
                </a:extLst>
              </a:tr>
              <a:tr h="2545648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INICIO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vert="vert27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I: Observa las imágenes (pino de navidad, corona, cena navideña) y contesta los cuestionamientos </a:t>
                      </a:r>
                      <a:r>
                        <a:rPr lang="es-MX" sz="1200" dirty="0" smtClean="0">
                          <a:effectLst/>
                        </a:rPr>
                        <a:t>(¿Qué hay en la imagen? ¿A </a:t>
                      </a:r>
                      <a:r>
                        <a:rPr lang="es-MX" sz="1200" dirty="0">
                          <a:effectLst/>
                        </a:rPr>
                        <a:t>qué te recuerda esta imagen? ¿Qué es la navidad? ¿Cómo la celebras?)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D: Escucha y ve atentamente un cuento (Los fantasmas de </a:t>
                      </a:r>
                      <a:r>
                        <a:rPr lang="es-MX" sz="1200" dirty="0" err="1">
                          <a:effectLst/>
                        </a:rPr>
                        <a:t>scrooge</a:t>
                      </a:r>
                      <a:r>
                        <a:rPr lang="es-MX" sz="1200" dirty="0">
                          <a:effectLst/>
                        </a:rPr>
                        <a:t>) 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C: Comenta lo que entendió del cuento y que fue lo que más le gusto. </a:t>
                      </a:r>
                      <a:endParaRPr lang="es-MX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I: Escucha indicaciones (Vamos a realizar una carta</a:t>
                      </a:r>
                      <a:r>
                        <a:rPr lang="es-MX" sz="1200" baseline="0" dirty="0" smtClean="0">
                          <a:effectLst/>
                        </a:rPr>
                        <a:t> en donde ustedes van a decir que les gustaría de regalo)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</a:rPr>
                        <a:t>D: Realiza su carta de juguetes en una hoja blanca con dibujos.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</a:rPr>
                        <a:t>C: Comenta a sus compañeros que es lo que le gustaría recibir. 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Imágenes </a:t>
                      </a:r>
                      <a:r>
                        <a:rPr lang="es-MX" sz="1200" dirty="0">
                          <a:effectLst/>
                        </a:rPr>
                        <a:t>de </a:t>
                      </a:r>
                      <a:r>
                        <a:rPr lang="es-MX" sz="1200" dirty="0" smtClean="0">
                          <a:effectLst/>
                        </a:rPr>
                        <a:t>navidad</a:t>
                      </a: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Laptop</a:t>
                      </a: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Proyector</a:t>
                      </a: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Bocina</a:t>
                      </a: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Hoja blanca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Explica cómo es, cómo ocurrió o cómo funciona algo, ordenando las ideas para que los demás comprendan</a:t>
                      </a:r>
                      <a:r>
                        <a:rPr lang="es-MX" sz="1200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Explica cómo es, cómo ocurrió o cómo funciona algo, ordenando las ideas para que los demás comprendan.</a:t>
                      </a:r>
                      <a:endParaRPr lang="es-MX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9" marR="66079" marT="0" marB="0"/>
                </a:tc>
                <a:extLst>
                  <a:ext uri="{0D108BD9-81ED-4DB2-BD59-A6C34878D82A}">
                    <a16:rowId xmlns:a16="http://schemas.microsoft.com/office/drawing/2014/main" val="2447956344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615003" y="177554"/>
            <a:ext cx="385233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Secuencia de Situación Didáctica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64238">
            <a:off x="7015566" y="-218267"/>
            <a:ext cx="2376407" cy="2376407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>
            <a:off x="1992573" y="901532"/>
            <a:ext cx="5131559" cy="750627"/>
          </a:xfrm>
          <a:prstGeom prst="round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Carta de los juguetes</a:t>
            </a:r>
            <a:endParaRPr lang="es-MX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9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99340"/>
              </p:ext>
            </p:extLst>
          </p:nvPr>
        </p:nvGraphicFramePr>
        <p:xfrm>
          <a:off x="177418" y="1323834"/>
          <a:ext cx="8830101" cy="51986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6068">
                  <a:extLst>
                    <a:ext uri="{9D8B030D-6E8A-4147-A177-3AD203B41FA5}">
                      <a16:colId xmlns:a16="http://schemas.microsoft.com/office/drawing/2014/main" val="3167375111"/>
                    </a:ext>
                  </a:extLst>
                </a:gridCol>
                <a:gridCol w="3623553">
                  <a:extLst>
                    <a:ext uri="{9D8B030D-6E8A-4147-A177-3AD203B41FA5}">
                      <a16:colId xmlns:a16="http://schemas.microsoft.com/office/drawing/2014/main" val="760351471"/>
                    </a:ext>
                  </a:extLst>
                </a:gridCol>
                <a:gridCol w="1054383">
                  <a:extLst>
                    <a:ext uri="{9D8B030D-6E8A-4147-A177-3AD203B41FA5}">
                      <a16:colId xmlns:a16="http://schemas.microsoft.com/office/drawing/2014/main" val="1719726866"/>
                    </a:ext>
                  </a:extLst>
                </a:gridCol>
                <a:gridCol w="858995">
                  <a:extLst>
                    <a:ext uri="{9D8B030D-6E8A-4147-A177-3AD203B41FA5}">
                      <a16:colId xmlns:a16="http://schemas.microsoft.com/office/drawing/2014/main" val="2786578723"/>
                    </a:ext>
                  </a:extLst>
                </a:gridCol>
                <a:gridCol w="2287102">
                  <a:extLst>
                    <a:ext uri="{9D8B030D-6E8A-4147-A177-3AD203B41FA5}">
                      <a16:colId xmlns:a16="http://schemas.microsoft.com/office/drawing/2014/main" val="4031569933"/>
                    </a:ext>
                  </a:extLst>
                </a:gridCol>
              </a:tblGrid>
              <a:tr h="368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Momentos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Actividades, Organización y Consignas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Recursos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Día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Aprendizaje Esperado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anchor="ctr"/>
                </a:tc>
                <a:extLst>
                  <a:ext uri="{0D108BD9-81ED-4DB2-BD59-A6C34878D82A}">
                    <a16:rowId xmlns:a16="http://schemas.microsoft.com/office/drawing/2014/main" val="2529553358"/>
                  </a:ext>
                </a:extLst>
              </a:tr>
              <a:tr h="483018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DESARROLLO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I: Escucha indicaciones (Vamos a ver las fotos que trajeron y nos van a explicar que hicieron ese día).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D: Explica frente a todo el salón lo que se realiza en la foto.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C: Contesta los cuestionamientos (¿Qué fue lo que hicieron? ¿Con quienes estuviste? ¿Qué fue lo que más te gusto?).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I: Contesta los cuestionamientos (¿Saben que es una gráfica? ¿Qué se hace con ella?) Dice lo que suele comer el día de navidad.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D: Recaba datos contestando los cuestionamientos (¿Cuál comida prefieren? Ejemplo: tamales, pozole, menudo).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C: Realiza una gráfica en una hoja cuadriculada con las respuestas de sus compañeros</a:t>
                      </a:r>
                      <a:r>
                        <a:rPr lang="es-MX" sz="11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I: Escucha indicaciones</a:t>
                      </a:r>
                      <a:r>
                        <a:rPr lang="es-MX" sz="1100" baseline="0" dirty="0" smtClean="0">
                          <a:effectLst/>
                        </a:rPr>
                        <a:t> (¿Se acuerdan del cuento que escuchamos ayer? Vamos a hacer un títere con un palo)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</a:rPr>
                        <a:t>D: Pinta y recorta los dibujos de los personajes del cuento. Los pega en el palito.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</a:rPr>
                        <a:t>C: Hace una pequeña representación del cuento con los títeres</a:t>
                      </a:r>
                      <a:r>
                        <a:rPr lang="es-MX" sz="1100" baseline="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Escucha indicaciones</a:t>
                      </a: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(¿Les gustan los rompecabezas? Vamos a armar uno por equipos)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Sentado en su mesa de trabajo resuelve el rompecabezas.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Explica que fue lo que mas se le dificulto de la actividad y lo que le hace sentir la imagen del rompecabezas.</a:t>
                      </a:r>
                      <a:endParaRPr lang="es-MX" sz="1100" dirty="0">
                        <a:effectLst/>
                      </a:endParaRPr>
                    </a:p>
                  </a:txBody>
                  <a:tcPr marL="52167" marR="5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Foto traída por los alumnos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/>
                      </a:r>
                      <a:br>
                        <a:rPr lang="es-MX" sz="1100" dirty="0" smtClean="0">
                          <a:effectLst/>
                        </a:rPr>
                      </a:br>
                      <a:endParaRPr lang="es-MX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Hoja </a:t>
                      </a:r>
                      <a:r>
                        <a:rPr lang="es-MX" sz="1100" dirty="0">
                          <a:effectLst/>
                        </a:rPr>
                        <a:t>cuadriculada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Colores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Dibujos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los personajes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Palitos de madera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Tijeras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Pegamento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Rompecabezas </a:t>
                      </a: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7" marR="52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Explica cómo es, cómo ocurrió o cómo funciona algo, ordenando las ideas para que los demás comprendan.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Contesta </a:t>
                      </a:r>
                      <a:r>
                        <a:rPr lang="es-MX" sz="1200" dirty="0">
                          <a:effectLst/>
                        </a:rPr>
                        <a:t>preguntas en las que necesite recabar datos; los organiza a través de tablas y pictogramas que interpreta para contestar las preguntas </a:t>
                      </a:r>
                      <a:r>
                        <a:rPr lang="es-MX" sz="1200" dirty="0" smtClean="0">
                          <a:effectLst/>
                        </a:rPr>
                        <a:t>planteadas.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MX" sz="1200" dirty="0" smtClean="0">
                          <a:effectLst/>
                        </a:rPr>
                        <a:t>Representa </a:t>
                      </a:r>
                      <a:r>
                        <a:rPr lang="es-MX" sz="1200" dirty="0" smtClean="0">
                          <a:effectLst/>
                        </a:rPr>
                        <a:t>historias y personajes reales o imaginarios con mímica, marionetas, en el juego simbólico, en dramatizaciones y con recursos de las artes visuales.</a:t>
                      </a:r>
                      <a:endParaRPr lang="es-MX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Explica cómo es, cómo ocurrió o cómo funciona algo, ordenando las ideas para que los demás comprendan.</a:t>
                      </a:r>
                      <a:endParaRPr lang="es-MX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 </a:t>
                      </a:r>
                      <a:endParaRPr lang="es-MX" sz="1100" dirty="0" smtClean="0">
                        <a:effectLst/>
                      </a:endParaRPr>
                    </a:p>
                  </a:txBody>
                  <a:tcPr marL="52167" marR="52167" marT="0" marB="0"/>
                </a:tc>
                <a:extLst>
                  <a:ext uri="{0D108BD9-81ED-4DB2-BD59-A6C34878D82A}">
                    <a16:rowId xmlns:a16="http://schemas.microsoft.com/office/drawing/2014/main" val="4020509008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29082">
            <a:off x="7400289" y="-182103"/>
            <a:ext cx="1688331" cy="1688331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2026688" y="314046"/>
            <a:ext cx="5131559" cy="750627"/>
          </a:xfrm>
          <a:prstGeom prst="round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Hablemos de la navidad </a:t>
            </a:r>
            <a:endParaRPr lang="es-MX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0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8802"/>
              </p:ext>
            </p:extLst>
          </p:nvPr>
        </p:nvGraphicFramePr>
        <p:xfrm>
          <a:off x="481222" y="1622835"/>
          <a:ext cx="8119565" cy="52351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25113">
                  <a:extLst>
                    <a:ext uri="{9D8B030D-6E8A-4147-A177-3AD203B41FA5}">
                      <a16:colId xmlns:a16="http://schemas.microsoft.com/office/drawing/2014/main" val="2728724460"/>
                    </a:ext>
                  </a:extLst>
                </a:gridCol>
                <a:gridCol w="3331975">
                  <a:extLst>
                    <a:ext uri="{9D8B030D-6E8A-4147-A177-3AD203B41FA5}">
                      <a16:colId xmlns:a16="http://schemas.microsoft.com/office/drawing/2014/main" val="2599489038"/>
                    </a:ext>
                  </a:extLst>
                </a:gridCol>
                <a:gridCol w="1048341">
                  <a:extLst>
                    <a:ext uri="{9D8B030D-6E8A-4147-A177-3AD203B41FA5}">
                      <a16:colId xmlns:a16="http://schemas.microsoft.com/office/drawing/2014/main" val="863247752"/>
                    </a:ext>
                  </a:extLst>
                </a:gridCol>
                <a:gridCol w="711072">
                  <a:extLst>
                    <a:ext uri="{9D8B030D-6E8A-4147-A177-3AD203B41FA5}">
                      <a16:colId xmlns:a16="http://schemas.microsoft.com/office/drawing/2014/main" val="1204944829"/>
                    </a:ext>
                  </a:extLst>
                </a:gridCol>
                <a:gridCol w="2103064">
                  <a:extLst>
                    <a:ext uri="{9D8B030D-6E8A-4147-A177-3AD203B41FA5}">
                      <a16:colId xmlns:a16="http://schemas.microsoft.com/office/drawing/2014/main" val="1927469390"/>
                    </a:ext>
                  </a:extLst>
                </a:gridCol>
              </a:tblGrid>
              <a:tr h="767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Momentos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Actividades, Organización y Consignas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Recursos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Día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/>
                </a:tc>
                <a:extLst>
                  <a:ext uri="{0D108BD9-81ED-4DB2-BD59-A6C34878D82A}">
                    <a16:rowId xmlns:a16="http://schemas.microsoft.com/office/drawing/2014/main" val="2260145291"/>
                  </a:ext>
                </a:extLst>
              </a:tr>
              <a:tr h="277285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CIERRE</a:t>
                      </a:r>
                      <a:endParaRPr lang="es-MX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vert="vert27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j-lt"/>
                        </a:rPr>
                        <a:t>I: Escucha indicaciones</a:t>
                      </a:r>
                      <a:r>
                        <a:rPr lang="es-MX" sz="1100" baseline="0" dirty="0" smtClean="0">
                          <a:effectLst/>
                          <a:latin typeface="+mj-lt"/>
                        </a:rPr>
                        <a:t> (Les repartiré una hoja en donde van a pintar y luego contar los objetos que hay en ella).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Pinta y registra cuantos objetos hay en la hoja.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Cuelga su trabajo en el tendedero dentro del salón.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Observa un pictograma y contesta a los cuestionamientos (¿Alguien sabe que es? ¿Conocen los pictogramas?)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Cuenta la cantidad de objetos y responde la pregunta (¿Quién tiene exactamente 2 rosquillas? ¿Quién tiene mas canicas?)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Explica como  pudo resolverlo.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Sentado en el piso pone atención.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contesta a los cuestionamiento (¿Qué fue lo que aprendimos? ¿Qué les gusto mas? ¿Cómo fue que lo aprendimos? ¿Qué no les gusto?)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Realiza un dibujo de lo que más le gusto.</a:t>
                      </a: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Plantilla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Colores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Pinza</a:t>
                      </a:r>
                      <a:r>
                        <a:rPr lang="es-MX" sz="1100" baseline="0" dirty="0" smtClean="0">
                          <a:effectLst/>
                        </a:rPr>
                        <a:t> para colgar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Pictograma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</a:rPr>
                        <a:t>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Contesta preguntas en las que necesite recabar datos; los organiza a través de tablas y pictogramas que interpreta para contestar las preguntas planteadas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Contesta preguntas en las que necesite recabar datos; los organiza a través de tablas y pictogramas que interpreta para contestar las preguntas planteadas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Explica cómo es, cómo ocurrió o cómo funciona algo, ordenando las ideas para que los demás comprendan.</a:t>
                      </a:r>
                      <a:endParaRPr lang="es-MX" sz="105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4247023688"/>
                  </a:ext>
                </a:extLst>
              </a:tr>
            </a:tbl>
          </a:graphicData>
        </a:graphic>
      </p:graphicFrame>
      <p:grpSp>
        <p:nvGrpSpPr>
          <p:cNvPr id="3" name="Grupo 2"/>
          <p:cNvGrpSpPr/>
          <p:nvPr/>
        </p:nvGrpSpPr>
        <p:grpSpPr>
          <a:xfrm>
            <a:off x="0" y="-111072"/>
            <a:ext cx="9128502" cy="861699"/>
            <a:chOff x="0" y="-111072"/>
            <a:chExt cx="9128502" cy="1171935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602997" cy="1060863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1005" y="-111072"/>
              <a:ext cx="4587497" cy="1060863"/>
            </a:xfrm>
            <a:prstGeom prst="rect">
              <a:avLst/>
            </a:prstGeom>
          </p:spPr>
        </p:pic>
      </p:grpSp>
      <p:sp>
        <p:nvSpPr>
          <p:cNvPr id="7" name="Rectángulo redondeado 6"/>
          <p:cNvSpPr/>
          <p:nvPr/>
        </p:nvSpPr>
        <p:spPr>
          <a:xfrm>
            <a:off x="1975224" y="790539"/>
            <a:ext cx="5131559" cy="750627"/>
          </a:xfrm>
          <a:prstGeom prst="round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¿Qué aprendimos? ¿Cómo lo hicimos? </a:t>
            </a:r>
            <a:endParaRPr lang="es-MX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207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729794"/>
              </p:ext>
            </p:extLst>
          </p:nvPr>
        </p:nvGraphicFramePr>
        <p:xfrm>
          <a:off x="514065" y="919327"/>
          <a:ext cx="8288740" cy="167075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44370">
                  <a:extLst>
                    <a:ext uri="{9D8B030D-6E8A-4147-A177-3AD203B41FA5}">
                      <a16:colId xmlns:a16="http://schemas.microsoft.com/office/drawing/2014/main" val="4153364371"/>
                    </a:ext>
                  </a:extLst>
                </a:gridCol>
                <a:gridCol w="4144370">
                  <a:extLst>
                    <a:ext uri="{9D8B030D-6E8A-4147-A177-3AD203B41FA5}">
                      <a16:colId xmlns:a16="http://schemas.microsoft.com/office/drawing/2014/main" val="2848865408"/>
                    </a:ext>
                  </a:extLst>
                </a:gridCol>
              </a:tblGrid>
              <a:tr h="482032">
                <a:tc>
                  <a:txBody>
                    <a:bodyPr/>
                    <a:lstStyle/>
                    <a:p>
                      <a:r>
                        <a:rPr lang="es-MX" dirty="0" smtClean="0"/>
                        <a:t>Día</a:t>
                      </a:r>
                      <a:endParaRPr lang="es-MX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Tarea</a:t>
                      </a:r>
                      <a:endParaRPr lang="es-MX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04185"/>
                  </a:ext>
                </a:extLst>
              </a:tr>
              <a:tr h="482032">
                <a:tc>
                  <a:txBody>
                    <a:bodyPr/>
                    <a:lstStyle/>
                    <a:p>
                      <a:r>
                        <a:rPr lang="es-MX" dirty="0" smtClean="0"/>
                        <a:t>Lunes</a:t>
                      </a:r>
                      <a:endParaRPr lang="es-MX" dirty="0"/>
                    </a:p>
                  </a:txBody>
                  <a:tcPr>
                    <a:solidFill>
                      <a:srgbClr val="85D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Traer</a:t>
                      </a:r>
                      <a:r>
                        <a:rPr lang="es-MX" baseline="0" dirty="0" smtClean="0"/>
                        <a:t> una fotografía familiar en fecha navideña.</a:t>
                      </a:r>
                    </a:p>
                    <a:p>
                      <a:r>
                        <a:rPr lang="es-MX" baseline="0" dirty="0" smtClean="0"/>
                        <a:t>Traer en una hoja la comida que más le gusta en navidad.</a:t>
                      </a:r>
                      <a:endParaRPr lang="es-MX" dirty="0"/>
                    </a:p>
                  </a:txBody>
                  <a:tcPr>
                    <a:solidFill>
                      <a:srgbClr val="85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571844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431" y="2590079"/>
            <a:ext cx="3984008" cy="398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629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1193</Words>
  <Application>Microsoft Office PowerPoint</Application>
  <PresentationFormat>Carta (216 x 279 mm)</PresentationFormat>
  <Paragraphs>285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Larissa</dc:creator>
  <cp:lastModifiedBy>Larissa</cp:lastModifiedBy>
  <cp:revision>26</cp:revision>
  <dcterms:created xsi:type="dcterms:W3CDTF">2018-11-23T05:01:27Z</dcterms:created>
  <dcterms:modified xsi:type="dcterms:W3CDTF">2018-11-23T16:25:40Z</dcterms:modified>
</cp:coreProperties>
</file>