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4" r:id="rId4"/>
    <p:sldId id="259" r:id="rId5"/>
    <p:sldId id="260" r:id="rId6"/>
    <p:sldId id="261" r:id="rId7"/>
    <p:sldId id="262" r:id="rId8"/>
    <p:sldId id="265" r:id="rId9"/>
    <p:sldId id="266" r:id="rId10"/>
    <p:sldId id="272" r:id="rId11"/>
    <p:sldId id="268" r:id="rId12"/>
    <p:sldId id="273" r:id="rId13"/>
    <p:sldId id="274" r:id="rId14"/>
    <p:sldId id="269" r:id="rId15"/>
    <p:sldId id="270" r:id="rId16"/>
    <p:sldId id="258" r:id="rId17"/>
    <p:sldId id="275" r:id="rId18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DBEA"/>
    <a:srgbClr val="D2B3DF"/>
    <a:srgbClr val="91EB53"/>
    <a:srgbClr val="FFB7DD"/>
    <a:srgbClr val="EC2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75" d="100"/>
          <a:sy n="75" d="100"/>
        </p:scale>
        <p:origin x="12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700-5585-49A7-84B8-D60D04224626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0520-DCD0-4C85-A23A-D002A819B6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570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700-5585-49A7-84B8-D60D04224626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0520-DCD0-4C85-A23A-D002A819B6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913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700-5585-49A7-84B8-D60D04224626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0520-DCD0-4C85-A23A-D002A819B6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890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700-5585-49A7-84B8-D60D04224626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0520-DCD0-4C85-A23A-D002A819B6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514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700-5585-49A7-84B8-D60D04224626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0520-DCD0-4C85-A23A-D002A819B6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225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700-5585-49A7-84B8-D60D04224626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0520-DCD0-4C85-A23A-D002A819B6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85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700-5585-49A7-84B8-D60D04224626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0520-DCD0-4C85-A23A-D002A819B6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997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700-5585-49A7-84B8-D60D04224626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0520-DCD0-4C85-A23A-D002A819B6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727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700-5585-49A7-84B8-D60D04224626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0520-DCD0-4C85-A23A-D002A819B6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246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700-5585-49A7-84B8-D60D04224626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0520-DCD0-4C85-A23A-D002A819B6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00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700-5585-49A7-84B8-D60D04224626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0520-DCD0-4C85-A23A-D002A819B6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274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41700-5585-49A7-84B8-D60D04224626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0520-DCD0-4C85-A23A-D002A819B6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026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5" y="-1501"/>
            <a:ext cx="9144000" cy="6858000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927263" y="1051347"/>
            <a:ext cx="2511381" cy="48038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Rectángulo redondeado 43"/>
          <p:cNvSpPr/>
          <p:nvPr/>
        </p:nvSpPr>
        <p:spPr>
          <a:xfrm>
            <a:off x="1314951" y="939365"/>
            <a:ext cx="2511381" cy="50106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86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907" y="1577571"/>
            <a:ext cx="1711467" cy="106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2322524" y="1269383"/>
            <a:ext cx="4088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 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Rectangle 62"/>
          <p:cNvSpPr>
            <a:spLocks noChangeArrowheads="1"/>
          </p:cNvSpPr>
          <p:nvPr/>
        </p:nvSpPr>
        <p:spPr bwMode="auto">
          <a:xfrm>
            <a:off x="1627358" y="3407926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Rectangle 63"/>
          <p:cNvSpPr>
            <a:spLocks noChangeArrowheads="1"/>
          </p:cNvSpPr>
          <p:nvPr/>
        </p:nvSpPr>
        <p:spPr bwMode="auto">
          <a:xfrm>
            <a:off x="1510724" y="2666349"/>
            <a:ext cx="59708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 Practicante: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Karla Cecilia Martínez Espinosa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Rectangle 64"/>
          <p:cNvSpPr>
            <a:spLocks noChangeArrowheads="1"/>
          </p:cNvSpPr>
          <p:nvPr/>
        </p:nvSpPr>
        <p:spPr bwMode="auto">
          <a:xfrm>
            <a:off x="1866366" y="3070718"/>
            <a:ext cx="5025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Grado: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2º      </a:t>
            </a: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Sección: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“A”       </a:t>
            </a: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Lista: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15 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0" name="Rectangle 65"/>
          <p:cNvSpPr>
            <a:spLocks noChangeArrowheads="1"/>
          </p:cNvSpPr>
          <p:nvPr/>
        </p:nvSpPr>
        <p:spPr bwMode="auto">
          <a:xfrm>
            <a:off x="1835342" y="3451874"/>
            <a:ext cx="51700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Institución de Práctica: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Jardín de Niños Ignacio Zaragoza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Rectangle 66"/>
          <p:cNvSpPr>
            <a:spLocks noChangeArrowheads="1"/>
          </p:cNvSpPr>
          <p:nvPr/>
        </p:nvSpPr>
        <p:spPr bwMode="auto">
          <a:xfrm>
            <a:off x="2379674" y="3828924"/>
            <a:ext cx="50177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Clave: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05DJN0058B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rgbClr val="6C6C6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Zona Escolar: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3" name="Rectangle 67"/>
          <p:cNvSpPr>
            <a:spLocks noChangeArrowheads="1"/>
          </p:cNvSpPr>
          <p:nvPr/>
        </p:nvSpPr>
        <p:spPr bwMode="auto">
          <a:xfrm>
            <a:off x="2221912" y="4435019"/>
            <a:ext cx="40121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Grado en el que realiza su práctica: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3º  “A”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4" name="Rectangle 68"/>
          <p:cNvSpPr>
            <a:spLocks noChangeArrowheads="1"/>
          </p:cNvSpPr>
          <p:nvPr/>
        </p:nvSpPr>
        <p:spPr bwMode="auto">
          <a:xfrm>
            <a:off x="1868170" y="4137844"/>
            <a:ext cx="49969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Educador(a) Titular:    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Lic. Perla Gutiérrez 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5" name="Rectangle 69"/>
          <p:cNvSpPr>
            <a:spLocks noChangeArrowheads="1"/>
          </p:cNvSpPr>
          <p:nvPr/>
        </p:nvSpPr>
        <p:spPr bwMode="auto">
          <a:xfrm>
            <a:off x="2115476" y="4777823"/>
            <a:ext cx="46718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de niños: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32       </a:t>
            </a: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Niños: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18       </a:t>
            </a: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Niñas: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14   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6" name="Rectangle 70"/>
          <p:cNvSpPr>
            <a:spLocks noChangeArrowheads="1"/>
          </p:cNvSpPr>
          <p:nvPr/>
        </p:nvSpPr>
        <p:spPr bwMode="auto">
          <a:xfrm>
            <a:off x="1718397" y="5139478"/>
            <a:ext cx="5335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Periodo de Práctica: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10, 11, 12, 13,14 de Diciembre del 2018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749875"/>
              </p:ext>
            </p:extLst>
          </p:nvPr>
        </p:nvGraphicFramePr>
        <p:xfrm>
          <a:off x="284215" y="1765304"/>
          <a:ext cx="8666218" cy="318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127"/>
                <a:gridCol w="4028790"/>
                <a:gridCol w="1292772"/>
                <a:gridCol w="725214"/>
                <a:gridCol w="1398315"/>
              </a:tblGrid>
              <a:tr h="3262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934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I:</a:t>
                      </a: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objetos con su lupa.</a:t>
                      </a:r>
                      <a:endParaRPr lang="es-MX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Lupa</a:t>
                      </a:r>
                    </a:p>
                    <a:p>
                      <a:pPr marL="285750" indent="-285750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Hojas de maquina</a:t>
                      </a:r>
                    </a:p>
                    <a:p>
                      <a:pPr marL="285750" indent="-285750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Lapicera</a:t>
                      </a:r>
                    </a:p>
                    <a:p>
                      <a:pPr marL="0" indent="0">
                        <a:buClr>
                          <a:srgbClr val="7030A0"/>
                        </a:buClr>
                        <a:buFont typeface="Wingdings" panose="05000000000000000000" pitchFamily="2" charset="2"/>
                        <a:buNone/>
                      </a:pPr>
                      <a:endParaRPr lang="es-ES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MARTES </a:t>
                      </a:r>
                      <a:endParaRPr lang="es-MX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Relaciona el número de elementos en una colección con la sucesión  numérica del 1 al 30.(20)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3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D: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Cuenta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los objetos que encuentra en el salón y hace 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colecciones, colorea las imágenes que tengan los números que se le indican.</a:t>
                      </a:r>
                      <a:endParaRPr lang="es-MX" sz="14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Clr>
                          <a:srgbClr val="7030A0"/>
                        </a:buClr>
                        <a:buFont typeface="Wingdings" panose="05000000000000000000" pitchFamily="2" charset="2"/>
                        <a:buNone/>
                      </a:pPr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 vMerge="1"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FFFF00"/>
                        </a:buClr>
                        <a:buFont typeface="Wingdings" panose="05000000000000000000" pitchFamily="2" charset="2"/>
                        <a:buChar char="Ø"/>
                      </a:pPr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775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C: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socializan las respuestas.</a:t>
                      </a:r>
                      <a:endParaRPr lang="es-MX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Clr>
                          <a:srgbClr val="7030A0"/>
                        </a:buClr>
                        <a:buFont typeface="Wingdings" panose="05000000000000000000" pitchFamily="2" charset="2"/>
                        <a:buNone/>
                      </a:pPr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 vMerge="1"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FFFF00"/>
                        </a:buClr>
                        <a:buFont typeface="Wingdings" panose="05000000000000000000" pitchFamily="2" charset="2"/>
                        <a:buChar char="Ø"/>
                      </a:pPr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1334">
                <a:tc v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I: 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las reglas de convivencia  y comienza a jugar.</a:t>
                      </a:r>
                      <a:endParaRPr lang="es-MX" sz="14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Tarjetas de </a:t>
                      </a:r>
                      <a:r>
                        <a:rPr lang="es-ES" sz="1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memorama</a:t>
                      </a:r>
                      <a:r>
                        <a:rPr lang="es-ES" sz="1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MARTES  </a:t>
                      </a:r>
                      <a:endParaRPr lang="es-MX" sz="140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Convive, juega y trabaja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distintos compañeros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D: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Toma un memorara (por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mesa de trabajo) y describen los objetos que descubrieron.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94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C: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Socializa con sus compañeros.</a:t>
                      </a:r>
                      <a:endParaRPr lang="es-MX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4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92149"/>
              </p:ext>
            </p:extLst>
          </p:nvPr>
        </p:nvGraphicFramePr>
        <p:xfrm>
          <a:off x="261257" y="110680"/>
          <a:ext cx="8646260" cy="6030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6109"/>
                <a:gridCol w="4099034"/>
                <a:gridCol w="1292772"/>
                <a:gridCol w="725214"/>
                <a:gridCol w="1403131"/>
              </a:tblGrid>
              <a:tr h="3815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29391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</a:t>
                      </a:r>
                      <a:endParaRPr lang="es-MX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I: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 los objetos pegados en el pizarrón (lupa, números y arboles) deduce que es lo que va a realizar.</a:t>
                      </a:r>
                      <a:endParaRPr lang="es-MX" sz="12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Figuras</a:t>
                      </a:r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foami( árbol, hojas, lupa)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Lapicera 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Hojas de maquina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endParaRPr lang="es-ES" sz="120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MARTES  </a:t>
                      </a:r>
                      <a:endParaRPr lang="es-MX" sz="120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MX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Relaciona el número de elementos en una colección con la sucesión  numérica del 1 al 30.(20)</a:t>
                      </a:r>
                    </a:p>
                    <a:p>
                      <a:pPr algn="ctr" fontAlgn="b"/>
                      <a:endParaRPr lang="es-E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200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s-ES" sz="12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s-ES" sz="12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las instrucciones ( busca hojas de los arboles que estén en el patio del jardín, hace colecciones no mayores a 20)</a:t>
                      </a:r>
                      <a:endParaRPr lang="es-MX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6069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C: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Entra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 salón y compara sus colecciones, pega las hojas en una hoja de maquina.</a:t>
                      </a:r>
                      <a:endParaRPr lang="es-MX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6963">
                <a:tc v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I: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 las características con las que va disfrazada la maestra.</a:t>
                      </a:r>
                      <a:endParaRPr lang="es-MX" sz="12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científico </a:t>
                      </a:r>
                      <a:endParaRPr lang="es-ES" sz="1200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MIÉRCOLES  </a:t>
                      </a:r>
                      <a:endParaRPr lang="es-MX" sz="120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Menciona características de objetos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personas que conoce y observa.</a:t>
                      </a:r>
                      <a:endParaRPr lang="es-MX" sz="12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s-ES" sz="12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07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s-ES" sz="12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cuestionamientos como: ¿Saben que soy hoy?,¿Quién utiliza estos instrumentos?</a:t>
                      </a:r>
                      <a:endParaRPr lang="es-MX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4909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C: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Socializa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sus compañeros</a:t>
                      </a:r>
                      <a:endParaRPr lang="es-MX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36448">
                <a:tc v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I: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el cuento.</a:t>
                      </a:r>
                      <a:endParaRPr lang="es-MX" sz="12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Cuento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Hojas de trabajo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Lapicera </a:t>
                      </a:r>
                      <a:endParaRPr lang="es-ES" sz="1200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MIÉRCOLES  </a:t>
                      </a:r>
                      <a:endParaRPr lang="es-MX" sz="120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Relaciona el número de elementos en una colección con la sucesión  numérica del 1 al 30.(20)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s-MX" sz="12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200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D: 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Sentado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 su lugar escucha la explicación sobre un método científico e identifica en su hoja de trabajo los paso a seguir en un experimento, (ordena la secuencia)</a:t>
                      </a:r>
                      <a:endParaRPr lang="es-MX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6520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C: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Socializa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sus 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compañeros, describe lo que hace un científico. </a:t>
                      </a:r>
                      <a:endParaRPr lang="es-MX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65209">
                <a:tc v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I: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 los materiales que salen de la caja.</a:t>
                      </a:r>
                      <a:endParaRPr lang="es-MX" sz="12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Caja</a:t>
                      </a:r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sorpresa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Agua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Harina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Aceite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Colorante</a:t>
                      </a:r>
                    </a:p>
                    <a:p>
                      <a:pPr marL="0" indent="0" algn="l">
                        <a:buClr>
                          <a:srgbClr val="7030A0"/>
                        </a:buClr>
                        <a:buFont typeface="Wingdings" panose="05000000000000000000" pitchFamily="2" charset="2"/>
                        <a:buNone/>
                      </a:pPr>
                      <a:endParaRPr lang="es-ES" sz="1200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MIÉRCOLES  </a:t>
                      </a:r>
                      <a:endParaRPr lang="es-MX" sz="120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Menciona características de objetos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personas que conoce y observa.</a:t>
                      </a:r>
                      <a:endParaRPr lang="es-MX" sz="12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s-ES" sz="12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5209">
                <a:tc v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D: 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Describe lo que ve, deduce de que se tratara la actividad que sigue.</a:t>
                      </a:r>
                      <a:endParaRPr lang="es-MX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5209">
                <a:tc v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C: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Registra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los materiales en la hoja de trabajo.</a:t>
                      </a:r>
                      <a:endParaRPr lang="es-MX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0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931502"/>
              </p:ext>
            </p:extLst>
          </p:nvPr>
        </p:nvGraphicFramePr>
        <p:xfrm>
          <a:off x="261257" y="2371280"/>
          <a:ext cx="8646260" cy="2303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6109"/>
                <a:gridCol w="4099034"/>
                <a:gridCol w="1292772"/>
                <a:gridCol w="725214"/>
                <a:gridCol w="1403131"/>
              </a:tblGrid>
              <a:tr h="3815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293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</a:t>
                      </a:r>
                      <a:endParaRPr lang="es-MX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I: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 a los cuestionamientos como:¿Qué pasa si combino los materiales?, propone hipótesis, ideas y suposiciones.</a:t>
                      </a:r>
                      <a:endParaRPr lang="es-MX" sz="12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Agua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Harina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Aceite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Colorante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Recipiente 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Cucharas</a:t>
                      </a:r>
                    </a:p>
                    <a:p>
                      <a:pPr marL="0" indent="0" algn="l">
                        <a:buClr>
                          <a:srgbClr val="7030A0"/>
                        </a:buClr>
                        <a:buFont typeface="Wingdings" panose="05000000000000000000" pitchFamily="2" charset="2"/>
                        <a:buNone/>
                      </a:pPr>
                      <a:endParaRPr lang="es-ES" sz="1200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Clr>
                          <a:srgbClr val="7030A0"/>
                        </a:buClr>
                        <a:buFont typeface="Wingdings" panose="05000000000000000000" pitchFamily="2" charset="2"/>
                        <a:buNone/>
                      </a:pPr>
                      <a:endParaRPr lang="es-ES" sz="1200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Clr>
                          <a:srgbClr val="7030A0"/>
                        </a:buClr>
                        <a:buFont typeface="Wingdings" panose="05000000000000000000" pitchFamily="2" charset="2"/>
                        <a:buNone/>
                      </a:pPr>
                      <a:endParaRPr lang="es-ES" sz="120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MIÉRCOLES  </a:t>
                      </a:r>
                      <a:endParaRPr lang="es-MX" sz="120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MX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marR="0" indent="-17145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Convive, juega y trabaja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distintos compañeros</a:t>
                      </a:r>
                    </a:p>
                    <a:p>
                      <a:pPr marL="171450" marR="0" indent="-17145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Experimenta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 objetos y materiales para poner a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prueba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ideas y supuestos.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200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D:</a:t>
                      </a:r>
                      <a:r>
                        <a:rPr lang="es-ES" sz="12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Manipula los materiales que se encuentran en la mesa de trabajo( Agua, harina, sal, aceite, colorante)</a:t>
                      </a:r>
                      <a:endParaRPr lang="es-MX" sz="1200" dirty="0" smtClean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Sigue las instrucciones y reglas de convivencia para realizar el experimento, sigue paso a paso lo que explica la maestra.</a:t>
                      </a:r>
                      <a:endParaRPr lang="es-MX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6069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C: 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Comprueba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sus hipótesis y las registra.</a:t>
                      </a:r>
                      <a:endParaRPr lang="es-MX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1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011707"/>
              </p:ext>
            </p:extLst>
          </p:nvPr>
        </p:nvGraphicFramePr>
        <p:xfrm>
          <a:off x="261257" y="205273"/>
          <a:ext cx="8635093" cy="618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4618"/>
                <a:gridCol w="4143375"/>
                <a:gridCol w="1285875"/>
                <a:gridCol w="771525"/>
                <a:gridCol w="1409700"/>
              </a:tblGrid>
              <a:tr h="3815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0871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EB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I: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Escuchan y repiten un trabalenguas sobre números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Cuantos números cuentas o perdiste la cuenta de los números que contaste cuenta de nuevo pero con otra técnica de cuenta</a:t>
                      </a:r>
                      <a:endParaRPr lang="es-MX" sz="105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Tarjetas con números</a:t>
                      </a:r>
                      <a:r>
                        <a:rPr lang="es-E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objetos.</a:t>
                      </a:r>
                      <a:endParaRPr lang="es-MX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JUEVES </a:t>
                      </a:r>
                      <a:endParaRPr lang="es-MX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Relaciona el número de elementos en una colección con la sucesión  numérica del 1 al 30.(20)</a:t>
                      </a:r>
                    </a:p>
                    <a:p>
                      <a:endParaRPr lang="es-MX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05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D:</a:t>
                      </a:r>
                      <a:r>
                        <a:rPr lang="es-ES" sz="14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Toma las tarjetas que se encuentran debajo de las sillas y cuenta cada objeto de la colección.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81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C: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Socializa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sus compañeros.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I: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Escoge diferentes objetos de una caja.</a:t>
                      </a:r>
                      <a:endParaRPr lang="es-MX" sz="14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Objetos</a:t>
                      </a:r>
                      <a:r>
                        <a:rPr lang="es-E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científico y explorador.</a:t>
                      </a:r>
                      <a:endParaRPr lang="es-MX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JUEVES </a:t>
                      </a:r>
                      <a:endParaRPr lang="es-MX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FFFF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Menciona características de objetos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personas que conoce y observa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Convive, juega y trabaja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distintos compañeros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s-ES" sz="14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D: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Imita y describe lo que hace un científico o un explorador.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0191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C: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Socializa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sus compañeros.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7066">
                <a:tc v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I: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 y manipula el material que se le entrego.</a:t>
                      </a:r>
                      <a:endParaRPr lang="es-MX" sz="14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Rompecabezas</a:t>
                      </a:r>
                      <a:r>
                        <a:rPr lang="es-E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JUEVES </a:t>
                      </a:r>
                      <a:endParaRPr lang="es-MX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FFFF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Menciona características de objetos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personas que conoce y observa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Convive, juega y trabaja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distintos compañeros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1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D: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 los números dentro del rompecabezas para formarlo en orden y adivina que personaje le toco.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3200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C: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Socializa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sus compañeros.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823356"/>
              </p:ext>
            </p:extLst>
          </p:nvPr>
        </p:nvGraphicFramePr>
        <p:xfrm>
          <a:off x="261257" y="205273"/>
          <a:ext cx="8565502" cy="5483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952"/>
                <a:gridCol w="3330054"/>
                <a:gridCol w="1096512"/>
                <a:gridCol w="1469267"/>
                <a:gridCol w="1156717"/>
              </a:tblGrid>
              <a:tr h="38158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2939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EB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I: 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y responde a  adivinanzas sobre los números, observa el material (previamente pegado en el pizarrón) y deduce de que se tratara la actividad.</a:t>
                      </a:r>
                      <a:endParaRPr lang="es-MX" sz="12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Adivinanzas 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Tarjetas con los números 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Ballena y peces de fieltro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Hojas</a:t>
                      </a:r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maquina( con el dibujo de una ballena)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Lapicera </a:t>
                      </a:r>
                      <a:endParaRPr lang="es-ES" sz="120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VIERNES</a:t>
                      </a:r>
                      <a:r>
                        <a:rPr lang="es-ES" sz="12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20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Relaciona el número de elementos en una colección con la sucesión  numérica del 1 al 30.(20)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200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D: 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las instrucciones (toma una cantidad de peces y los coloca en la ballena previamente pegada en el pizarrón, pasa otro niño y responde a la pregunta ¿ cuantos peces hay? Y da su respuesta al grupo, vuelve hacer colecciones  y pasa otro a contar), comienza el juego, registra en una hoja la cantidad de peces dentro de la ballena.</a:t>
                      </a:r>
                      <a:endParaRPr lang="es-MX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3200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C: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Compara e identifica quien tiene mas peces y socializa con sus compañeros.</a:t>
                      </a:r>
                      <a:endParaRPr lang="es-MX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32001">
                <a:tc v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I: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 las imágenes que están en el pizarrón y describe los materiales que ve, responde 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los cuestionamientos como:¿Qué pasa si combino los materiales?, propone hipótesis, ideas y suposiciones.</a:t>
                      </a:r>
                      <a:endParaRPr lang="es-MX" sz="12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Detergente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Resistol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Diamantina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Colorante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Recipiente</a:t>
                      </a:r>
                    </a:p>
                    <a:p>
                      <a:pPr marL="171450" indent="-171450" algn="l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Cucharas</a:t>
                      </a:r>
                    </a:p>
                    <a:p>
                      <a:pPr marL="0" indent="0" algn="l">
                        <a:buClr>
                          <a:srgbClr val="7030A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1200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VIERNES</a:t>
                      </a:r>
                      <a:endParaRPr lang="es-MX" sz="120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marR="0" indent="-17145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Convive, juega y trabaja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distintos compañeros</a:t>
                      </a:r>
                    </a:p>
                    <a:p>
                      <a:pPr marL="171450" marR="0" indent="-17145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Experimenta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 objetos y materiales para poner a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prueba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ideas y supuestos.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17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D:</a:t>
                      </a:r>
                      <a:r>
                        <a:rPr lang="es-ES" sz="12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Manipula los materiales que se encuentran en la mesa de 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trabajo(detergente, Resistol o silicón frio, diamantina, 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colorante)</a:t>
                      </a:r>
                      <a:endParaRPr lang="es-MX" sz="1200" dirty="0" smtClean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Sigue las instrucciones y reglas de convivencia para realizar el experimento, sigue paso a paso lo que explica la maestra.</a:t>
                      </a:r>
                      <a:endParaRPr lang="es-MX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3200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C: 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Comprueba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sus hipótesis y las 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registra el método y los resultados en su hoja de trabajo.</a:t>
                      </a:r>
                      <a:endParaRPr lang="es-MX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6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329209"/>
              </p:ext>
            </p:extLst>
          </p:nvPr>
        </p:nvGraphicFramePr>
        <p:xfrm>
          <a:off x="137329" y="272868"/>
          <a:ext cx="8815601" cy="2347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15601"/>
              </a:tblGrid>
              <a:tr h="2347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ADECUACIONES CURRICULARES: 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6" marR="685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66546"/>
              </p:ext>
            </p:extLst>
          </p:nvPr>
        </p:nvGraphicFramePr>
        <p:xfrm>
          <a:off x="123682" y="2763450"/>
          <a:ext cx="8815601" cy="2282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15601"/>
              </a:tblGrid>
              <a:tr h="2149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OBSERVACIONES: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6" marR="685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8646" y="5565338"/>
            <a:ext cx="763382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___________________________                                                                        ________________________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Firma del alumno(a)                                                                                           Firma del educador (a)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_____________________________                                              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Firma de asesor de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Pr</a:t>
            </a: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ctica profesional                                                                 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49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572000" y="3429000"/>
            <a:ext cx="3068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 smtClean="0">
                <a:latin typeface="Papyrus" panose="03070502060502030205" pitchFamily="66" charset="0"/>
              </a:rPr>
              <a:t>Evaluación </a:t>
            </a:r>
            <a:endParaRPr lang="es-MX" sz="44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3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784177"/>
              </p:ext>
            </p:extLst>
          </p:nvPr>
        </p:nvGraphicFramePr>
        <p:xfrm>
          <a:off x="254000" y="101601"/>
          <a:ext cx="8585200" cy="64007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5755"/>
                <a:gridCol w="958745"/>
                <a:gridCol w="927100"/>
                <a:gridCol w="787400"/>
                <a:gridCol w="2616200"/>
              </a:tblGrid>
              <a:tr h="3825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3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 HACE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3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PROCESO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3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LO HACE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3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OBSERVACIONES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3DF"/>
                    </a:solidFill>
                  </a:tcPr>
                </a:tc>
              </a:tr>
              <a:tr h="4590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Comprende las </a:t>
                      </a:r>
                      <a:r>
                        <a:rPr lang="es-E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instrucciones </a:t>
                      </a:r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las actividades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03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Sigue reglas de convivencia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0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relaciona de buena manera con sus compañeros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0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Trabaja de igual manera en equipo que individualmente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03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 diferentes objetos, en diferentes contextos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0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Nombra  a los objetos por su nombre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0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Describe lo que ve sin dificultad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03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Reconoce los </a:t>
                      </a:r>
                      <a:r>
                        <a:rPr lang="es-MX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0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Hace colecciones menores a 20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0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Sigue le orden de los </a:t>
                      </a:r>
                      <a:r>
                        <a:rPr lang="es-E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0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 </a:t>
                      </a:r>
                      <a:r>
                        <a:rPr lang="es-E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hipótesis, </a:t>
                      </a:r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ideas y supuestos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0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Hace comparaciones con su compañeros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0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Apoya a sus compañeros en </a:t>
                      </a:r>
                      <a:r>
                        <a:rPr lang="es-E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explicaciones y/o </a:t>
                      </a:r>
                      <a:r>
                        <a:rPr lang="es-E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" marR="6553" marT="65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06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51330" cy="685800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70341" y="1345841"/>
            <a:ext cx="3651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atin typeface="Papyrus" panose="03070502060502030205" pitchFamily="66" charset="0"/>
              </a:rPr>
              <a:t>Propósito de practica  </a:t>
            </a:r>
            <a:endParaRPr lang="es-MX" sz="2800" b="1" dirty="0">
              <a:latin typeface="Papyrus" panose="03070502060502030205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78091" y="2136337"/>
            <a:ext cx="38442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Implementar estrategias pedagógicas creativas e innovadoras que nos ayuden a desarrollar las competencias necesarias para la iniciación de la practica docente utilizando las tic; el diseño de planeaciones didácticas, propiciar ambientes de aprendizaje de acuerdo a los contenidos del plan y programas de estudio vigentes.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5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9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273041" y="2287037"/>
            <a:ext cx="4857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Papyrus" panose="03070502060502030205" pitchFamily="66" charset="0"/>
              </a:rPr>
              <a:t>Propósito de la secuencia didáctica </a:t>
            </a:r>
            <a:endParaRPr lang="es-MX" sz="2400" b="1" dirty="0">
              <a:latin typeface="Papyrus" panose="03070502060502030205" pitchFamily="66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 flipH="1">
            <a:off x="3068319" y="2959100"/>
            <a:ext cx="4310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Construye colecciones no mayores a 20, así como describe lo que observa y lo que sabe, genera hipótesis, y comprobar sus ideas, sigue instrucciones y reglas de convivencia, trabajo y juego en equipos.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841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625368" y="2376481"/>
            <a:ext cx="2994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Situación didáctica </a:t>
            </a:r>
            <a:endParaRPr lang="es-MX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355950" y="3026113"/>
            <a:ext cx="5096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latin typeface="Papyrus" panose="03070502060502030205" pitchFamily="66" charset="0"/>
              </a:rPr>
              <a:t>¿QUÉ SEREMOS HOY, </a:t>
            </a:r>
          </a:p>
          <a:p>
            <a:pPr algn="ctr"/>
            <a:r>
              <a:rPr lang="es-ES" b="1" dirty="0" smtClean="0">
                <a:latin typeface="Papyrus" panose="03070502060502030205" pitchFamily="66" charset="0"/>
              </a:rPr>
              <a:t>CIENTÍFICOS O EXPLORADORES?</a:t>
            </a:r>
            <a:endParaRPr lang="es-MX" b="1" dirty="0">
              <a:latin typeface="Papyrus" panose="03070502060502030205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55728" y="5080556"/>
            <a:ext cx="3432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Del 10 al 14 de diciembre del 2018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588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560559"/>
              </p:ext>
            </p:extLst>
          </p:nvPr>
        </p:nvGraphicFramePr>
        <p:xfrm>
          <a:off x="309921" y="341485"/>
          <a:ext cx="8550743" cy="6017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5760"/>
                <a:gridCol w="2211583"/>
                <a:gridCol w="3333400"/>
              </a:tblGrid>
              <a:tr h="4577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Formación Académica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DD"/>
                    </a:solidFill>
                  </a:tcPr>
                </a:tc>
              </a:tr>
              <a:tr h="4577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   Lenguaje y Comunicación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Número, Algebra y </a:t>
                      </a:r>
                      <a:r>
                        <a:rPr lang="es-MX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variación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Relaciona el número de elementos en una colección con la sucesión numérica escrita, del 1 al 30. (20)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7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EC28B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   Pensamiento Matemático</a:t>
                      </a:r>
                      <a:endParaRPr lang="es-MX" sz="1400" b="1" i="0" u="none" strike="noStrike" dirty="0">
                        <a:solidFill>
                          <a:srgbClr val="EC28B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7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775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   Exploración y Comprensión del Mundo Natural y Social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6928"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7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Formación Académica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DBEA"/>
                    </a:solidFill>
                  </a:tcPr>
                </a:tc>
              </a:tr>
              <a:tr h="4577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   Lenguaje y Comunicación</a:t>
                      </a:r>
                      <a:endParaRPr lang="es-MX" sz="1400" b="1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Oralidad 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Menciona características de objetos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personas que conoce y observa.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7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   Pensamiento Matemático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DB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775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   Exploración y Comprensión del Mundo Natural y Social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 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6928">
                <a:tc>
                  <a:txBody>
                    <a:bodyPr/>
                    <a:lstStyle/>
                    <a:p>
                      <a:pPr algn="ctr" fontAlgn="ctr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75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Áreas de Desarrollo Personal y Social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EB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EB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EB53"/>
                    </a:solidFill>
                  </a:tcPr>
                </a:tc>
              </a:tr>
              <a:tr h="4577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   Artes</a:t>
                      </a:r>
                      <a:endParaRPr lang="es-MX" sz="1400" b="0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Colaboración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Convive, juega y trabaja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distintos compañeros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77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   Educación Socioemocional</a:t>
                      </a:r>
                      <a:endParaRPr lang="es-MX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EB5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42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   Educación física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Inclusión 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9" marR="6149" marT="6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44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172853" y="3013501"/>
            <a:ext cx="4152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>
                <a:latin typeface="Papyrus" panose="03070502060502030205" pitchFamily="66" charset="0"/>
              </a:rPr>
              <a:t>Plan de trabajo</a:t>
            </a:r>
            <a:endParaRPr lang="es-MX" sz="48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022573"/>
              </p:ext>
            </p:extLst>
          </p:nvPr>
        </p:nvGraphicFramePr>
        <p:xfrm>
          <a:off x="165095" y="165100"/>
          <a:ext cx="8597904" cy="645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2984"/>
                <a:gridCol w="1432984"/>
                <a:gridCol w="1432984"/>
                <a:gridCol w="1432984"/>
                <a:gridCol w="1432984"/>
                <a:gridCol w="1432984"/>
              </a:tblGrid>
              <a:tr h="43147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HORARIO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EB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LUNES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EB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MARTES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EB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MIÉRCOLES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EB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JUEVES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EB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VIERNES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EB53"/>
                    </a:solidFill>
                  </a:tcPr>
                </a:tc>
              </a:tr>
              <a:tr h="4506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08:30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Entrada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Entrada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Entrada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Entrada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Entrada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6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08:35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Inglés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Inglés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Inglés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Activación física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Activación física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6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09:20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Saludo y Pase de lista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Saludo y Pase de lista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Saludo y Pase de lista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Saludo y Pase de lista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Saludo y Pase de lista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6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09:25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¡Soy un explorador!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¿Què hay en mi salón?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¡Soy un cientifico!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Música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¡Esa ballena va llena!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65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¡La caja sorpresa!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¡Encuntra el par!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¡Hora de Cuentos!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¡Mi experimento!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6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10:10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¡Mi instrumento de explorador!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¡Exploremos el jardín!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¡la caja sorpresa!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¡Trabalenguas!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06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10:25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Higiene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Higiene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Higiene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Higiene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Higiene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76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10:30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Recreo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3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547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10:45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Educación Física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Club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¡Mi experimento!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¡Caras y gestos!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Club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65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¡Aquien encontraste!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1500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11:45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Salida de niños con transporte/ Caja sorpresa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Salida de niños con transporte/ Escucha un cuento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Salida de niños con transporte/ Biblioteca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Salida de niños con transporte/ Rompecabezas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Salida de niños con transporte/ Biblioteca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03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D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Salida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Salida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Salida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Salida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Salida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27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51349" y="2228671"/>
            <a:ext cx="38154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latin typeface="Papyrus" panose="03070502060502030205" pitchFamily="66" charset="0"/>
              </a:rPr>
              <a:t>Secuencia de </a:t>
            </a:r>
            <a:endParaRPr lang="es-ES" sz="3600" b="1" dirty="0" smtClean="0">
              <a:latin typeface="Papyrus" panose="03070502060502030205" pitchFamily="66" charset="0"/>
            </a:endParaRPr>
          </a:p>
          <a:p>
            <a:r>
              <a:rPr lang="es-ES" sz="3600" b="1" dirty="0" smtClean="0">
                <a:latin typeface="Papyrus" panose="03070502060502030205" pitchFamily="66" charset="0"/>
              </a:rPr>
              <a:t>situación </a:t>
            </a:r>
            <a:r>
              <a:rPr lang="es-ES" sz="3600" b="1" dirty="0" smtClean="0">
                <a:latin typeface="Papyrus" panose="03070502060502030205" pitchFamily="66" charset="0"/>
              </a:rPr>
              <a:t>didáctica</a:t>
            </a:r>
          </a:p>
        </p:txBody>
      </p:sp>
    </p:spTree>
    <p:extLst>
      <p:ext uri="{BB962C8B-B14F-4D97-AF65-F5344CB8AC3E}">
        <p14:creationId xmlns:p14="http://schemas.microsoft.com/office/powerpoint/2010/main" val="252917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483149"/>
              </p:ext>
            </p:extLst>
          </p:nvPr>
        </p:nvGraphicFramePr>
        <p:xfrm>
          <a:off x="252246" y="252252"/>
          <a:ext cx="8666218" cy="640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127"/>
                <a:gridCol w="4028790"/>
                <a:gridCol w="1292772"/>
                <a:gridCol w="725214"/>
                <a:gridCol w="1398315"/>
              </a:tblGrid>
              <a:tr h="3262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934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B3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I: </a:t>
                      </a:r>
                      <a:r>
                        <a:rPr lang="es-ES" sz="1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Responden cuestionamientos como: ¿Qué es un explorador?, ¿Qué hacen los exploradores?, ¿Quién quiere ser un explorador?</a:t>
                      </a:r>
                      <a:endParaRPr lang="es-MX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Imágenes de los exploradores mexicanos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LUNES </a:t>
                      </a:r>
                      <a:endParaRPr lang="es-MX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Menciona características de objetos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personas que conoce y observa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MX" sz="14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3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D: </a:t>
                      </a: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imágenes de dos exploradores, menciona las características que tiene cada uno de ellos y deduce a que se dedican.</a:t>
                      </a:r>
                      <a:endParaRPr lang="es-MX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5245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C:</a:t>
                      </a:r>
                      <a:r>
                        <a:rPr lang="es-ES" sz="14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la explicación acerca de que es un explorador </a:t>
                      </a:r>
                      <a:r>
                        <a:rPr lang="es-MX" sz="14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s-MX" sz="14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la historia de un explorador</a:t>
                      </a:r>
                      <a:r>
                        <a:rPr lang="es-E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mexicano y una exploradora coahuilense.( Rodolfo Neri y Karla </a:t>
                      </a:r>
                      <a:r>
                        <a:rPr lang="es-ES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Wheelock</a:t>
                      </a:r>
                      <a:r>
                        <a:rPr lang="es-E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s-MX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89340">
                <a:tc v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I: </a:t>
                      </a:r>
                      <a:r>
                        <a:rPr lang="es-MX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Observan los</a:t>
                      </a:r>
                      <a:r>
                        <a:rPr lang="es-MX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objetos que salen de la caja sorpresa </a:t>
                      </a:r>
                      <a:r>
                        <a:rPr lang="es-MX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referentes a instrumentos de exploradores</a:t>
                      </a:r>
                      <a:r>
                        <a:rPr lang="es-MX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s-MX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describe lo que ve.</a:t>
                      </a:r>
                      <a:endParaRPr lang="es-MX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Objetos de explorador</a:t>
                      </a:r>
                    </a:p>
                    <a:p>
                      <a:pPr marL="285750" indent="-285750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Caja</a:t>
                      </a:r>
                      <a:r>
                        <a:rPr lang="es-E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sorpresa</a:t>
                      </a:r>
                    </a:p>
                    <a:p>
                      <a:pPr marL="285750" indent="-285750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Rompecabezas </a:t>
                      </a:r>
                      <a:endParaRPr lang="es-MX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LUNES </a:t>
                      </a:r>
                      <a:endParaRPr lang="es-MX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MX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FFFF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Menciona características de objetos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personas que conoce y 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Convive, juega y trabaja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distintos compañeros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 fontAlgn="b">
                        <a:buClr>
                          <a:srgbClr val="FFFF00"/>
                        </a:buClr>
                        <a:buFont typeface="Wingdings" panose="05000000000000000000" pitchFamily="2" charset="2"/>
                        <a:buChar char="Ø"/>
                      </a:pP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D:</a:t>
                      </a:r>
                      <a:r>
                        <a:rPr lang="es-ES" sz="1400" baseline="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la explicación acerca de los</a:t>
                      </a:r>
                      <a:r>
                        <a:rPr lang="es-E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instrumentos que observo.</a:t>
                      </a:r>
                      <a:endParaRPr lang="es-MX" sz="14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6806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C:</a:t>
                      </a:r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Arma un rompecabezas ( por mesa de trabajo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s-MX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26227">
                <a:tc v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I:</a:t>
                      </a: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canción  “ven a explorar conmigo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”, repite y baila acorde a lo que dice la canción.</a:t>
                      </a:r>
                      <a:endParaRPr lang="es-MX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Bocina</a:t>
                      </a:r>
                      <a:r>
                        <a:rPr lang="es-E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Cartón</a:t>
                      </a:r>
                    </a:p>
                    <a:p>
                      <a:pPr marL="285750" indent="-285750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Lapicera</a:t>
                      </a:r>
                    </a:p>
                    <a:p>
                      <a:pPr marL="285750" indent="-285750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Pinturas</a:t>
                      </a:r>
                    </a:p>
                    <a:p>
                      <a:pPr marL="285750" indent="-285750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Cinta</a:t>
                      </a:r>
                    </a:p>
                    <a:p>
                      <a:pPr marL="285750" indent="-285750">
                        <a:buClr>
                          <a:srgbClr val="7030A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es-E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Acetato</a:t>
                      </a:r>
                    </a:p>
                    <a:p>
                      <a:pPr marL="0" indent="0">
                        <a:buClr>
                          <a:srgbClr val="7030A0"/>
                        </a:buClr>
                        <a:buFont typeface="Wingdings" panose="05000000000000000000" pitchFamily="2" charset="2"/>
                        <a:buNone/>
                      </a:pPr>
                      <a:endParaRPr lang="es-MX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LUNES </a:t>
                      </a:r>
                      <a:endParaRPr lang="es-MX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MX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Convive, juega y trabaja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distintos compañeros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 fontAlgn="b">
                        <a:buClr>
                          <a:srgbClr val="FFFF00"/>
                        </a:buClr>
                        <a:buFont typeface="Wingdings" panose="05000000000000000000" pitchFamily="2" charset="2"/>
                        <a:buChar char="Ø"/>
                      </a:pP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245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D: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las indicaciones (toma los materiales ; cartón, tijeras, Resistol, acetato y pinturas, recorta y pega siguiendo a la maestra), crea su lupa, juega con sus compañeros.</a:t>
                      </a:r>
                      <a:endParaRPr lang="es-MX" sz="14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642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C: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</a:t>
                      </a:r>
                      <a:r>
                        <a:rPr lang="es-E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objetos a través de la lupa.</a:t>
                      </a:r>
                      <a:endParaRPr lang="es-MX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80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1023</TotalTime>
  <Words>1941</Words>
  <Application>Microsoft Office PowerPoint</Application>
  <PresentationFormat>Carta (216 x 279 mm)</PresentationFormat>
  <Paragraphs>325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Papyrus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Mtz</dc:creator>
  <cp:lastModifiedBy>Karla Mtz</cp:lastModifiedBy>
  <cp:revision>61</cp:revision>
  <dcterms:created xsi:type="dcterms:W3CDTF">2018-11-21T23:00:22Z</dcterms:created>
  <dcterms:modified xsi:type="dcterms:W3CDTF">2018-11-23T08:33:47Z</dcterms:modified>
</cp:coreProperties>
</file>