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5" r:id="rId9"/>
    <p:sldId id="264" r:id="rId10"/>
    <p:sldId id="266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E9"/>
    <a:srgbClr val="FF99CC"/>
    <a:srgbClr val="910763"/>
    <a:srgbClr val="FF0066"/>
    <a:srgbClr val="CC99FF"/>
    <a:srgbClr val="8D710B"/>
    <a:srgbClr val="FFCC66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532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82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8333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088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62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07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229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52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506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86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6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B216-E8E0-4FDF-86C0-F33C7A74C93D}" type="datetimeFigureOut">
              <a:rPr lang="es-MX" smtClean="0"/>
              <a:t>23/11/2018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D8A1-30B3-4B86-87B9-CAFE86A226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28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18902" y="467138"/>
            <a:ext cx="10787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 DEL ESTADO DE COAHUILA DE ZARAGOZA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Image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3440" y="1005839"/>
            <a:ext cx="2249704" cy="184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77610" y="2847702"/>
            <a:ext cx="8843974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MX" sz="2000" b="1" dirty="0"/>
              <a:t>NOMBRE DE LA INSTITUCION DE PRACTICA </a:t>
            </a:r>
            <a:r>
              <a:rPr lang="es-MX" sz="2000" dirty="0"/>
              <a:t>: Jardín de niños Ignacio Zaragoza </a:t>
            </a:r>
          </a:p>
          <a:p>
            <a:r>
              <a:rPr lang="es-MX" sz="2000" b="1" dirty="0"/>
              <a:t>CLAVE:</a:t>
            </a:r>
            <a:r>
              <a:rPr lang="es-MX" altLang="es-MX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altLang="es-MX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05DJN0058B</a:t>
            </a:r>
            <a:r>
              <a:rPr lang="es-MX" sz="2000" dirty="0"/>
              <a:t> </a:t>
            </a:r>
            <a:r>
              <a:rPr lang="es-MX" sz="2000" b="1" dirty="0"/>
              <a:t>ZONA ESCOLAR:________</a:t>
            </a:r>
          </a:p>
          <a:p>
            <a:r>
              <a:rPr lang="es-MX" sz="2000" b="1" dirty="0"/>
              <a:t>NOMBRE DE LA EDUCADORA TITULAR </a:t>
            </a:r>
            <a:r>
              <a:rPr lang="es-MX" sz="2000" dirty="0"/>
              <a:t>María Fernanda Monje </a:t>
            </a:r>
          </a:p>
          <a:p>
            <a:r>
              <a:rPr lang="es-MX" sz="2000" b="1" dirty="0"/>
              <a:t>GRADO EN EL QUE REALIZA LAS PRACTICAS </a:t>
            </a:r>
            <a:r>
              <a:rPr lang="es-MX" sz="2000" dirty="0"/>
              <a:t>2do.</a:t>
            </a:r>
          </a:p>
          <a:p>
            <a:r>
              <a:rPr lang="es-MX" sz="2000" b="1" dirty="0"/>
              <a:t>TOTAL DE NIÑOS:</a:t>
            </a:r>
            <a:r>
              <a:rPr lang="es-MX" sz="2000" dirty="0"/>
              <a:t>32</a:t>
            </a:r>
            <a:r>
              <a:rPr lang="es-MX" sz="2000" b="1" dirty="0"/>
              <a:t> NIÑOS:</a:t>
            </a:r>
            <a:r>
              <a:rPr lang="es-MX" sz="2000" dirty="0"/>
              <a:t>16    </a:t>
            </a:r>
            <a:r>
              <a:rPr lang="es-MX" sz="2000" b="1" dirty="0"/>
              <a:t>NIÑAS:</a:t>
            </a:r>
            <a:r>
              <a:rPr lang="es-MX" sz="2000" dirty="0"/>
              <a:t>16</a:t>
            </a:r>
          </a:p>
          <a:p>
            <a:r>
              <a:rPr lang="es-MX" sz="2000" b="1" dirty="0"/>
              <a:t>NOMBRE DE LA ALUMNA PRACTICANTE :</a:t>
            </a:r>
            <a:r>
              <a:rPr lang="es-MX" sz="2000" dirty="0"/>
              <a:t>Daniela Elizabeth Luna Rangel </a:t>
            </a:r>
          </a:p>
          <a:p>
            <a:r>
              <a:rPr lang="es-MX" sz="2000" b="1" dirty="0"/>
              <a:t>GRADO:</a:t>
            </a:r>
            <a:r>
              <a:rPr lang="es-MX" sz="2000" dirty="0"/>
              <a:t>2  </a:t>
            </a:r>
            <a:r>
              <a:rPr lang="es-MX" sz="2000" b="1" dirty="0"/>
              <a:t>SECCION:</a:t>
            </a:r>
            <a:r>
              <a:rPr lang="es-MX" sz="2000" dirty="0"/>
              <a:t>A  </a:t>
            </a:r>
            <a:r>
              <a:rPr lang="es-MX" sz="2000" b="1" dirty="0"/>
              <a:t>NUMERO DE LISTA : </a:t>
            </a:r>
            <a:r>
              <a:rPr lang="es-MX" sz="2000" dirty="0"/>
              <a:t>14 </a:t>
            </a:r>
          </a:p>
          <a:p>
            <a:r>
              <a:rPr lang="es-MX" sz="2000" b="1" dirty="0"/>
              <a:t>PERIODO DE PRACTICA: </a:t>
            </a:r>
            <a:r>
              <a:rPr lang="es-MX" sz="2000" dirty="0"/>
              <a:t>10 – 14 de diciembre 2018 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2" name="Picture 8" descr="Resultado de imagen para maestras animadas 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5" y="2089676"/>
            <a:ext cx="2232725" cy="396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13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3517F5-220D-4563-80D0-39C0CF1C0F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142124"/>
              </p:ext>
            </p:extLst>
          </p:nvPr>
        </p:nvGraphicFramePr>
        <p:xfrm>
          <a:off x="248920" y="228176"/>
          <a:ext cx="8128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6599208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APRENDIZAJE: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Identifica y explica algunos efectos favorables y desfavorables de la acción humana sobre el medio ambiente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s-MX" sz="1800" dirty="0">
                          <a:solidFill>
                            <a:schemeClr val="tx1"/>
                          </a:solidFill>
                          <a:effectLst/>
                        </a:rPr>
                        <a:t>Participa en la conservación del medio ambiente y propone medidas para su preservación, a partir del reconocimiento de algunas fuentes de contaminación del agua, aire y suelo.</a:t>
                      </a:r>
                    </a:p>
                    <a:p>
                      <a:endParaRPr lang="es-MX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20252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807D8A-4C16-4DC8-ABA0-BC041846D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574945"/>
              </p:ext>
            </p:extLst>
          </p:nvPr>
        </p:nvGraphicFramePr>
        <p:xfrm>
          <a:off x="248920" y="2239856"/>
          <a:ext cx="81280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71395546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655252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54474924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57876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Logro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Sí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Observaciones </a:t>
                      </a:r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323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Creó conciencia acerca de tirar basura en el suelo</a:t>
                      </a:r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52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Al ver basura en el piso, la tiró al bote basura</a:t>
                      </a:r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37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Identifica basura </a:t>
                      </a:r>
                      <a:r>
                        <a:rPr lang="es-MX" dirty="0" err="1"/>
                        <a:t>organica</a:t>
                      </a:r>
                      <a:r>
                        <a:rPr lang="es-MX" dirty="0"/>
                        <a:t> e inorgánica</a:t>
                      </a:r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742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Comprende las consecuencias de tirar basura </a:t>
                      </a:r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FAC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008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72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esultado de imagen para fondos para diapositivas maestra animada">
            <a:extLst>
              <a:ext uri="{FF2B5EF4-FFF2-40B4-BE49-F238E27FC236}">
                <a16:creationId xmlns:a16="http://schemas.microsoft.com/office/drawing/2014/main" id="{96663CDA-384C-4251-9E43-C2B09A5B5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DEC4F6B-AFE2-418A-908D-8BB5353F8F90}"/>
              </a:ext>
            </a:extLst>
          </p:cNvPr>
          <p:cNvSpPr txBox="1"/>
          <p:nvPr/>
        </p:nvSpPr>
        <p:spPr>
          <a:xfrm>
            <a:off x="2730672" y="1778696"/>
            <a:ext cx="7002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>
                <a:solidFill>
                  <a:srgbClr val="910763"/>
                </a:solidFill>
                <a:latin typeface="Cooper Black" panose="0208090404030B020404" pitchFamily="18" charset="0"/>
              </a:rPr>
              <a:t>PROPÓSITO DE PRÁCTICA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1C2914C-8DD7-42BA-AFA6-42C7B08CE05C}"/>
              </a:ext>
            </a:extLst>
          </p:cNvPr>
          <p:cNvSpPr txBox="1"/>
          <p:nvPr/>
        </p:nvSpPr>
        <p:spPr>
          <a:xfrm>
            <a:off x="513567" y="2363471"/>
            <a:ext cx="10772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rial Rounded MT Bold" panose="020F0704030504030204" pitchFamily="34" charset="0"/>
              </a:rPr>
              <a:t>Implementar estrategias pedagógicas creativas e innovadoras que nos ayuden a desarrollar las competencias necesarias para la iniciación de la practica docente utilizando las tics; el diseño de planeaciones didácticas, propiciar ambientes de aprendizaje de acuerdo a los contenidos del plan y programas de estudio vigentes </a:t>
            </a:r>
          </a:p>
        </p:txBody>
      </p:sp>
    </p:spTree>
    <p:extLst>
      <p:ext uri="{BB962C8B-B14F-4D97-AF65-F5344CB8AC3E}">
        <p14:creationId xmlns:p14="http://schemas.microsoft.com/office/powerpoint/2010/main" val="2915186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44756"/>
              </p:ext>
            </p:extLst>
          </p:nvPr>
        </p:nvGraphicFramePr>
        <p:xfrm>
          <a:off x="94385" y="1289362"/>
          <a:ext cx="10696303" cy="21553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4424">
                  <a:extLst>
                    <a:ext uri="{9D8B030D-6E8A-4147-A177-3AD203B41FA5}">
                      <a16:colId xmlns:a16="http://schemas.microsoft.com/office/drawing/2014/main" val="1083108811"/>
                    </a:ext>
                  </a:extLst>
                </a:gridCol>
                <a:gridCol w="4005479">
                  <a:extLst>
                    <a:ext uri="{9D8B030D-6E8A-4147-A177-3AD203B41FA5}">
                      <a16:colId xmlns:a16="http://schemas.microsoft.com/office/drawing/2014/main" val="1165550741"/>
                    </a:ext>
                  </a:extLst>
                </a:gridCol>
                <a:gridCol w="3416400">
                  <a:extLst>
                    <a:ext uri="{9D8B030D-6E8A-4147-A177-3AD203B41FA5}">
                      <a16:colId xmlns:a16="http://schemas.microsoft.com/office/drawing/2014/main" val="131539694"/>
                    </a:ext>
                  </a:extLst>
                </a:gridCol>
              </a:tblGrid>
              <a:tr h="518007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Campo de Formación Académica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Pensamiento Matemático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Organizador Curricular 1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Aprendizaje esperado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145065"/>
                  </a:ext>
                </a:extLst>
              </a:tr>
              <a:tr h="51800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>
                          <a:effectLst/>
                        </a:rPr>
                        <a:t>Número, alegra y variación </a:t>
                      </a:r>
                      <a:endParaRPr lang="es-MX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effectLst/>
                        </a:rPr>
                        <a:t>Cuenta colecciones no mayores a </a:t>
                      </a:r>
                      <a:r>
                        <a:rPr lang="es-MX" sz="1600" dirty="0" err="1">
                          <a:effectLst/>
                        </a:rPr>
                        <a:t>a</a:t>
                      </a:r>
                      <a:r>
                        <a:rPr lang="es-MX" sz="1600" dirty="0">
                          <a:effectLst/>
                        </a:rPr>
                        <a:t> 20 elementos </a:t>
                      </a: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97340"/>
                  </a:ext>
                </a:extLst>
              </a:tr>
              <a:tr h="51800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Organizador Curricular 2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700122"/>
                  </a:ext>
                </a:extLst>
              </a:tr>
              <a:tr h="60135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2000" dirty="0">
                          <a:effectLst/>
                        </a:rPr>
                        <a:t>                          Número </a:t>
                      </a:r>
                      <a:endParaRPr lang="es-MX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216116"/>
                  </a:ext>
                </a:extLst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8913"/>
              </p:ext>
            </p:extLst>
          </p:nvPr>
        </p:nvGraphicFramePr>
        <p:xfrm>
          <a:off x="89136" y="3216536"/>
          <a:ext cx="10696303" cy="1668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9757">
                  <a:extLst>
                    <a:ext uri="{9D8B030D-6E8A-4147-A177-3AD203B41FA5}">
                      <a16:colId xmlns:a16="http://schemas.microsoft.com/office/drawing/2014/main" val="1620258332"/>
                    </a:ext>
                  </a:extLst>
                </a:gridCol>
                <a:gridCol w="4000146">
                  <a:extLst>
                    <a:ext uri="{9D8B030D-6E8A-4147-A177-3AD203B41FA5}">
                      <a16:colId xmlns:a16="http://schemas.microsoft.com/office/drawing/2014/main" val="3828750524"/>
                    </a:ext>
                  </a:extLst>
                </a:gridCol>
                <a:gridCol w="3416400">
                  <a:extLst>
                    <a:ext uri="{9D8B030D-6E8A-4147-A177-3AD203B41FA5}">
                      <a16:colId xmlns:a16="http://schemas.microsoft.com/office/drawing/2014/main" val="2467468062"/>
                    </a:ext>
                  </a:extLst>
                </a:gridCol>
              </a:tblGrid>
              <a:tr h="502006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Áreas de Desarrollo Personal y Social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400" dirty="0">
                          <a:solidFill>
                            <a:schemeClr val="tx1"/>
                          </a:solidFill>
                          <a:effectLst/>
                        </a:rPr>
                        <a:t>Educación Socioemocional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Organizador Curricular 1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Aprendizaje esperado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638678"/>
                  </a:ext>
                </a:extLst>
              </a:tr>
              <a:tr h="46618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colaboración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dirty="0">
                        <a:effectLst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dirty="0">
                        <a:effectLst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000" dirty="0">
                        <a:effectLst/>
                      </a:endParaRPr>
                    </a:p>
                    <a:p>
                      <a:pPr marL="171450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000" dirty="0">
                          <a:effectLst/>
                        </a:rPr>
                        <a:t>Convive, juega y trabaja con distintos compañeros.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40201"/>
                  </a:ext>
                </a:extLst>
              </a:tr>
              <a:tr h="3324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Organizador Curricular 2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975486"/>
                  </a:ext>
                </a:extLst>
              </a:tr>
              <a:tr h="3236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                                   Inclusión 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10785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9134" y="-76769"/>
            <a:ext cx="10267406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sito de la Jornada de Pr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Redactar de acuerdo a los indicadores y actividades solicitados en los diferentes cursos de la Licenciatura en Educaci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Preescolar, dando respuesta a un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Qu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?,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mo? Y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¿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Para qu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Prop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sito de la Situaci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Se redacta considerando tres aspectos que son: los aprendizajes esperados, el papel de la educadora y la tem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tica a trabajar.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(M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ximo 15 d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as)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Nombre Situaci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 Did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ctica: Animales de la granja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Fecha: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03-05 de diciembre 2018 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E2C4E13-877A-41A2-A000-5F2F8E6F6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91774"/>
              </p:ext>
            </p:extLst>
          </p:nvPr>
        </p:nvGraphicFramePr>
        <p:xfrm>
          <a:off x="89136" y="4885578"/>
          <a:ext cx="10696303" cy="1629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8532">
                  <a:extLst>
                    <a:ext uri="{9D8B030D-6E8A-4147-A177-3AD203B41FA5}">
                      <a16:colId xmlns:a16="http://schemas.microsoft.com/office/drawing/2014/main" val="2616769120"/>
                    </a:ext>
                  </a:extLst>
                </a:gridCol>
                <a:gridCol w="4001371">
                  <a:extLst>
                    <a:ext uri="{9D8B030D-6E8A-4147-A177-3AD203B41FA5}">
                      <a16:colId xmlns:a16="http://schemas.microsoft.com/office/drawing/2014/main" val="666976216"/>
                    </a:ext>
                  </a:extLst>
                </a:gridCol>
                <a:gridCol w="3416400">
                  <a:extLst>
                    <a:ext uri="{9D8B030D-6E8A-4147-A177-3AD203B41FA5}">
                      <a16:colId xmlns:a16="http://schemas.microsoft.com/office/drawing/2014/main" val="3926962837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Campo de Formación Académica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s-MX" sz="1600" dirty="0">
                          <a:solidFill>
                            <a:schemeClr val="tx1"/>
                          </a:solidFill>
                          <a:effectLst/>
                        </a:rPr>
                        <a:t>Exploración y Comprensión del Mundo Natural y Social</a:t>
                      </a:r>
                      <a:endParaRPr lang="es-MX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Organizador Curricular 1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Aprendizaje esperado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4204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Mundo natural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100" dirty="0">
                          <a:effectLst/>
                        </a:rPr>
                        <a:t>Identifica y explica algunos efectos favorables y desfavorables de la acción humana sobre el medio ambiente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100" dirty="0">
                          <a:effectLst/>
                        </a:rPr>
                        <a:t>Participa en la conservación del medio ambiente y propone medidas para su preservación, a partir del reconocimiento de algunas fuentes de contaminación del agua, aire y suelo.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8537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Organizador Curricular 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909310"/>
                  </a:ext>
                </a:extLst>
              </a:tr>
              <a:tr h="2171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                   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                         Cuidado del medio ambiente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006975"/>
                  </a:ext>
                </a:extLst>
              </a:tr>
            </a:tbl>
          </a:graphicData>
        </a:graphic>
      </p:graphicFrame>
      <p:sp>
        <p:nvSpPr>
          <p:cNvPr id="6" name="Rectangle 7">
            <a:extLst>
              <a:ext uri="{FF2B5EF4-FFF2-40B4-BE49-F238E27FC236}">
                <a16:creationId xmlns:a16="http://schemas.microsoft.com/office/drawing/2014/main" id="{A1154FE0-DF37-4726-98B7-2B3730F81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8" y="4884912"/>
            <a:ext cx="1240151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0877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323234"/>
              </p:ext>
            </p:extLst>
          </p:nvPr>
        </p:nvGraphicFramePr>
        <p:xfrm>
          <a:off x="141425" y="1221090"/>
          <a:ext cx="11291046" cy="5380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538">
                  <a:extLst>
                    <a:ext uri="{9D8B030D-6E8A-4147-A177-3AD203B41FA5}">
                      <a16:colId xmlns:a16="http://schemas.microsoft.com/office/drawing/2014/main" val="3666106670"/>
                    </a:ext>
                  </a:extLst>
                </a:gridCol>
                <a:gridCol w="1881538">
                  <a:extLst>
                    <a:ext uri="{9D8B030D-6E8A-4147-A177-3AD203B41FA5}">
                      <a16:colId xmlns:a16="http://schemas.microsoft.com/office/drawing/2014/main" val="3398335671"/>
                    </a:ext>
                  </a:extLst>
                </a:gridCol>
                <a:gridCol w="1881538">
                  <a:extLst>
                    <a:ext uri="{9D8B030D-6E8A-4147-A177-3AD203B41FA5}">
                      <a16:colId xmlns:a16="http://schemas.microsoft.com/office/drawing/2014/main" val="30818948"/>
                    </a:ext>
                  </a:extLst>
                </a:gridCol>
                <a:gridCol w="1881538">
                  <a:extLst>
                    <a:ext uri="{9D8B030D-6E8A-4147-A177-3AD203B41FA5}">
                      <a16:colId xmlns:a16="http://schemas.microsoft.com/office/drawing/2014/main" val="2606000681"/>
                    </a:ext>
                  </a:extLst>
                </a:gridCol>
                <a:gridCol w="1882447">
                  <a:extLst>
                    <a:ext uri="{9D8B030D-6E8A-4147-A177-3AD203B41FA5}">
                      <a16:colId xmlns:a16="http://schemas.microsoft.com/office/drawing/2014/main" val="3809629998"/>
                    </a:ext>
                  </a:extLst>
                </a:gridCol>
                <a:gridCol w="1882447">
                  <a:extLst>
                    <a:ext uri="{9D8B030D-6E8A-4147-A177-3AD203B41FA5}">
                      <a16:colId xmlns:a16="http://schemas.microsoft.com/office/drawing/2014/main" val="4197552448"/>
                    </a:ext>
                  </a:extLst>
                </a:gridCol>
              </a:tblGrid>
              <a:tr h="4176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HORA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LUNES  10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MARTES 11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MIERCOLES 12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JUEVES 13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VIERNES 14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00242"/>
                  </a:ext>
                </a:extLst>
              </a:tr>
              <a:tr h="417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9:00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Activación 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910763"/>
                          </a:solidFill>
                          <a:effectLst/>
                        </a:rPr>
                        <a:t>Activación</a:t>
                      </a:r>
                      <a:endParaRPr lang="es-MX" sz="1600" b="1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910763"/>
                          </a:solidFill>
                          <a:effectLst/>
                        </a:rPr>
                        <a:t>Activación</a:t>
                      </a:r>
                      <a:endParaRPr lang="es-MX" sz="1600" b="1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910763"/>
                          </a:solidFill>
                          <a:effectLst/>
                        </a:rPr>
                        <a:t>Activación</a:t>
                      </a:r>
                      <a:endParaRPr lang="es-MX" sz="1600" b="1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Activación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459647"/>
                  </a:ext>
                </a:extLst>
              </a:tr>
              <a:tr h="808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9:15am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Educación Física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Somos animales de la granja </a:t>
                      </a: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Cuidemos nuestra granja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Canto (varia la hora)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Cantemos la vaca lola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sonido de los animales </a:t>
                      </a: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36382"/>
                  </a:ext>
                </a:extLst>
              </a:tr>
              <a:tr h="1361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10:20am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Honores a la bandera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600" b="1" dirty="0">
                          <a:effectLst/>
                        </a:rPr>
                        <a:t> El corral de los animales 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638817"/>
                  </a:ext>
                </a:extLst>
              </a:tr>
              <a:tr h="4467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>
                          <a:effectLst/>
                        </a:rPr>
                        <a:t>10:30- 11:00 am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solidFill>
                            <a:srgbClr val="910763"/>
                          </a:solidFill>
                          <a:effectLst/>
                        </a:rPr>
                        <a:t>Recreo</a:t>
                      </a:r>
                      <a:endParaRPr lang="es-MX" sz="1600" b="1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Recreo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Recreo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Recreo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Recreo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32639"/>
                  </a:ext>
                </a:extLst>
              </a:tr>
              <a:tr h="417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10:45- 11:45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 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Animales de la granja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Las manchas de la vaca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</a:rPr>
                        <a:t> </a:t>
                      </a: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 Club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Nuestro propio cerdito  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Juguemos al boliche </a:t>
                      </a: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</a:t>
                      </a:r>
                      <a:r>
                        <a:rPr lang="es-MX" sz="1600" b="1" dirty="0">
                          <a:solidFill>
                            <a:srgbClr val="910763"/>
                          </a:solidFill>
                          <a:effectLst/>
                        </a:rPr>
                        <a:t>Club</a:t>
                      </a:r>
                      <a:r>
                        <a:rPr lang="es-MX" sz="1600" b="1" baseline="0" dirty="0">
                          <a:solidFill>
                            <a:srgbClr val="910763"/>
                          </a:solidFill>
                          <a:effectLst/>
                        </a:rPr>
                        <a:t> </a:t>
                      </a:r>
                      <a:endParaRPr lang="es-MX" sz="1600" b="1" dirty="0">
                        <a:solidFill>
                          <a:srgbClr val="91076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036983"/>
                  </a:ext>
                </a:extLst>
              </a:tr>
              <a:tr h="15102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</a:rPr>
                        <a:t> 12:00pm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 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</a:rPr>
                        <a:t> los huevos de la gallina 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1" dirty="0">
                          <a:effectLst/>
                        </a:rPr>
                        <a:t> Operación limpieza</a:t>
                      </a:r>
                      <a:endParaRPr lang="es-MX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6365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8587" y="205427"/>
            <a:ext cx="689132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Cronograma Semanal: 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Escribir el nombre de todas las actividades (Incluyendo: honores a la bandera, RCYJ, educaci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f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sica, ingl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s, computaci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2000" b="0" i="0" u="none" strike="noStrike" cap="none" normalizeH="0" baseline="0" dirty="0">
                <a:ln>
                  <a:noFill/>
                </a:ln>
                <a:solidFill>
                  <a:srgbClr val="91076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y clubes, etc.)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rgbClr val="91076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409360"/>
              </p:ext>
            </p:extLst>
          </p:nvPr>
        </p:nvGraphicFramePr>
        <p:xfrm>
          <a:off x="599801" y="374070"/>
          <a:ext cx="11493139" cy="6369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529">
                  <a:extLst>
                    <a:ext uri="{9D8B030D-6E8A-4147-A177-3AD203B41FA5}">
                      <a16:colId xmlns:a16="http://schemas.microsoft.com/office/drawing/2014/main" val="542798136"/>
                    </a:ext>
                  </a:extLst>
                </a:gridCol>
                <a:gridCol w="4669702">
                  <a:extLst>
                    <a:ext uri="{9D8B030D-6E8A-4147-A177-3AD203B41FA5}">
                      <a16:colId xmlns:a16="http://schemas.microsoft.com/office/drawing/2014/main" val="3397802049"/>
                    </a:ext>
                  </a:extLst>
                </a:gridCol>
                <a:gridCol w="1472508">
                  <a:extLst>
                    <a:ext uri="{9D8B030D-6E8A-4147-A177-3AD203B41FA5}">
                      <a16:colId xmlns:a16="http://schemas.microsoft.com/office/drawing/2014/main" val="3970407360"/>
                    </a:ext>
                  </a:extLst>
                </a:gridCol>
                <a:gridCol w="1106994">
                  <a:extLst>
                    <a:ext uri="{9D8B030D-6E8A-4147-A177-3AD203B41FA5}">
                      <a16:colId xmlns:a16="http://schemas.microsoft.com/office/drawing/2014/main" val="3202266582"/>
                    </a:ext>
                  </a:extLst>
                </a:gridCol>
                <a:gridCol w="2947406">
                  <a:extLst>
                    <a:ext uri="{9D8B030D-6E8A-4147-A177-3AD203B41FA5}">
                      <a16:colId xmlns:a16="http://schemas.microsoft.com/office/drawing/2014/main" val="3434968238"/>
                    </a:ext>
                  </a:extLst>
                </a:gridCol>
              </a:tblGrid>
              <a:tr h="3530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Momentos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</a:rPr>
                        <a:t>Actividades, Organización y Consignas</a:t>
                      </a:r>
                      <a:endParaRPr lang="es-MX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Recursos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Día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Aprendizaje Esperado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21712"/>
                  </a:ext>
                </a:extLst>
              </a:tr>
              <a:tr h="2187526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INICO</a:t>
                      </a:r>
                    </a:p>
                  </a:txBody>
                  <a:tcPr marL="62212" marR="62212" marT="0" marB="0" vert="vert27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</a:rPr>
                        <a:t>                                        </a:t>
                      </a:r>
                      <a:r>
                        <a:rPr lang="es-MX" sz="900" b="1" u="sng" dirty="0">
                          <a:effectLst/>
                        </a:rPr>
                        <a:t>Animales de la granja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dirty="0">
                          <a:effectLst/>
                        </a:rPr>
                        <a:t>I: </a:t>
                      </a:r>
                      <a:r>
                        <a:rPr lang="es-MX" sz="900" b="1" u="none" baseline="0" dirty="0">
                          <a:effectLst/>
                        </a:rPr>
                        <a:t>Responde: </a:t>
                      </a:r>
                      <a:r>
                        <a:rPr lang="es-MX" sz="900" b="1" baseline="0" dirty="0">
                          <a:effectLst/>
                        </a:rPr>
                        <a:t>¿Conoces una granja?. ¿Qué animales hay en una? ¿Los  leones son parte de una granja? ¿has ido a alguna granja alguna vez?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</a:rPr>
                        <a:t>D:Escucha cuento sobre la granja  e interactúa conforme se vaya contando, responde </a:t>
                      </a:r>
                      <a:r>
                        <a:rPr lang="es-MX" sz="900" b="1" baseline="0" dirty="0">
                          <a:effectLst/>
                        </a:rPr>
                        <a:t>¿Cuántas ovejas se comió el lobo? ¿Por qué se las comió?, Colorea el número de ovejas según el número indicado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effectLst/>
                        </a:rPr>
                        <a:t>C:Observa el títere de la conducta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b="1" u="none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b="1" u="none" baseline="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</a:rPr>
                        <a:t>                                 </a:t>
                      </a:r>
                      <a:r>
                        <a:rPr lang="es-MX" sz="900" b="1" u="sng" baseline="0" dirty="0">
                          <a:effectLst/>
                        </a:rPr>
                        <a:t>Las manchas de la vaca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</a:rPr>
                        <a:t>I: </a:t>
                      </a:r>
                      <a:r>
                        <a:rPr lang="es-MX" sz="900" b="1" baseline="0" dirty="0">
                          <a:effectLst/>
                        </a:rPr>
                        <a:t>¿Cómo son las vacas?. ¿Cuál  es el sonido de las vacas? ¿Cuántas manchas tiene la vaca?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</a:rPr>
                        <a:t>D:Observa número grande en el pizarrón en conjunto de vaca con 5 manchas. Pinta con pintura de agua , manchas a vaca de papel, según el número indicado (5)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</a:rPr>
                        <a:t>C: Observa el número en el pizarrón, reflexiona si es la misma cantidad que tiene en su trabajo. </a:t>
                      </a:r>
                      <a:endParaRPr lang="es-MX" sz="900" b="1" u="none" dirty="0">
                        <a:effectLst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 Cuento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Hojas con ovejas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Colores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Títere 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Número 5 de </a:t>
                      </a:r>
                      <a:r>
                        <a:rPr lang="es-MX" sz="1100" b="1" dirty="0" err="1">
                          <a:effectLst/>
                        </a:rPr>
                        <a:t>foami</a:t>
                      </a: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Vaca de </a:t>
                      </a:r>
                      <a:r>
                        <a:rPr lang="es-MX" sz="1100" b="1" dirty="0" err="1">
                          <a:effectLst/>
                        </a:rPr>
                        <a:t>foami</a:t>
                      </a: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Pintura de agua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b="1" dirty="0">
                          <a:effectLst/>
                        </a:rPr>
                        <a:t>Hojas de maquina </a:t>
                      </a: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10 de diciembre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10 de diciembre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b="1" dirty="0">
                        <a:effectLst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effectLst/>
                        </a:rPr>
                        <a:t>Cuenta colecciones no mayores a </a:t>
                      </a:r>
                      <a:r>
                        <a:rPr lang="es-MX" sz="1000" b="1" dirty="0" err="1">
                          <a:effectLst/>
                        </a:rPr>
                        <a:t>a</a:t>
                      </a:r>
                      <a:r>
                        <a:rPr lang="es-MX" sz="1000" b="1" dirty="0">
                          <a:effectLst/>
                        </a:rPr>
                        <a:t> 20 elementos </a:t>
                      </a:r>
                      <a:endParaRPr lang="es-MX" sz="8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30947"/>
                  </a:ext>
                </a:extLst>
              </a:tr>
              <a:tr h="203723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                 DESARROLLO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</a:t>
                      </a:r>
                      <a:r>
                        <a:rPr lang="es-MX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Somos animales de la granja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I:Responde: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¿Cuál es el animal de la granja que hace “</a:t>
                      </a:r>
                      <a:r>
                        <a:rPr lang="es-MX" sz="9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kikirrii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y ¿Cuál hace </a:t>
                      </a:r>
                      <a:r>
                        <a:rPr lang="es-MX" sz="9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cuack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9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cuack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  </a:t>
                      </a:r>
                      <a:endParaRPr lang="es-MX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Construye diadema del animal asignado (gallina o cerdito), Escucha indicaciones : “cuando la maestra diga equipos de 2 gallinas y un pato” tendrá que agruparse, quien quede solo pierde pero se integra en la siguiente ronda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C:Responde: 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¿Cuántas veces perdiste? ¿Quién fue el compañero que más veces perdió? Y ¿Quién ganó más? ¿Cuántas veces? </a:t>
                      </a:r>
                      <a:endParaRPr lang="es-MX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</a:t>
                      </a:r>
                      <a:r>
                        <a:rPr lang="es-MX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huevos de la gallina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Socializa </a:t>
                      </a:r>
                      <a:r>
                        <a:rPr lang="es-MX" sz="900" b="1" baseline="0" dirty="0">
                          <a:effectLst/>
                        </a:rPr>
                        <a:t>¿Hasta cuál número aprendimos a contar? , </a:t>
                      </a: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son las gallinas? ¿Alguna vez has visto qué es lo que ponen en sus nidos?</a:t>
                      </a:r>
                      <a:endParaRPr lang="es-MX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D:Busca los huevos colocados por todo el salón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Cuenta el número de huevos que logró conseguir </a:t>
                      </a:r>
                      <a:endParaRPr lang="es-MX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Material para diademas de animales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Huevos de hojas </a:t>
                      </a: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de diciembre </a:t>
                      </a: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effectLst/>
                        </a:rPr>
                        <a:t>Cuenta colecciones no mayores a </a:t>
                      </a:r>
                      <a:r>
                        <a:rPr lang="es-MX" sz="1000" b="1" dirty="0" err="1">
                          <a:effectLst/>
                        </a:rPr>
                        <a:t>a</a:t>
                      </a:r>
                      <a:r>
                        <a:rPr lang="es-MX" sz="1000" b="1" dirty="0">
                          <a:effectLst/>
                        </a:rPr>
                        <a:t> 20 elementos </a:t>
                      </a:r>
                      <a:endParaRPr lang="es-MX" sz="8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Convive, juega y trabaja con distintos compañeros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25972"/>
                  </a:ext>
                </a:extLst>
              </a:tr>
              <a:tr h="179181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</a:rPr>
                        <a:t>                   CIERRE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Cuidemos nuestra granja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</a:t>
                      </a: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Responde: </a:t>
                      </a:r>
                      <a:r>
                        <a:rPr lang="es-MX" sz="1000" b="1" baseline="0" dirty="0">
                          <a:effectLst/>
                        </a:rPr>
                        <a:t>¿Quién cuida las granjas? ¿Crees que esa persona le limpia a los animalitos?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Escucha cuento de la granja sucia, responde: </a:t>
                      </a:r>
                      <a:r>
                        <a:rPr lang="es-MX" sz="1000" b="1" baseline="0" dirty="0">
                          <a:effectLst/>
                        </a:rPr>
                        <a:t>¿crees que estuvieron bien las acciones de las personas al tirar basura en la granja?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Recolecta basura del jardín y la divida en botes de basura orgánica y inorgánica </a:t>
                      </a: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dirty="0">
                          <a:effectLst/>
                        </a:rPr>
                        <a:t>Cuento</a:t>
                      </a:r>
                    </a:p>
                    <a:p>
                      <a:pPr marL="228600" indent="-2286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dirty="0">
                          <a:effectLst/>
                        </a:rPr>
                        <a:t>Botes de basura orgánica e inorgánica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de diciembre </a:t>
                      </a:r>
                    </a:p>
                  </a:txBody>
                  <a:tcPr marL="62212" marR="62212" marT="0" marB="0"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</a:rPr>
                        <a:t>Participa en la conservación del medio ambiente y propone medidas para su preservación, a partir del reconocimiento de algunas fuentes de contaminación del agua, aire y suelo</a:t>
                      </a:r>
                      <a:endParaRPr lang="es-MX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98105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8650E5C8-0E9F-4D8E-B331-5A213D192B12}"/>
              </a:ext>
            </a:extLst>
          </p:cNvPr>
          <p:cNvSpPr txBox="1"/>
          <p:nvPr/>
        </p:nvSpPr>
        <p:spPr>
          <a:xfrm rot="16200000">
            <a:off x="-978272" y="3211099"/>
            <a:ext cx="25519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b="1" dirty="0">
                <a:solidFill>
                  <a:srgbClr val="910763"/>
                </a:solidFill>
              </a:rPr>
              <a:t>INICIO</a:t>
            </a:r>
          </a:p>
        </p:txBody>
      </p:sp>
    </p:spTree>
    <p:extLst>
      <p:ext uri="{BB962C8B-B14F-4D97-AF65-F5344CB8AC3E}">
        <p14:creationId xmlns:p14="http://schemas.microsoft.com/office/powerpoint/2010/main" val="384134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733108"/>
              </p:ext>
            </p:extLst>
          </p:nvPr>
        </p:nvGraphicFramePr>
        <p:xfrm>
          <a:off x="769440" y="123568"/>
          <a:ext cx="11291931" cy="6398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6561">
                  <a:extLst>
                    <a:ext uri="{9D8B030D-6E8A-4147-A177-3AD203B41FA5}">
                      <a16:colId xmlns:a16="http://schemas.microsoft.com/office/drawing/2014/main" val="542798136"/>
                    </a:ext>
                  </a:extLst>
                </a:gridCol>
                <a:gridCol w="4801999">
                  <a:extLst>
                    <a:ext uri="{9D8B030D-6E8A-4147-A177-3AD203B41FA5}">
                      <a16:colId xmlns:a16="http://schemas.microsoft.com/office/drawing/2014/main" val="3397802049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970407360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3202266582"/>
                    </a:ext>
                  </a:extLst>
                </a:gridCol>
                <a:gridCol w="2460171">
                  <a:extLst>
                    <a:ext uri="{9D8B030D-6E8A-4147-A177-3AD203B41FA5}">
                      <a16:colId xmlns:a16="http://schemas.microsoft.com/office/drawing/2014/main" val="3434968238"/>
                    </a:ext>
                  </a:extLst>
                </a:gridCol>
              </a:tblGrid>
              <a:tr h="316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Momentos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Actividades, Organización y Consignas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Recursos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Día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Aprendizaje</a:t>
                      </a:r>
                      <a:r>
                        <a:rPr lang="es-MX" sz="1100" dirty="0">
                          <a:effectLst/>
                        </a:rPr>
                        <a:t> </a:t>
                      </a: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Esperado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21712"/>
                  </a:ext>
                </a:extLst>
              </a:tr>
              <a:tr h="2727776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  INICIO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Cuidemos nuestro cerdito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I:Responde </a:t>
                      </a:r>
                      <a:r>
                        <a:rPr lang="es-MX" sz="1000" b="1" baseline="0" dirty="0">
                          <a:effectLst/>
                        </a:rPr>
                        <a:t>¿Cómo son los cerdos?, ¿De qué color son? ¿Cuál es el sonido que hacen?¿De qué se alimentan?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pasa cuando combinamos colores? ¿Qué pasa si juntamos pintura blanca y roja?  ¿Qué color crees que resulte?,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Combina pintura blanca con roja, pinta y decora bola de unicel formando un cerdito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Responde:¿Cómo cuidaras tu cerdo? ¿Qué pasa si no alimentamos a nuestros animales? </a:t>
                      </a:r>
                      <a:endParaRPr lang="es-MX" sz="10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JUGUEMOS AL BOLICHE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</a:t>
                      </a: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Responde </a:t>
                      </a:r>
                      <a:r>
                        <a:rPr lang="es-MX" sz="1000" b="1" baseline="0" dirty="0">
                          <a:effectLst/>
                        </a:rPr>
                        <a:t>en el tiempo del círculo: ¿Alguna vez has jugado al boliche? ¿Cómo se juega?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Escucha indicaciones de como se juega: “Respetando turnos lanzar pelota para tirar los objetos que se encuentran al frente, contar, recoger y acomodar los objetos tirados.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Responde “</a:t>
                      </a:r>
                      <a:r>
                        <a:rPr lang="es-MX" sz="1000" b="1" baseline="0" dirty="0">
                          <a:effectLst/>
                        </a:rPr>
                        <a:t>¿Cuántos objetos tiraste tú? Compara con sus compañeros, ¿Cómo te portaste hoy?,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Pintura roja y blanca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Bolas de unicel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Limpia pipas 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MX" sz="11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Animales de plástico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Pelota de </a:t>
                      </a:r>
                      <a:r>
                        <a:rPr lang="es-MX" sz="1100" dirty="0" err="1">
                          <a:effectLst/>
                        </a:rPr>
                        <a:t>plastico</a:t>
                      </a:r>
                      <a:endParaRPr lang="es-MX" sz="11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0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endParaRPr lang="es-MX" sz="1100" dirty="0"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MX" sz="1100" dirty="0"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es-MX" sz="1100" dirty="0"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de diciembre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100" b="1" dirty="0">
                          <a:effectLst/>
                        </a:rPr>
                        <a:t>Identifica y explica algunos efectos favorables y desfavorables de la acción humana sobre el medio ambiente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s-MX" sz="11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1100" b="1" dirty="0">
                          <a:effectLst/>
                        </a:rPr>
                        <a:t>Cuenta colecciones no mayores a </a:t>
                      </a:r>
                      <a:r>
                        <a:rPr lang="es-MX" sz="1100" b="1" dirty="0" err="1">
                          <a:effectLst/>
                        </a:rPr>
                        <a:t>a</a:t>
                      </a:r>
                      <a:r>
                        <a:rPr lang="es-MX" sz="1100" b="1" dirty="0">
                          <a:effectLst/>
                        </a:rPr>
                        <a:t> 20 elementos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30947"/>
                  </a:ext>
                </a:extLst>
              </a:tr>
              <a:tr h="1647479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                   DESARROLLO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</a:t>
                      </a:r>
                      <a:r>
                        <a:rPr lang="es-MX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CORRAL DE NUESTROS ANIMALES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Responde: ¿Cómo viven los animales de la granja? ¿Cuál es el lugar en donde ellos son guardados?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Contar en el pizarrón el numero de animales que hay por especie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Colorear el número de cuadros según el número de animales que contó en el pizarrón</a:t>
                      </a: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Animales de papel de diferentes especies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Hojas con animales dibujados </a:t>
                      </a: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de diciembre </a:t>
                      </a: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200" b="1" dirty="0">
                          <a:effectLst/>
                        </a:rPr>
                        <a:t>Cuenta colecciones no mayores a </a:t>
                      </a:r>
                      <a:r>
                        <a:rPr lang="es-MX" sz="1200" b="1" dirty="0" err="1">
                          <a:effectLst/>
                        </a:rPr>
                        <a:t>a</a:t>
                      </a:r>
                      <a:r>
                        <a:rPr lang="es-MX" sz="1200" b="1" dirty="0">
                          <a:effectLst/>
                        </a:rPr>
                        <a:t> 20 elementos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25972"/>
                  </a:ext>
                </a:extLst>
              </a:tr>
              <a:tr h="1230374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               CIERRE</a:t>
                      </a:r>
                      <a:endParaRPr lang="es-MX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CANTEMOS “LA VACA LOLA”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Responde ¿Te sabes la canción de la vaca lola?, ¿Como va?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Canta en distintos tonos (Normal, bajo, fuerte, muy fuerte)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Elige una pareja, canta, juega y convive, escucha indicaciones: (cantando y agarrándote un pies, cantando y agarrados de la mano, cantando y en grupo de 3, etc.) </a:t>
                      </a: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000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</a:rPr>
                        <a:t>  bocina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Canción 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de diciembre </a:t>
                      </a: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s-MX" sz="1000" dirty="0">
                          <a:effectLst/>
                        </a:rPr>
                        <a:t>Convive, juega y trabaja con distintos compañeros</a:t>
                      </a:r>
                      <a:endParaRPr lang="es-MX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98105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7A43B63-39A9-4143-8779-18F275EA9573}"/>
              </a:ext>
            </a:extLst>
          </p:cNvPr>
          <p:cNvSpPr txBox="1"/>
          <p:nvPr/>
        </p:nvSpPr>
        <p:spPr>
          <a:xfrm rot="16200000">
            <a:off x="-1675369" y="2658949"/>
            <a:ext cx="41201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>
                <a:solidFill>
                  <a:srgbClr val="910763"/>
                </a:solidFill>
              </a:rPr>
              <a:t>DESARROLLO</a:t>
            </a:r>
          </a:p>
        </p:txBody>
      </p:sp>
    </p:spTree>
    <p:extLst>
      <p:ext uri="{BB962C8B-B14F-4D97-AF65-F5344CB8AC3E}">
        <p14:creationId xmlns:p14="http://schemas.microsoft.com/office/powerpoint/2010/main" val="430907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2D4B45-CDF3-4582-80B7-2594B6321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33447"/>
              </p:ext>
            </p:extLst>
          </p:nvPr>
        </p:nvGraphicFramePr>
        <p:xfrm>
          <a:off x="769441" y="344317"/>
          <a:ext cx="11237259" cy="6010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0331">
                  <a:extLst>
                    <a:ext uri="{9D8B030D-6E8A-4147-A177-3AD203B41FA5}">
                      <a16:colId xmlns:a16="http://schemas.microsoft.com/office/drawing/2014/main" val="542798136"/>
                    </a:ext>
                  </a:extLst>
                </a:gridCol>
                <a:gridCol w="4611363">
                  <a:extLst>
                    <a:ext uri="{9D8B030D-6E8A-4147-A177-3AD203B41FA5}">
                      <a16:colId xmlns:a16="http://schemas.microsoft.com/office/drawing/2014/main" val="3397802049"/>
                    </a:ext>
                  </a:extLst>
                </a:gridCol>
                <a:gridCol w="1341816">
                  <a:extLst>
                    <a:ext uri="{9D8B030D-6E8A-4147-A177-3AD203B41FA5}">
                      <a16:colId xmlns:a16="http://schemas.microsoft.com/office/drawing/2014/main" val="3970407360"/>
                    </a:ext>
                  </a:extLst>
                </a:gridCol>
                <a:gridCol w="1093165">
                  <a:extLst>
                    <a:ext uri="{9D8B030D-6E8A-4147-A177-3AD203B41FA5}">
                      <a16:colId xmlns:a16="http://schemas.microsoft.com/office/drawing/2014/main" val="3202266582"/>
                    </a:ext>
                  </a:extLst>
                </a:gridCol>
                <a:gridCol w="2910584">
                  <a:extLst>
                    <a:ext uri="{9D8B030D-6E8A-4147-A177-3AD203B41FA5}">
                      <a16:colId xmlns:a16="http://schemas.microsoft.com/office/drawing/2014/main" val="3434968238"/>
                    </a:ext>
                  </a:extLst>
                </a:gridCol>
              </a:tblGrid>
              <a:tr h="3186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Momentos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Actividades, Organización y Consignas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Recursos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Día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Aprendizaje Esperado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821712"/>
                  </a:ext>
                </a:extLst>
              </a:tr>
              <a:tr h="248522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    INICIO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sonidos de los animales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Responde: ¿Cuáles otros animales encontramos en la granja aparte de los que ya hemos visto? ¿Cuál es el sonido que hacen?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 Escucha indicaciones: Lanza dado y depende del número que caiga el dado hacer el sonido del animal indicado,.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 ¿Cuántos animales vimos el día de hoy?</a:t>
                      </a: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 </a:t>
                      </a:r>
                      <a:endParaRPr lang="es-MX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  </a:t>
                      </a:r>
                      <a:endParaRPr lang="es-MX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de diciembre </a:t>
                      </a: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MX" sz="1000" b="1" dirty="0">
                          <a:effectLst/>
                        </a:rPr>
                        <a:t>Cuenta colecciones no mayores a </a:t>
                      </a:r>
                      <a:r>
                        <a:rPr lang="es-MX" sz="1000" b="1" dirty="0" err="1">
                          <a:effectLst/>
                        </a:rPr>
                        <a:t>a</a:t>
                      </a:r>
                      <a:r>
                        <a:rPr lang="es-MX" sz="1000" b="1" dirty="0">
                          <a:effectLst/>
                        </a:rPr>
                        <a:t> 20 elementos </a:t>
                      </a:r>
                      <a:endParaRPr lang="es-MX" sz="800" b="1" dirty="0">
                        <a:effectLst/>
                      </a:endParaRP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130947"/>
                  </a:ext>
                </a:extLst>
              </a:tr>
              <a:tr h="1823897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              DESARROLLO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</a:rPr>
                        <a:t> </a:t>
                      </a:r>
                      <a:r>
                        <a:rPr lang="es-MX" sz="1100" b="1" baseline="0" dirty="0">
                          <a:effectLst/>
                        </a:rPr>
                        <a:t> </a:t>
                      </a:r>
                      <a:r>
                        <a:rPr lang="es-MX" sz="9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operación limpieza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9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I: observa el salón lleno de basura, responde:  ¿Qué pasó con el salón? </a:t>
                      </a:r>
                      <a:r>
                        <a:rPr lang="es-MX" sz="10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¿Qué debemos hacer?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D:Recoge y limpia la basura del piso, organiza en los botes de reciclaje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C:¿Qué pasa cuando hay basura en el piso? ¿Qué debemos hacer cuando veamos basura tirada?</a:t>
                      </a:r>
                      <a:endParaRPr lang="es-MX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</a:rPr>
                        <a:t>basura</a:t>
                      </a:r>
                    </a:p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es-MX" sz="1000" b="1" dirty="0">
                          <a:effectLst/>
                        </a:rPr>
                        <a:t>Botes de reciclaje</a:t>
                      </a:r>
                      <a:endParaRPr lang="es-MX" sz="8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14de diciembre </a:t>
                      </a: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dirty="0">
                          <a:effectLst/>
                        </a:rPr>
                        <a:t>  </a:t>
                      </a:r>
                      <a:r>
                        <a:rPr lang="es-MX" sz="1000" b="1" dirty="0">
                          <a:effectLst/>
                        </a:rPr>
                        <a:t>Identifica y explica algunos efectos favorables y desfavorables de la acción humana sobre el medio ambiente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225972"/>
                  </a:ext>
                </a:extLst>
              </a:tr>
              <a:tr h="1383181">
                <a:tc>
                  <a:txBody>
                    <a:bodyPr/>
                    <a:lstStyle/>
                    <a:p>
                      <a:pPr marL="71755" marR="717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solidFill>
                            <a:schemeClr val="tx1"/>
                          </a:solidFill>
                          <a:effectLst/>
                        </a:rPr>
                        <a:t>           CIERRE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 vert="vert27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 </a:t>
                      </a:r>
                      <a:endParaRPr lang="es-MX" sz="10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 </a:t>
                      </a:r>
                      <a:endParaRPr lang="es-MX" sz="1000" b="1" dirty="0">
                        <a:effectLst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</a:rPr>
                        <a:t>  </a:t>
                      </a: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100" b="1" dirty="0">
                          <a:effectLst/>
                        </a:rPr>
                        <a:t>  </a:t>
                      </a: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s-MX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12" marR="62212" marT="0" marB="0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098105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8D24A6B9-BB55-478D-899D-F9158A65370D}"/>
              </a:ext>
            </a:extLst>
          </p:cNvPr>
          <p:cNvSpPr txBox="1"/>
          <p:nvPr/>
        </p:nvSpPr>
        <p:spPr>
          <a:xfrm rot="16200000">
            <a:off x="-755592" y="3302116"/>
            <a:ext cx="22806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>
                <a:solidFill>
                  <a:srgbClr val="8D710B"/>
                </a:solidFill>
              </a:rPr>
              <a:t>CIERRE</a:t>
            </a:r>
          </a:p>
        </p:txBody>
      </p:sp>
    </p:spTree>
    <p:extLst>
      <p:ext uri="{BB962C8B-B14F-4D97-AF65-F5344CB8AC3E}">
        <p14:creationId xmlns:p14="http://schemas.microsoft.com/office/powerpoint/2010/main" val="183873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0884E18-ECCF-4CF6-973A-BDBB570C9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185544"/>
              </p:ext>
            </p:extLst>
          </p:nvPr>
        </p:nvGraphicFramePr>
        <p:xfrm>
          <a:off x="355600" y="497991"/>
          <a:ext cx="8128000" cy="211464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110791615"/>
                    </a:ext>
                  </a:extLst>
                </a:gridCol>
              </a:tblGrid>
              <a:tr h="708303">
                <a:tc>
                  <a:txBody>
                    <a:bodyPr/>
                    <a:lstStyle/>
                    <a:p>
                      <a:r>
                        <a:rPr lang="es-MX" dirty="0"/>
                        <a:t>Adecuaciones curriculares: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792977"/>
                  </a:ext>
                </a:extLst>
              </a:tr>
              <a:tr h="1406338">
                <a:tc>
                  <a:txBody>
                    <a:bodyPr/>
                    <a:lstStyle/>
                    <a:p>
                      <a:r>
                        <a:rPr lang="es-MX" sz="1200" dirty="0"/>
                        <a:t>Darles</a:t>
                      </a:r>
                      <a:r>
                        <a:rPr lang="es-MX" sz="1200" baseline="0" dirty="0"/>
                        <a:t> pequeñas tareas a Santiago y </a:t>
                      </a:r>
                      <a:r>
                        <a:rPr lang="es-MX" sz="1200" baseline="0" dirty="0" err="1"/>
                        <a:t>Zuriel</a:t>
                      </a:r>
                      <a:r>
                        <a:rPr lang="es-MX" sz="1200" baseline="0" dirty="0"/>
                        <a:t> tales como: Repartir materiales, para ,moderar su conducta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922608"/>
                  </a:ext>
                </a:extLst>
              </a:tr>
            </a:tbl>
          </a:graphicData>
        </a:graphic>
      </p:graphicFrame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580514"/>
              </p:ext>
            </p:extLst>
          </p:nvPr>
        </p:nvGraphicFramePr>
        <p:xfrm>
          <a:off x="327891" y="3185774"/>
          <a:ext cx="8128000" cy="22036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9488">
                <a:tc>
                  <a:txBody>
                    <a:bodyPr/>
                    <a:lstStyle/>
                    <a:p>
                      <a:r>
                        <a:rPr lang="es-MX" dirty="0"/>
                        <a:t>Observaciones: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155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38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35527" y="304800"/>
            <a:ext cx="250767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rgbClr val="FF0066"/>
                </a:solidFill>
                <a:latin typeface="Bauhaus 93" panose="04030905020B02020C02" pitchFamily="82" charset="0"/>
              </a:rPr>
              <a:t>Evaluación:</a:t>
            </a:r>
          </a:p>
          <a:p>
            <a:endParaRPr lang="es-MX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DFBF628-F79C-4B88-8FDE-13C3F76D3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056236"/>
              </p:ext>
            </p:extLst>
          </p:nvPr>
        </p:nvGraphicFramePr>
        <p:xfrm>
          <a:off x="146051" y="1579542"/>
          <a:ext cx="8127999" cy="1752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753120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1497273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42261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Logros 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      Sí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            No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08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Cuenta del 1 al 5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92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Cuenta del 1 al 10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18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Identifica número con objeto</a:t>
                      </a:r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497839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0F1232F-8B2F-4E15-8C6E-164C73AF3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981904"/>
              </p:ext>
            </p:extLst>
          </p:nvPr>
        </p:nvGraphicFramePr>
        <p:xfrm>
          <a:off x="146050" y="939462"/>
          <a:ext cx="8128000" cy="64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702830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APRENDIZAJE: </a:t>
                      </a:r>
                      <a:r>
                        <a:rPr lang="es-MX" sz="1800" dirty="0">
                          <a:effectLst/>
                        </a:rPr>
                        <a:t>Cuenta colecciones no mayores a </a:t>
                      </a:r>
                      <a:r>
                        <a:rPr lang="es-MX" sz="1800" dirty="0" err="1">
                          <a:effectLst/>
                        </a:rPr>
                        <a:t>a</a:t>
                      </a:r>
                      <a:r>
                        <a:rPr lang="es-MX" sz="1800" dirty="0">
                          <a:effectLst/>
                        </a:rPr>
                        <a:t> 20 elementos 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4156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DE7992-0F86-4916-B336-04B1F7A8F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29871"/>
              </p:ext>
            </p:extLst>
          </p:nvPr>
        </p:nvGraphicFramePr>
        <p:xfrm>
          <a:off x="146050" y="3429000"/>
          <a:ext cx="8506460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06460">
                  <a:extLst>
                    <a:ext uri="{9D8B030D-6E8A-4147-A177-3AD203B41FA5}">
                      <a16:colId xmlns:a16="http://schemas.microsoft.com/office/drawing/2014/main" val="9289537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/>
                        <a:t>APRENDIZAJE: </a:t>
                      </a:r>
                      <a:r>
                        <a:rPr lang="es-MX" sz="1800" dirty="0">
                          <a:effectLst/>
                        </a:rPr>
                        <a:t>Convive, juega y trabaja con distintos compañeros.  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25187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91C8C8A-675B-4C2C-ABCD-FBCB44912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440518"/>
              </p:ext>
            </p:extLst>
          </p:nvPr>
        </p:nvGraphicFramePr>
        <p:xfrm>
          <a:off x="146051" y="4069080"/>
          <a:ext cx="8506461" cy="2021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5487">
                  <a:extLst>
                    <a:ext uri="{9D8B030D-6E8A-4147-A177-3AD203B41FA5}">
                      <a16:colId xmlns:a16="http://schemas.microsoft.com/office/drawing/2014/main" val="3901626136"/>
                    </a:ext>
                  </a:extLst>
                </a:gridCol>
                <a:gridCol w="2835487">
                  <a:extLst>
                    <a:ext uri="{9D8B030D-6E8A-4147-A177-3AD203B41FA5}">
                      <a16:colId xmlns:a16="http://schemas.microsoft.com/office/drawing/2014/main" val="3922652779"/>
                    </a:ext>
                  </a:extLst>
                </a:gridCol>
                <a:gridCol w="2835487">
                  <a:extLst>
                    <a:ext uri="{9D8B030D-6E8A-4147-A177-3AD203B41FA5}">
                      <a16:colId xmlns:a16="http://schemas.microsoft.com/office/drawing/2014/main" val="1458370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Logros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    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849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Se adapta en distintas mesas de trabajo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17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Convive con compañeros diferentes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30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Incluye a sus compañeros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13902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5DE874D-2454-4E61-A14D-5EDBAA9C25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55610"/>
              </p:ext>
            </p:extLst>
          </p:nvPr>
        </p:nvGraphicFramePr>
        <p:xfrm>
          <a:off x="146051" y="6067157"/>
          <a:ext cx="8506458" cy="640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5486">
                  <a:extLst>
                    <a:ext uri="{9D8B030D-6E8A-4147-A177-3AD203B41FA5}">
                      <a16:colId xmlns:a16="http://schemas.microsoft.com/office/drawing/2014/main" val="2954997523"/>
                    </a:ext>
                  </a:extLst>
                </a:gridCol>
                <a:gridCol w="2835486">
                  <a:extLst>
                    <a:ext uri="{9D8B030D-6E8A-4147-A177-3AD203B41FA5}">
                      <a16:colId xmlns:a16="http://schemas.microsoft.com/office/drawing/2014/main" val="945616118"/>
                    </a:ext>
                  </a:extLst>
                </a:gridCol>
                <a:gridCol w="2835486">
                  <a:extLst>
                    <a:ext uri="{9D8B030D-6E8A-4147-A177-3AD203B41FA5}">
                      <a16:colId xmlns:a16="http://schemas.microsoft.com/office/drawing/2014/main" val="29263850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Convive con sus compañeros en recreo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39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645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1644</Words>
  <Application>Microsoft Office PowerPoint</Application>
  <PresentationFormat>Panorámica</PresentationFormat>
  <Paragraphs>321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20" baseType="lpstr">
      <vt:lpstr>Arial</vt:lpstr>
      <vt:lpstr>Arial Rounded MT Bold</vt:lpstr>
      <vt:lpstr>Bauhaus 93</vt:lpstr>
      <vt:lpstr>Calibri</vt:lpstr>
      <vt:lpstr>Calibri Light</vt:lpstr>
      <vt:lpstr>Cooper Black</vt:lpstr>
      <vt:lpstr>Courier New</vt:lpstr>
      <vt:lpstr>Symbol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Morales</dc:creator>
  <cp:lastModifiedBy>Jose Angel Luna Rangel</cp:lastModifiedBy>
  <cp:revision>56</cp:revision>
  <dcterms:created xsi:type="dcterms:W3CDTF">2018-11-21T23:38:59Z</dcterms:created>
  <dcterms:modified xsi:type="dcterms:W3CDTF">2018-11-24T01:12:24Z</dcterms:modified>
</cp:coreProperties>
</file>