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63" r:id="rId4"/>
    <p:sldId id="256" r:id="rId5"/>
    <p:sldId id="257" r:id="rId6"/>
    <p:sldId id="258" r:id="rId7"/>
    <p:sldId id="264" r:id="rId8"/>
    <p:sldId id="262" r:id="rId9"/>
    <p:sldId id="267" r:id="rId10"/>
    <p:sldId id="265" r:id="rId11"/>
    <p:sldId id="268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2" autoAdjust="0"/>
    <p:restoredTop sz="94660"/>
  </p:normalViewPr>
  <p:slideViewPr>
    <p:cSldViewPr>
      <p:cViewPr varScale="1">
        <p:scale>
          <a:sx n="70" d="100"/>
          <a:sy n="70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F717E-4F93-42F4-B724-3E8BE437A1CF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9924C-F4B8-4398-B40F-A02FFEB64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70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9924C-F4B8-4398-B40F-A02FFEB649C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9545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3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24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69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78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41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8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60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70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95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73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0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7DBAE-5E34-454E-9213-008EB444D47B}" type="datetimeFigureOut">
              <a:rPr lang="es-MX" smtClean="0"/>
              <a:t>23/11/18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02E19-EF5A-4BAB-97AA-E1EEA0DB1F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54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88224" y="836712"/>
            <a:ext cx="558197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ESCUELA NORMAL DE EDUCACIÓN PREESCOLAR DEL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ESTADO DE COAHUILA DE ZARAGOZA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</p:txBody>
      </p:sp>
      <p:pic>
        <p:nvPicPr>
          <p:cNvPr id="2049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611" y="1484784"/>
            <a:ext cx="1462461" cy="103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52653" y="2542168"/>
            <a:ext cx="5686029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Jardín de Niños “Coahuila”</a:t>
            </a:r>
            <a:endParaRPr lang="es-MX" altLang="es-MX" sz="1000" dirty="0">
              <a:solidFill>
                <a:srgbClr val="0070C0"/>
              </a:solidFill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Clave: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05EJN0018Z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                        Zona Escolar: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102</a:t>
            </a:r>
            <a:r>
              <a:rPr lang="es-MX" altLang="es-MX" sz="1600" dirty="0">
                <a:latin typeface="Berlin Sans FB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latin typeface="Berlin Sans FB" pitchFamily="34" charset="0"/>
                <a:ea typeface="Calibri" pitchFamily="34" charset="0"/>
                <a:cs typeface="Arial" pitchFamily="34" charset="0"/>
              </a:rPr>
              <a:t>Grado en el que realiza su práctica: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2° “A”</a:t>
            </a:r>
            <a:endParaRPr lang="es-MX" altLang="es-MX" sz="800" dirty="0"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900" dirty="0"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Nombre del Educador(a) Titular:</a:t>
            </a:r>
            <a:endParaRPr lang="es-MX" altLang="es-MX" sz="900" dirty="0">
              <a:solidFill>
                <a:srgbClr val="0070C0"/>
              </a:solidFill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Maestra Gladys Corona Montes. </a:t>
            </a:r>
            <a:endParaRPr lang="es-MX" altLang="es-MX" sz="800" dirty="0"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dirty="0">
              <a:solidFill>
                <a:srgbClr val="0070C0"/>
              </a:solidFill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Total de niños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20</a:t>
            </a:r>
            <a:endParaRPr lang="es-MX" altLang="es-MX" sz="800" dirty="0"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Niños: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13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s-MX" altLang="es-MX" sz="1600" dirty="0">
                <a:solidFill>
                  <a:srgbClr val="0070C0"/>
                </a:solidFill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Niñas</a:t>
            </a:r>
            <a:r>
              <a:rPr lang="es-MX" altLang="es-MX" sz="1600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es-MX" altLang="es-MX" sz="1600" u="sng" dirty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7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u="sng" dirty="0"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Nombre del Alumno Practicante: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Daniela Paola Espinoza Villarreal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Grado: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2°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Sección: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 Número de Lista: 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Periodo de Práctica: </a:t>
            </a:r>
            <a:r>
              <a:rPr lang="es-MX" altLang="es-MX" sz="1600" u="sng" dirty="0">
                <a:solidFill>
                  <a:srgbClr val="000000"/>
                </a:solidFill>
                <a:latin typeface="Berlin Sans FB" panose="020E0602020502020306" pitchFamily="34" charset="0"/>
                <a:ea typeface="Calibri" pitchFamily="34" charset="0"/>
                <a:cs typeface="Times New Roman" pitchFamily="18" charset="0"/>
              </a:rPr>
              <a:t>10 al 14 de diciembre</a:t>
            </a:r>
            <a:r>
              <a:rPr kumimoji="0" lang="es-MX" altLang="es-MX" sz="16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Times New Roman" pitchFamily="18" charset="0"/>
              </a:rPr>
              <a:t> del 2018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565390C-7EDF-4A92-86EB-62BFE15C9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42889">
            <a:off x="1506908" y="3194046"/>
            <a:ext cx="1025353" cy="1943152"/>
          </a:xfrm>
          <a:prstGeom prst="rect">
            <a:avLst/>
          </a:prstGeom>
        </p:spPr>
      </p:pic>
      <p:pic>
        <p:nvPicPr>
          <p:cNvPr id="4098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78233DD5-C24B-4775-B7D7-898DF5DBD7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90908" y="71608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F3650FB-AA3A-4178-A7C4-2DB1EB2720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54398" y="1512265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C8A74F82-6FC4-48AA-9DFA-DB038D558F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101723" y="806478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926260F8-932A-41AD-A877-8CFCBAAFE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427886">
            <a:off x="54397" y="2807912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5F8B17F-A96F-493E-8954-6622693FEB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76115" y="2164150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08A3FFFC-6324-4512-BC04-065D3237F3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45931" y="4114536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0ACF0F9B-369D-49C2-BFC9-D3C74B29D8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56070" y="5472208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3499979E-CAA6-49BF-B1D7-15DD4381D2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66885" y="4728956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B23C701F-D734-4A15-A171-85A60C777D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101723" y="3430180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447F6C4F-46CA-46EF-A9EB-089A4AB5D0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66885" y="6084220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2452B8A-46CF-470B-8818-122A286B4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311050" y="13210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3E6618C5-12A9-4404-A525-6205D62E46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311050" y="1453370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38D3D105-05E4-44B3-BA7B-F70107BBBF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321865" y="704291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E4719691-6567-4F61-BE4C-AE282EA25C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274539" y="2749514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6D5BE6DC-E76D-404B-8C5C-64E1F2BCAD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332004" y="2072443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1DF810B5-A6DB-4527-8F11-5DD0D7699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266073" y="4056138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B7590B41-6633-4B92-A2CD-801C875E44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4" t="65614" r="3002" b="21374"/>
          <a:stretch/>
        </p:blipFill>
        <p:spPr bwMode="auto">
          <a:xfrm rot="20506842">
            <a:off x="8276212" y="5413810"/>
            <a:ext cx="8640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F54F372C-2C22-4949-99EA-26593D7477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287027" y="4670558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20C71436-2F02-4293-82E3-A1EBAB972B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321865" y="3371782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870D05AA-92FD-444E-9B99-C0E90E5073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213" b="36520" l="44763" r="56580">
                        <a14:foregroundMark x1="46892" y1="33219" x2="46892" y2="33219"/>
                        <a14:foregroundMark x1="47247" y1="30981" x2="45471" y2="29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6" t="22675" r="41943" b="61942"/>
          <a:stretch/>
        </p:blipFill>
        <p:spPr bwMode="auto">
          <a:xfrm rot="2651396">
            <a:off x="8287027" y="6025822"/>
            <a:ext cx="792088" cy="8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07AFD7A4-C086-4A8B-96B6-F079178DF6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" t="29427" r="83398" b="23169"/>
          <a:stretch/>
        </p:blipFill>
        <p:spPr bwMode="auto">
          <a:xfrm>
            <a:off x="7326856" y="4234698"/>
            <a:ext cx="767702" cy="262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9B942BCA-ECFB-46C2-8453-A987B48BBF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6618" b="46033" l="45703" r="54297">
                        <a14:foregroundMark x1="46892" y1="44234" x2="52220" y2="454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629" t="35441" r="44629" b="52790"/>
          <a:stretch/>
        </p:blipFill>
        <p:spPr bwMode="auto">
          <a:xfrm>
            <a:off x="4238558" y="113437"/>
            <a:ext cx="576064" cy="65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54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6D81E7C-F91C-4AD9-B826-638FDCC95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87967"/>
              </p:ext>
            </p:extLst>
          </p:nvPr>
        </p:nvGraphicFramePr>
        <p:xfrm>
          <a:off x="626110" y="354981"/>
          <a:ext cx="7891780" cy="1435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91780">
                  <a:extLst>
                    <a:ext uri="{9D8B030D-6E8A-4147-A177-3AD203B41FA5}">
                      <a16:colId xmlns:a16="http://schemas.microsoft.com/office/drawing/2014/main" val="41680172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Adecuaciones Curriculares: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25367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73285B9-6BB7-47BA-9F44-9E52BFE11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5325"/>
              </p:ext>
            </p:extLst>
          </p:nvPr>
        </p:nvGraphicFramePr>
        <p:xfrm>
          <a:off x="626110" y="2060848"/>
          <a:ext cx="7891780" cy="205479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7891780">
                  <a:extLst>
                    <a:ext uri="{9D8B030D-6E8A-4147-A177-3AD203B41FA5}">
                      <a16:colId xmlns:a16="http://schemas.microsoft.com/office/drawing/2014/main" val="13824890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Berlin Sans FB" panose="020E0602020502020306" pitchFamily="34" charset="0"/>
                        </a:rPr>
                        <a:t>Observaciones: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93891771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5BB83992-2B00-405E-8173-F2D9D0FF2DFE}"/>
              </a:ext>
            </a:extLst>
          </p:cNvPr>
          <p:cNvSpPr/>
          <p:nvPr/>
        </p:nvSpPr>
        <p:spPr>
          <a:xfrm>
            <a:off x="4585534" y="4147999"/>
            <a:ext cx="4572000" cy="869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                                                                                                                                                            Firma del educador (a)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3958821-04FC-40E0-BE1A-0FDA45971B9B}"/>
              </a:ext>
            </a:extLst>
          </p:cNvPr>
          <p:cNvSpPr/>
          <p:nvPr/>
        </p:nvSpPr>
        <p:spPr>
          <a:xfrm>
            <a:off x="13534" y="4454093"/>
            <a:ext cx="4572000" cy="605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del alumno(a) </a:t>
            </a:r>
            <a:endParaRPr lang="es-MX" sz="16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40D02C3-9BD5-49AC-8E3B-16C322DA1292}"/>
              </a:ext>
            </a:extLst>
          </p:cNvPr>
          <p:cNvSpPr/>
          <p:nvPr/>
        </p:nvSpPr>
        <p:spPr>
          <a:xfrm>
            <a:off x="2284975" y="5430050"/>
            <a:ext cx="4572000" cy="900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de asesor de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16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Práctica profesional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8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676" y="428541"/>
            <a:ext cx="1872208" cy="1235462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00B0F0"/>
                </a:solidFill>
                <a:latin typeface="Berlin Sans FB" panose="020E0602020502020306" pitchFamily="34" charset="0"/>
              </a:rPr>
              <a:t>Lista de </a:t>
            </a:r>
            <a:br>
              <a:rPr lang="es-MX" sz="2800" dirty="0">
                <a:solidFill>
                  <a:srgbClr val="00B0F0"/>
                </a:solidFill>
                <a:latin typeface="Berlin Sans FB" panose="020E0602020502020306" pitchFamily="34" charset="0"/>
              </a:rPr>
            </a:br>
            <a:r>
              <a:rPr lang="es-MX" sz="2800" dirty="0">
                <a:solidFill>
                  <a:srgbClr val="00B0F0"/>
                </a:solidFill>
                <a:latin typeface="Berlin Sans FB" panose="020E0602020502020306" pitchFamily="34" charset="0"/>
              </a:rPr>
              <a:t>cotejo.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17858"/>
              </p:ext>
            </p:extLst>
          </p:nvPr>
        </p:nvGraphicFramePr>
        <p:xfrm>
          <a:off x="225123" y="1994927"/>
          <a:ext cx="8530362" cy="459641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268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8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074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Indicador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Si</a:t>
                      </a:r>
                      <a:r>
                        <a:rPr lang="es-MX" sz="1400" b="0" baseline="0" dirty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Observaciones.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028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Ubica</a:t>
                      </a:r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 en el espacio diferentes objetos de acuerdo a su consideración</a:t>
                      </a:r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466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Dirige por</a:t>
                      </a:r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 medio de instrucciones para llegar a una meta.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659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Utiliza términos como derecha e izquierda.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977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Reconoce los puntos cardinales.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055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Identifica los elementos en diferentes ecosistemas.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Relaciona los animales con su hábitat natural.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Describe las características de diferentes ambientes y  la flora y fauna que lo compone.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>
                          <a:latin typeface="Berlin Sans FB" panose="020E0602020502020306" pitchFamily="34" charset="0"/>
                        </a:rPr>
                        <a:t>Identifica elementos que producen los sonidos de diferentes ambientes, objetos y animales.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984884" y="263079"/>
            <a:ext cx="6763580" cy="1566386"/>
          </a:xfrm>
          <a:prstGeom prst="roundRect">
            <a:avLst/>
          </a:prstGeom>
          <a:noFill/>
          <a:ln w="38100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u="sng" dirty="0">
                <a:latin typeface="Berlin Sans FB" panose="020E0602020502020306" pitchFamily="34" charset="0"/>
              </a:rPr>
              <a:t>Aprendizajes esperados a evaluar: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Ubica objetos y lugares cuya ubicación desconoce, a través de la interpretación de relaciones espaciales y puntos de referencia.</a:t>
            </a:r>
            <a:endParaRPr 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Comunica sus hallazgos al observar seres vivos, fenómenos y elementos naturales, utilizando registros propios y recursos impresos.</a:t>
            </a:r>
            <a:endParaRPr 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Relaciona los sonidos que escucha con las fuentes sonoras que los emite.</a:t>
            </a:r>
          </a:p>
        </p:txBody>
      </p:sp>
    </p:spTree>
    <p:extLst>
      <p:ext uri="{BB962C8B-B14F-4D97-AF65-F5344CB8AC3E}">
        <p14:creationId xmlns:p14="http://schemas.microsoft.com/office/powerpoint/2010/main" val="132298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F4404B28-C2C0-4563-88AD-CE41985BC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229870"/>
            <a:ext cx="829126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Jornada de Práctica: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200" dirty="0">
                <a:latin typeface="Berlin Sans FB" panose="020E0602020502020306" pitchFamily="34" charset="0"/>
              </a:rPr>
              <a:t>Implementar estrategias pedagógicas creativas e innovadoras que nos ayuden a desarrollar las competencias necesarias para la iniciación de la práctica docente utilizando las tics, el diseño de planeaciones didácticas y propiciar ambientes de aprendizaje de acuerdo a los contenidos del plan y programa de estudios vigentes. </a:t>
            </a:r>
            <a:endParaRPr lang="es-MX" altLang="es-MX" sz="1200" dirty="0">
              <a:latin typeface="Berlin Sans FB" panose="020E0602020502020306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 la Situaci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2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Desarrolla la noción de ubicación espacial partiendo desde diversos puntos de referencia, favorece la observación dentro del medio ambiente con seres vivos y elementos que componen la naturaleza y logra identificar que fuentes sonoras producen los sonidos que escuchan utilizando actividades lúdicas con material didáctico por medio de un tema de interés que los lleve a conocer mas allá de los ecosistemas que tenemos en nuestra localidad.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Situaci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¡Juguemos a los piratas!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 10-14 de diciembre</a:t>
            </a:r>
            <a:r>
              <a:rPr lang="es-MX" altLang="es-MX" sz="120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2018.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35C7967-C054-4865-9F4C-879C189CA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90644"/>
              </p:ext>
            </p:extLst>
          </p:nvPr>
        </p:nvGraphicFramePr>
        <p:xfrm>
          <a:off x="457200" y="3259816"/>
          <a:ext cx="8229599" cy="9785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2877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88188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628534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effectLst/>
                          <a:latin typeface="Berlin Sans FB" panose="020E0602020502020306" pitchFamily="34" charset="0"/>
                        </a:rPr>
                        <a:t>Campo de Formación Académica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Lenguaje y Comunicación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Pensamiento Matemático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Forma, Espacio y Medida.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2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Ubicación Espacial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7EF1B58-6117-4386-8E85-423FDCC90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99586"/>
              </p:ext>
            </p:extLst>
          </p:nvPr>
        </p:nvGraphicFramePr>
        <p:xfrm>
          <a:off x="457199" y="4322673"/>
          <a:ext cx="8229599" cy="9785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2877">
                  <a:extLst>
                    <a:ext uri="{9D8B030D-6E8A-4147-A177-3AD203B41FA5}">
                      <a16:colId xmlns:a16="http://schemas.microsoft.com/office/drawing/2014/main" val="292343259"/>
                    </a:ext>
                  </a:extLst>
                </a:gridCol>
                <a:gridCol w="2788188">
                  <a:extLst>
                    <a:ext uri="{9D8B030D-6E8A-4147-A177-3AD203B41FA5}">
                      <a16:colId xmlns:a16="http://schemas.microsoft.com/office/drawing/2014/main" val="3846694568"/>
                    </a:ext>
                  </a:extLst>
                </a:gridCol>
                <a:gridCol w="2628534">
                  <a:extLst>
                    <a:ext uri="{9D8B030D-6E8A-4147-A177-3AD203B41FA5}">
                      <a16:colId xmlns:a16="http://schemas.microsoft.com/office/drawing/2014/main" val="2117224888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effectLst/>
                          <a:latin typeface="Berlin Sans FB" panose="020E0602020502020306" pitchFamily="34" charset="0"/>
                        </a:rPr>
                        <a:t>Campo de Formación Académica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Lenguaje y Comunicación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Pensamiento Matemático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120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98257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Mundo Natural.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Comunica sus hallazgos al observar seres vivos, fenómenos y elementos naturales, utilizando registros propios y recursos impresos.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02689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2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02923"/>
                  </a:ext>
                </a:extLst>
              </a:tr>
              <a:tr h="1219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Exploración de la naturaleza.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3499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1A2AAC2-487A-4A8D-83F1-4E314B2EC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262687"/>
              </p:ext>
            </p:extLst>
          </p:nvPr>
        </p:nvGraphicFramePr>
        <p:xfrm>
          <a:off x="457199" y="5402793"/>
          <a:ext cx="8229599" cy="9785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2877">
                  <a:extLst>
                    <a:ext uri="{9D8B030D-6E8A-4147-A177-3AD203B41FA5}">
                      <a16:colId xmlns:a16="http://schemas.microsoft.com/office/drawing/2014/main" val="177051981"/>
                    </a:ext>
                  </a:extLst>
                </a:gridCol>
                <a:gridCol w="2788188">
                  <a:extLst>
                    <a:ext uri="{9D8B030D-6E8A-4147-A177-3AD203B41FA5}">
                      <a16:colId xmlns:a16="http://schemas.microsoft.com/office/drawing/2014/main" val="785830286"/>
                    </a:ext>
                  </a:extLst>
                </a:gridCol>
                <a:gridCol w="2628534">
                  <a:extLst>
                    <a:ext uri="{9D8B030D-6E8A-4147-A177-3AD203B41FA5}">
                      <a16:colId xmlns:a16="http://schemas.microsoft.com/office/drawing/2014/main" val="3761418104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effectLst/>
                          <a:latin typeface="Berlin Sans FB" panose="020E0602020502020306" pitchFamily="34" charset="0"/>
                        </a:rPr>
                        <a:t>Áreas de Desarrollo Personal y Social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Artes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Socioemocional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física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1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9779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Apreciación Artística 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Relaciona los sonidos que escucha con las fuentes sonoras que los emite.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0465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Organizador Curricular 2</a:t>
                      </a:r>
                      <a:endParaRPr lang="es-MX" sz="120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404269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Sensibilidad, percepción e interpretación de manifestaciones artísticas.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832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10A615F-F6FB-47F7-915A-F19CB6E24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596896"/>
              </p:ext>
            </p:extLst>
          </p:nvPr>
        </p:nvGraphicFramePr>
        <p:xfrm>
          <a:off x="269521" y="2415313"/>
          <a:ext cx="8604958" cy="27418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0671">
                  <a:extLst>
                    <a:ext uri="{9D8B030D-6E8A-4147-A177-3AD203B41FA5}">
                      <a16:colId xmlns:a16="http://schemas.microsoft.com/office/drawing/2014/main" val="2567708926"/>
                    </a:ext>
                  </a:extLst>
                </a:gridCol>
                <a:gridCol w="1787187">
                  <a:extLst>
                    <a:ext uri="{9D8B030D-6E8A-4147-A177-3AD203B41FA5}">
                      <a16:colId xmlns:a16="http://schemas.microsoft.com/office/drawing/2014/main" val="3186793012"/>
                    </a:ext>
                  </a:extLst>
                </a:gridCol>
                <a:gridCol w="1272602">
                  <a:extLst>
                    <a:ext uri="{9D8B030D-6E8A-4147-A177-3AD203B41FA5}">
                      <a16:colId xmlns:a16="http://schemas.microsoft.com/office/drawing/2014/main" val="1441038886"/>
                    </a:ext>
                  </a:extLst>
                </a:gridCol>
                <a:gridCol w="1595256">
                  <a:extLst>
                    <a:ext uri="{9D8B030D-6E8A-4147-A177-3AD203B41FA5}">
                      <a16:colId xmlns:a16="http://schemas.microsoft.com/office/drawing/2014/main" val="2958348126"/>
                    </a:ext>
                  </a:extLst>
                </a:gridCol>
                <a:gridCol w="1434621">
                  <a:extLst>
                    <a:ext uri="{9D8B030D-6E8A-4147-A177-3AD203B41FA5}">
                      <a16:colId xmlns:a16="http://schemas.microsoft.com/office/drawing/2014/main" val="1446144098"/>
                    </a:ext>
                  </a:extLst>
                </a:gridCol>
                <a:gridCol w="1434621">
                  <a:extLst>
                    <a:ext uri="{9D8B030D-6E8A-4147-A177-3AD203B41FA5}">
                      <a16:colId xmlns:a16="http://schemas.microsoft.com/office/drawing/2014/main" val="2544618083"/>
                    </a:ext>
                  </a:extLst>
                </a:gridCol>
              </a:tblGrid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HORA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Berlin Sans FB" panose="020E0602020502020306" pitchFamily="34" charset="0"/>
                        </a:rPr>
                        <a:t>LUNES</a:t>
                      </a:r>
                      <a:endParaRPr lang="es-MX" sz="14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Berlin Sans FB" panose="020E0602020502020306" pitchFamily="34" charset="0"/>
                        </a:rPr>
                        <a:t>MARTES</a:t>
                      </a:r>
                      <a:endParaRPr lang="es-MX" sz="14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MIERCOLES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JUEVES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VIERNES</a:t>
                      </a:r>
                      <a:endParaRPr lang="es-MX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65069"/>
                  </a:ext>
                </a:extLst>
              </a:tr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9:00 – 9:15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Honores a la bandera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Activación física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493610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9:15 – 9:31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El mar 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Rompecabezas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Domino</a:t>
                      </a:r>
                      <a:r>
                        <a:rPr lang="es-MX" sz="1200" b="0" baseline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Memorama</a:t>
                      </a:r>
                      <a:endParaRPr lang="es-MX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Imitando movimientos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4447228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9:31 – 10:04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El mar 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Física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Educación Física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Artes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Búsqueda</a:t>
                      </a:r>
                      <a:r>
                        <a:rPr lang="es-MX" sz="1200" b="0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 del tesoro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919507"/>
                  </a:ext>
                </a:extLst>
              </a:tr>
              <a:tr h="394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10:04 – 10:37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Piratas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Flora y Fauna</a:t>
                      </a:r>
                      <a:endParaRPr lang="es-MX" sz="1200" b="0" dirty="0">
                        <a:solidFill>
                          <a:srgbClr val="00B05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Encontrando el camino hacia el tesoro 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¿Dónde se encuentra?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¿Dónde esta?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4598256"/>
                  </a:ext>
                </a:extLst>
              </a:tr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10:37 – 11:07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Hora de comida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y recreo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73405881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11:07 – 11:40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Artes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 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rey pide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¿A</a:t>
                      </a:r>
                      <a:r>
                        <a:rPr lang="es-MX" sz="1200" b="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que lugar pertenece?</a:t>
                      </a:r>
                      <a:endParaRPr lang="es-MX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485738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11:40 – 12:10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Creando mi barco Pirata.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Rosa de los vientos.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 lugar favorito.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Autonomía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Curricular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921312"/>
                  </a:ext>
                </a:extLst>
              </a:tr>
              <a:tr h="17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12:10 – 12:15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Asamblea 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Asamblea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2380178"/>
                  </a:ext>
                </a:extLst>
              </a:tr>
            </a:tbl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B409D05C-2D3D-41B4-90E6-FCBA2ED88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537628"/>
            <a:ext cx="87129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Cronograma Semanal: Escribir el nombre de todas las actividades (Incluyendo: honores a la bandera, RCYJ, educación física, inglés, computación y clubes, etc.)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</p:txBody>
      </p:sp>
      <p:pic>
        <p:nvPicPr>
          <p:cNvPr id="6" name="Picture 8" descr="NÃ¡utica imÃ¡genes prediseÃ±adas imagen prediseÃ±ada por Pravokrugulnik">
            <a:extLst>
              <a:ext uri="{FF2B5EF4-FFF2-40B4-BE49-F238E27FC236}">
                <a16:creationId xmlns:a16="http://schemas.microsoft.com/office/drawing/2014/main" id="{9B942BCA-ECFB-46C2-8453-A987B48BBF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618" b="46033" l="45703" r="54297">
                        <a14:foregroundMark x1="46892" y1="44234" x2="52220" y2="454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629" t="35441" r="44629" b="52790"/>
          <a:stretch/>
        </p:blipFill>
        <p:spPr bwMode="auto">
          <a:xfrm>
            <a:off x="4175956" y="683926"/>
            <a:ext cx="576064" cy="65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58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95145"/>
              </p:ext>
            </p:extLst>
          </p:nvPr>
        </p:nvGraphicFramePr>
        <p:xfrm>
          <a:off x="107504" y="566027"/>
          <a:ext cx="8854380" cy="61753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9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6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Momentos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Actividades, Organización y Consignas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Recursos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Día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1200" b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980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INICIO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El mar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Inicio.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instrucciones (cerrar los ojos y recostarse sobre la mesa).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sonidos relacionados al mar (viento, aves, olas, personas, barcos)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y participa diciendo a que le recuerdan los sonidos.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Escucha nuevamente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los sonidos y  menciona que cosas, animales u objetos producen los sonidos.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Piratas </a:t>
                      </a:r>
                      <a:endParaRPr lang="es-MX" sz="1600" u="sng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Inicio: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Responde las siguientes cuestiones: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Berlin Sans FB"/>
                        <a:buChar char="-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¿Has visitado el mar?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Berlin Sans FB"/>
                        <a:buChar char="-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¿Qué es lo que más te gusta?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Berlin Sans FB"/>
                        <a:buChar char="-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¿Sabes quién viaja en barco para visitar nuevos lugares en el mar?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el piso alrededor de la educadora practicante, escucha un cuento acerca de un pirata y ve imágenes relacionadas a la historia en el pizarrón.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 material para hacer un dibujo relacionado a la historia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y menciona que fue lo que mas le gusto de la narración.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Creando mi barco pirata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su lugar escucha instrucciones (Formar un barco pirata con las figuras que se le darán)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 el material y forma el barco pirata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Pega el barco en una hoja de máquina y escribe su nombre.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-Bocina.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-Celular.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-Imágenes relacionadas a la historia.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-Hojas de máquina.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-Colores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-Figuras geométricas recortadas y decoración para un barco.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</a:rPr>
                        <a:t>Lunes</a:t>
                      </a:r>
                      <a:endParaRPr lang="es-MX" sz="1200" b="0" dirty="0">
                        <a:solidFill>
                          <a:srgbClr val="7030A0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Relaciona los sonidos que escucha con las fuentes sonoras que los emiten.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2A696AAA-D04E-49F7-9D0E-C61413878836}"/>
              </a:ext>
            </a:extLst>
          </p:cNvPr>
          <p:cNvSpPr txBox="1"/>
          <p:nvPr/>
        </p:nvSpPr>
        <p:spPr>
          <a:xfrm>
            <a:off x="2267744" y="11663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Berlin Sans FB" panose="020E0602020502020306" pitchFamily="34" charset="0"/>
              </a:rPr>
              <a:t>Plan de trabajo</a:t>
            </a:r>
          </a:p>
        </p:txBody>
      </p:sp>
    </p:spTree>
    <p:extLst>
      <p:ext uri="{BB962C8B-B14F-4D97-AF65-F5344CB8AC3E}">
        <p14:creationId xmlns:p14="http://schemas.microsoft.com/office/powerpoint/2010/main" val="29182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157376"/>
              </p:ext>
            </p:extLst>
          </p:nvPr>
        </p:nvGraphicFramePr>
        <p:xfrm>
          <a:off x="179512" y="712943"/>
          <a:ext cx="8712968" cy="52512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Rompecabezas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00B05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Se sienta con sus compañeros de equipo.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Reciben y observan las piezas.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Forman la figura del rompecabezas y se turnan los equipos.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00B05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Flora y Fauna.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el centro del salón, escucha un cuento.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Menciona la flora y fauna que encuentra en el cuento.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Coloca las imágenes de los seres vivos que reconoce en la narración en el hábitat correspondiente.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baseline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Domino.</a:t>
                      </a:r>
                      <a:endParaRPr lang="es-MX" sz="1400" u="sng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Recibe instrucciones (sentarse en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el piso y colocar las piezas uniendo las partes que tengan la misma cantidad de objetos en el mismo lado de la ficha)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Respeta turnos y pasa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al centro del circulo para colocar la primera pieza.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Revisa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que las fichas estén acomodadas correctamente y elige el ganador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-Música.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-Bocina.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 de ecosistemas.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-Cuento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animales.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-Fichas de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Domino.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Martes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, </a:t>
                      </a: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miércoles 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Comunica sus hallazgos al observar seres vivos, fenómenos y elementos naturales, utilizando registros propios y recursos impresos.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7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166242"/>
              </p:ext>
            </p:extLst>
          </p:nvPr>
        </p:nvGraphicFramePr>
        <p:xfrm>
          <a:off x="467544" y="551013"/>
          <a:ext cx="8075240" cy="57732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Encontrando</a:t>
                      </a:r>
                      <a:r>
                        <a:rPr lang="es-MX" sz="1400" u="sng" baseline="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 el camino hacia el tesoro.</a:t>
                      </a:r>
                      <a:endParaRPr lang="es-MX" sz="1400" u="sng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el suelo.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historia de un pirata.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Responde los siguientes cuestionamientos.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¿A dónde crees que va el pirata?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¿Qué creen que está buscando?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¿Cómo podemos ayudarlo para que llegue?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strike="noStrike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El rey pide.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dirige a su lugar y toma asiento.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una breve explicación de los puntos cardinales y recibe dos pulseras para identificar este y oeste.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levanta en su lugar y señala objetos dentro del salón dependiendo del punto cardinal que se indique con el juego “El rey pide”.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Rosa de los vientos.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Toma asiento y observa el mapa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 con los puntos cardinales hacia donde debe de ir el pirata.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 un dibujo de la rosa de los vientos y escribe la letra de cada punto cardinal en el lugar que corresponda.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-Historia de un pirata.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-Listones para hacer pulseras de dos colores.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-Mapa.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 de rosa de los vientos.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</a:rPr>
                        <a:t>miércoles </a:t>
                      </a:r>
                      <a:endParaRPr lang="es-MX" sz="1200" b="0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77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461052"/>
              </p:ext>
            </p:extLst>
          </p:nvPr>
        </p:nvGraphicFramePr>
        <p:xfrm>
          <a:off x="467544" y="188640"/>
          <a:ext cx="8075240" cy="63929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CIERRE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Memorama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las instrucciones (pasa y levanta dos cartas, si son iguales se guardan en tu lugar o se dejan en donde estaban si son diferentes.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Pasa respetando turnos sentado en el centro del salón.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los pares que obtuvo.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¡Donde se encuentra…?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pone de pie en el centro del salón.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indicaciones (De pie se moverá al ritmo de la música alrededor del salón y cuando la música se detenga se quedarán como estatuas) y comienza con el juego.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el nombre de dos compañeros y menciona quien se encuentra en medio, atrás, adelante, a la derecha o izquierda.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00B0F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¿A</a:t>
                      </a:r>
                      <a:r>
                        <a:rPr lang="es-MX" sz="1400" u="sng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 que lugar pertenecen?</a:t>
                      </a:r>
                      <a:endParaRPr lang="es-MX" sz="1400" u="sng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Sentado en su lugar observa las imágenes de ecosistemas en el pizarrón.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sonidos de animales relacionados a cada uno de los ecosistemas y menciona quien hace el sonido y que elementos naturales observa en las imágenes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(tierra, agua, fuego, flora, fauna, etc.).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Identifica y relaciona cada animal dependiendo del lugar en el que vive.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-Memorama.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-Bocina.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-Música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 de ecosistemas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animales.</a:t>
                      </a: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Jueves</a:t>
                      </a:r>
                      <a:endParaRPr lang="es-MX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Comunica sus hallazgos al observar seres vivos, fenómenos y elementos naturales, utilizando registros propios y recursos impresos.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4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57923"/>
              </p:ext>
            </p:extLst>
          </p:nvPr>
        </p:nvGraphicFramePr>
        <p:xfrm>
          <a:off x="467544" y="188640"/>
          <a:ext cx="8075240" cy="64903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18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CIERRE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Mi lugar favorito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Observa</a:t>
                      </a:r>
                      <a:r>
                        <a:rPr lang="es-MX" sz="1400" baseline="0" dirty="0">
                          <a:effectLst/>
                          <a:latin typeface="Berlin Sans FB" panose="020E0602020502020306" pitchFamily="34" charset="0"/>
                        </a:rPr>
                        <a:t> las imágenes y comenta cual es el que mas le gusta o al que le gustaría visitar.</a:t>
                      </a: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Desarrollo.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Berlin Sans FB" panose="020E0602020502020306" pitchFamily="34" charset="0"/>
                        </a:rPr>
                        <a:t>Dibuja el ecosistema</a:t>
                      </a:r>
                      <a:r>
                        <a:rPr lang="es-MX" sz="1400" baseline="0" dirty="0">
                          <a:effectLst/>
                          <a:latin typeface="Berlin Sans FB" panose="020E0602020502020306" pitchFamily="34" charset="0"/>
                        </a:rPr>
                        <a:t> que mas le gusta.</a:t>
                      </a: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none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Comenta</a:t>
                      </a:r>
                      <a:r>
                        <a:rPr lang="es-MX" sz="1400" u="none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porque le gusta el lugar y menciona las características del medio físico que lo componen.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none" baseline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Imitando movimientos</a:t>
                      </a:r>
                      <a:r>
                        <a:rPr lang="es-MX" sz="1400" u="sng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.</a:t>
                      </a: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Se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pone de pie en su lugar e imita los movimientos que hace la educadora al frente.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Observa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los movimientos y los imita 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Comenta hacia donde se dirigen las partes del cuerpo de la persona que imita.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Búsqueda</a:t>
                      </a:r>
                      <a:r>
                        <a:rPr lang="es-MX" sz="1400" u="sng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 del tesoro.</a:t>
                      </a: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Entra al salón y se sienta en su lugar, escucha indicaciones (busca el tesoro que escondió un compañero dentro del salón siguiendo la ruta que indique con su equipo).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cubre los ojos y se recuesta sobre la mesa para no ver el lugar donde se esconderá el cofre.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Se pone de pie con el equipo y sigue las instrucciones que el capitán indique para llegar al tesoro.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-Imágenes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ecosistemas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-Hojas de maquina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-Cofre del tesoro.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Viernes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88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173262"/>
              </p:ext>
            </p:extLst>
          </p:nvPr>
        </p:nvGraphicFramePr>
        <p:xfrm>
          <a:off x="467544" y="1425550"/>
          <a:ext cx="8075240" cy="26093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CIERRE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baseline="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¿Dónde esta?</a:t>
                      </a:r>
                      <a:endParaRPr lang="es-MX" sz="1400" u="sng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Escucha instrucciones para colocar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objetos dependiendo del lugar en el que se indique.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Berlin Sans FB" panose="020E0602020502020306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Recibe</a:t>
                      </a:r>
                      <a:r>
                        <a:rPr lang="es-MX" sz="1200" baseline="0" dirty="0">
                          <a:effectLst/>
                          <a:latin typeface="Berlin Sans FB" panose="020E0602020502020306" pitchFamily="34" charset="0"/>
                        </a:rPr>
                        <a:t> stickers de diferentes objetos de una recamara y los ubica dependiendo del lugar en el que regularmente se encuentran.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Comenta con su grupo en que lugar se ubican (izquierda,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 derecha, arriba y abajo)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-Stickers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-Hojas</a:t>
                      </a:r>
                      <a:r>
                        <a:rPr lang="es-MX" sz="1200" b="0" baseline="0" dirty="0"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 de maquina con imágenes.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E23EA7"/>
                          </a:solidFill>
                          <a:effectLst/>
                          <a:latin typeface="Berlin Sans FB" panose="020E0602020502020306" pitchFamily="34" charset="0"/>
                        </a:rPr>
                        <a:t>Viernes</a:t>
                      </a:r>
                      <a:endParaRPr lang="es-MX" sz="1200" b="0" dirty="0">
                        <a:solidFill>
                          <a:srgbClr val="E23EA7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395536" y="4233862"/>
            <a:ext cx="806489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u="sng" dirty="0">
                <a:latin typeface="Berlin Sans FB" panose="020E0602020502020306" pitchFamily="34" charset="0"/>
              </a:rPr>
              <a:t>Elementos de evaluación.</a:t>
            </a:r>
          </a:p>
          <a:p>
            <a:pPr algn="ctr"/>
            <a:endParaRPr lang="es-MX" sz="1000" u="sng" dirty="0"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es-MX" sz="1400" dirty="0">
                <a:latin typeface="Berlin Sans FB" panose="020E0602020502020306" pitchFamily="34" charset="0"/>
              </a:rPr>
              <a:t>Lista de cotejo</a:t>
            </a:r>
          </a:p>
          <a:p>
            <a:endParaRPr lang="es-MX" sz="1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600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1951</Words>
  <Application>Microsoft Office PowerPoint</Application>
  <PresentationFormat>Presentación en pantalla (4:3)</PresentationFormat>
  <Paragraphs>346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Lista de  cotejo.</vt:lpstr>
    </vt:vector>
  </TitlesOfParts>
  <Company>Lobillo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Lobillo</dc:creator>
  <cp:lastModifiedBy>Microsoft Office User</cp:lastModifiedBy>
  <cp:revision>35</cp:revision>
  <dcterms:created xsi:type="dcterms:W3CDTF">2018-11-20T22:17:31Z</dcterms:created>
  <dcterms:modified xsi:type="dcterms:W3CDTF">2018-11-23T16:37:28Z</dcterms:modified>
</cp:coreProperties>
</file>