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3" r:id="rId4"/>
    <p:sldId id="259" r:id="rId5"/>
    <p:sldId id="256" r:id="rId6"/>
    <p:sldId id="257" r:id="rId7"/>
    <p:sldId id="258" r:id="rId8"/>
    <p:sldId id="264" r:id="rId9"/>
    <p:sldId id="265" r:id="rId10"/>
    <p:sldId id="266" r:id="rId11"/>
    <p:sldId id="267" r:id="rId12"/>
    <p:sldId id="268" r:id="rId1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FFCC"/>
    <a:srgbClr val="FFFF99"/>
    <a:srgbClr val="FFCC99"/>
    <a:srgbClr val="66FF99"/>
    <a:srgbClr val="E99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>
        <p:scale>
          <a:sx n="89" d="100"/>
          <a:sy n="89" d="100"/>
        </p:scale>
        <p:origin x="8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8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3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4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1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1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6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7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5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3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1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5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ADD98-03AA-4539-A900-7EEE4B7D231C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F7F0-F3C3-4DBC-A29C-5B0E8AFD87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5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C1bAwtCnuI" TargetMode="External"/><Relationship Id="rId2" Type="http://schemas.openxmlformats.org/officeDocument/2006/relationships/hyperlink" Target="https://iessb.files.wordpress.com/2015/03/indicadore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c-BZnVSbP_0" TargetMode="External"/><Relationship Id="rId4" Type="http://schemas.openxmlformats.org/officeDocument/2006/relationships/hyperlink" Target="https://www.guiainfantil.com/1091/el-arbolito-de-navidad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uiainfantil.com/1091/el-arbolito-de-navidad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Sqnl2eSu9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t7x8_zYVI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Sqnl2eSu9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Sqnl2eSu9Y" TargetMode="External"/><Relationship Id="rId2" Type="http://schemas.openxmlformats.org/officeDocument/2006/relationships/hyperlink" Target="https://www.youtube.com/watch?v=c-BZnVSbP_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86363" y="969764"/>
            <a:ext cx="70962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ESTADO DE COAHUILA DE ZARAGOZA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" y="836593"/>
            <a:ext cx="16287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839" y="3157118"/>
            <a:ext cx="814930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Alumno Practicante: 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Karla Carolina Garc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Saucedo.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 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 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Pr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Jard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ni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Ignacio Zaragoza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Clave: _________  Zona Escolar: ____________ 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en el que realiza su pr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Primer grado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Educador(a) Titular: </a:t>
            </a:r>
            <a:r>
              <a:rPr kumimoji="0" 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Zory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Moreno</a:t>
            </a:r>
            <a:b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de ni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 ______ Ni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 ______ Ni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as: _______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Periodo de Pr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10,11,12,13</a:t>
            </a:r>
            <a:r>
              <a:rPr kumimoji="0" 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14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Diciembre del 2018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7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70408"/>
              </p:ext>
            </p:extLst>
          </p:nvPr>
        </p:nvGraphicFramePr>
        <p:xfrm>
          <a:off x="612535" y="2095019"/>
          <a:ext cx="7950687" cy="3794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123"/>
                <a:gridCol w="612891"/>
                <a:gridCol w="633203"/>
                <a:gridCol w="2420470"/>
              </a:tblGrid>
              <a:tr h="4267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Aspectos para evaluar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Si lo hace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No lo hace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50" dirty="0" smtClean="0"/>
                        <a:t>Observaciones</a:t>
                      </a:r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>
                          <a:effectLst/>
                        </a:rPr>
                        <a:t>Usa el lenguaje para comunicarse y relacionarse.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>
                          <a:effectLst/>
                        </a:rPr>
                        <a:t>Narra sucesos reales, imaginarios y de experiencia.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>
                          <a:effectLst/>
                        </a:rPr>
                        <a:t>Comparte sus preferencias por actividades que realiza dentro y fuera de la escuela.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/>
                        <a:t>Reconoce la relación que existe entre la letra inicial de su nombre y su sonido. Participa en actividades de lectura en voz alta de diversos textos. Recrea cuentos modificando o agregando personajes y sucesos y utiliza expresiones adecuadas al texto.</a:t>
                      </a:r>
                      <a:endParaRPr lang="es-MX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Formula preguntas e intercambia opiniones.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>
                          <a:effectLst/>
                        </a:rPr>
                        <a:t>Solicita la palabra y respeta los turnos de habla de los demás.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>
                          <a:effectLst/>
                        </a:rPr>
                        <a:t>Usa y nombra los números que sabe, en orden ascendente y descendente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 smtClean="0">
                          <a:effectLst/>
                        </a:rPr>
                        <a:t>Conoce e identifica algunos usos de los números en la vida cotidiana.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232984"/>
              </p:ext>
            </p:extLst>
          </p:nvPr>
        </p:nvGraphicFramePr>
        <p:xfrm>
          <a:off x="632041" y="687146"/>
          <a:ext cx="7886700" cy="808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Campo de Formación Académica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Lenguaje y Comunicación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Pensamiento Matemático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Exploración y Comprensión del Mundo Natural y Social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Literatura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Describe personajes y lugares que imagina al escuchar cuentos, fábulas, leyendas y otros relatos literarios.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Producción, interpretación e intercambio de narraciones.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3229337" y="115746"/>
            <a:ext cx="2882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Lista de cotejo de evaluación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5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71813"/>
              </p:ext>
            </p:extLst>
          </p:nvPr>
        </p:nvGraphicFramePr>
        <p:xfrm>
          <a:off x="386715" y="1282065"/>
          <a:ext cx="8351520" cy="5287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579120"/>
                <a:gridCol w="624840"/>
                <a:gridCol w="2499360"/>
              </a:tblGrid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</a:rPr>
                        <a:t>Aspectos para evaluar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</a:rPr>
                        <a:t>Si lo hace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</a:rPr>
                        <a:t>No lo hace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Observaciones</a:t>
                      </a:r>
                      <a:endParaRPr lang="en-US" sz="1200" dirty="0" smtClean="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 la correspondencia uno a uno para contar los objetos de una colección que le corresponde a la secuencia numérica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Repite los nombres de los números del orden que va la serie numérica (orden estable)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Comprende que el ultimo numero nombrado es el que indica cuantos objetos tiene una colección. (cardinalidad)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 abstracciones para identificar en una serie las cualidades de los objetos que se están contando, es decir, que la serie de objetos iguales o son las mismas para contar una serie de objetos. (Canicas, piedras, esferas, botas)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 el conteo hasta con 10 elementos.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Compara la cantidad de los objetos de una colección. (Mas que, menos que, igual que)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Clasifica colecciones usando su numerosidad de una cantidad predeterminada de objetos.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Repasa la serie numérica oral del 1-10  en el proceso de conteo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95957"/>
              </p:ext>
            </p:extLst>
          </p:nvPr>
        </p:nvGraphicFramePr>
        <p:xfrm>
          <a:off x="642312" y="216590"/>
          <a:ext cx="7886700" cy="8153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Campo de Formación Académica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Lenguaje y Comunicación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Pensamiento Matemático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Exploración y Comprensión del Mundo Natural y Social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Número, Algebra y Variación.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Numero.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51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22522" y="3336512"/>
            <a:ext cx="850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iessb.files.wordpress.com/2015/03/indicadores.pdf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www.youtube.com/watch?v=0C1bAwtCnuI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www.guiainfantil.com/1091/el-arbolito-de-navidad.html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www.youtube.com/watch?v=c-BZnVSbP_0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494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25098"/>
              </p:ext>
            </p:extLst>
          </p:nvPr>
        </p:nvGraphicFramePr>
        <p:xfrm>
          <a:off x="551019" y="3140979"/>
          <a:ext cx="7886700" cy="808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Campo de Formación Académica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Lenguaje y Comunicación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Pensamiento Matemático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Exploración y Comprensión del Mundo Natural y Social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Literatura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Describe personajes y lugares que imagina al escuchar cuentos, fábulas, leyendas y otros relatos literarios.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Producción, interpretación e intercambio de narraciones.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433602"/>
              </p:ext>
            </p:extLst>
          </p:nvPr>
        </p:nvGraphicFramePr>
        <p:xfrm>
          <a:off x="538140" y="4371901"/>
          <a:ext cx="7886700" cy="808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Campo de Formación Académica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Lenguaje y Comunicación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Pensamiento Matemático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Exploración y Comprensión del Mundo Natural y Social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Número, Algebra y Variación.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Numero.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744574"/>
              </p:ext>
            </p:extLst>
          </p:nvPr>
        </p:nvGraphicFramePr>
        <p:xfrm>
          <a:off x="525261" y="5758085"/>
          <a:ext cx="7886700" cy="8789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Áreas de Desarrollo Personal y Social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Artes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Educación Socioemocional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Educación física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Empatía.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Sensibilidad y apoyo hacia otros.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5598" y="317791"/>
            <a:ext cx="894840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sito de la Jornada de Pr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b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Desarrollar la capacidad de practicante,</a:t>
            </a:r>
            <a:r>
              <a:rPr kumimoji="0" lang="es-MX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promover la relación de los alumnos con la practicante con las acciones que promueve, Desarrollar competencias del perfil de egreso para el desarrollo de las propuestas didácticas con propósitos educativos.</a:t>
            </a:r>
            <a:endParaRPr kumimoji="0" 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sito de la Situaci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Favorecer</a:t>
            </a:r>
            <a:r>
              <a:rPr kumimoji="0" lang="es-MX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ampliamente el conocimiento sobre determinada temática, que describa con mejores especificaciones, lograr que el alumno sepa la correspondencia del numero, que reflexione y exprese acerca de su conducta y la de sus co</a:t>
            </a:r>
            <a:r>
              <a:rPr lang="es-MX" sz="1600" dirty="0" smtClean="0">
                <a:ea typeface="Calibri" panose="020F0502020204030204" pitchFamily="34" charset="0"/>
                <a:cs typeface="Arial" panose="020B0604020202020204" pitchFamily="34" charset="0"/>
              </a:rPr>
              <a:t>mpañeros.</a:t>
            </a:r>
            <a:r>
              <a:rPr kumimoji="0" lang="es-MX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s-MX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Nombre Situaci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La Navidad.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10,11,12,13,14 de Diciembre del 2018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580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221001"/>
              </p:ext>
            </p:extLst>
          </p:nvPr>
        </p:nvGraphicFramePr>
        <p:xfrm>
          <a:off x="242285" y="1082205"/>
          <a:ext cx="8682774" cy="47021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6896"/>
                <a:gridCol w="1446896"/>
                <a:gridCol w="1446896"/>
                <a:gridCol w="1446896"/>
                <a:gridCol w="1447595"/>
                <a:gridCol w="1447595"/>
              </a:tblGrid>
              <a:tr h="1955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HORA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LUNES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MARTES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MIERCOLES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JUEVES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VIERNES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</a:tr>
              <a:tr h="358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8:50 – 9:05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Honores a la bandera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-Rutina de activación física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-Rutina de activación física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-Rutina de activación física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-Rutina de activación física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195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9:05 – 9:25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“Árbol de la conducta”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“Árbol de la conducta”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“Árbol de la conducta”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-Educación física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“Árbol de la conducta”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195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9:25 – 9:45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Cuento “El arbolito de Navidad”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r>
                        <a:rPr lang="es-MX" sz="1050" dirty="0" smtClean="0">
                          <a:effectLst/>
                        </a:rPr>
                        <a:t>identificar </a:t>
                      </a:r>
                      <a:r>
                        <a:rPr lang="es-MX" sz="1050" kern="1200" dirty="0" smtClean="0">
                          <a:effectLst/>
                        </a:rPr>
                        <a:t>imágenes alusivas a la navidad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dirty="0" smtClean="0"/>
                        <a:t>Tarjetas correspondencia uno a uno.</a:t>
                      </a:r>
                      <a:endParaRPr lang="es-MX" sz="1200" b="1" dirty="0" smtClean="0"/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-Clase de música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b="1" baseline="0" dirty="0" smtClean="0"/>
                        <a:t>hagamos un postre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195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9:45 – 10:05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err="1" smtClean="0">
                          <a:effectLst/>
                        </a:rPr>
                        <a:t>Peuqueña</a:t>
                      </a:r>
                      <a:r>
                        <a:rPr lang="es-MX" sz="1100" dirty="0" smtClean="0">
                          <a:effectLst/>
                        </a:rPr>
                        <a:t> historia de acuerdo a la</a:t>
                      </a:r>
                      <a:r>
                        <a:rPr lang="es-MX" sz="1100" baseline="0" dirty="0" smtClean="0">
                          <a:effectLst/>
                        </a:rPr>
                        <a:t> imagen.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400" dirty="0" smtClean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Esfera de navidad.</a:t>
                      </a:r>
                      <a:endParaRPr lang="en-US" sz="1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“Árbol de la conducta”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</a:tr>
              <a:tr h="195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10:05- 10:25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Responde cuestiones acerca de ¿cuáles fueron los personajes del cuento que se mencionaron en el cuento?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</a:rPr>
                        <a:t>(</a:t>
                      </a:r>
                      <a:r>
                        <a:rPr lang="es-MX" sz="1050" spc="-10" dirty="0" smtClean="0">
                          <a:effectLst/>
                        </a:rPr>
                        <a:t>Carta un amigo). </a:t>
                      </a:r>
                      <a:endParaRPr lang="en-US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-Educación física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b="1" spc="-10" dirty="0" smtClean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Carta un amigo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procedimiento de la receta 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684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10:25- 10:40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Esfera de navidad.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adorna el árbol de navidad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195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10:40-11:00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179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11:00-11:20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Memorama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Club de autonomía curricular.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¿Quién se portó mal el día de hoy?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Colocan</a:t>
                      </a:r>
                      <a:r>
                        <a:rPr lang="es-MX" sz="1100" baseline="0" dirty="0" smtClean="0">
                          <a:effectLst/>
                        </a:rPr>
                        <a:t> su esfera en el árbol de navidad</a:t>
                      </a:r>
                      <a:endParaRPr lang="es-MX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r>
                        <a:rPr lang="es-MX" sz="12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Juego digital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Club de autonomía curricular.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  <a:tr h="195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11:20-11:40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cantando</a:t>
                      </a:r>
                      <a:r>
                        <a:rPr lang="es-MX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</a:t>
                      </a:r>
                      <a:r>
                        <a:rPr lang="es-MX" sz="12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numeros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3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11:40-12:00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¿Quién se portó mal el día de hoy?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r>
                        <a:rPr lang="es-MX" sz="1050" dirty="0" smtClean="0">
                          <a:effectLst/>
                        </a:rPr>
                        <a:t>¿Quién se portó mal el día de hoy?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r>
                        <a:rPr lang="es-MX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Escucha canción “Feliz </a:t>
                      </a:r>
                      <a:r>
                        <a:rPr lang="es-MX" sz="105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Navid</a:t>
                      </a:r>
                      <a:r>
                        <a:rPr lang="es-MX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r>
                        <a:rPr lang="es-MX" sz="1050" dirty="0" smtClean="0">
                          <a:effectLst/>
                        </a:rPr>
                        <a:t>¿Quién se portó mal el día de hoy?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r>
                        <a:rPr lang="es-MX" sz="1050" dirty="0" smtClean="0">
                          <a:effectLst/>
                        </a:rPr>
                        <a:t>¿Quién se portó mal el día de hoy?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6" marR="68536" marT="0" marB="0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0152" y="213869"/>
            <a:ext cx="859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Cronograma Semanal: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Escribir el nombre de todas las actividades (Incluyendo: honores a la bandera, RCYJ, educaci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f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sica, ingl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s, computaci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clubes, etc.)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H="1">
            <a:off x="4583575" y="4896091"/>
            <a:ext cx="143526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70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389137"/>
              </p:ext>
            </p:extLst>
          </p:nvPr>
        </p:nvGraphicFramePr>
        <p:xfrm>
          <a:off x="422588" y="1597398"/>
          <a:ext cx="7886700" cy="80810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Campo de Formación Académica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Lenguaje y Comunicación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Pensamiento Matemático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Exploración y Comprensión del Mundo Natural y Social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Literatura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Describe personajes y lugares que imagina al escuchar cuentos, fábulas, leyendas y otros relatos literarios.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Producción, interpretación e intercambio de narraciones.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7441"/>
              </p:ext>
            </p:extLst>
          </p:nvPr>
        </p:nvGraphicFramePr>
        <p:xfrm>
          <a:off x="422588" y="2808013"/>
          <a:ext cx="7886700" cy="80810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Campo de Formación Académica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Lenguaje y Comunicación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 dirty="0">
                          <a:effectLst/>
                        </a:rPr>
                        <a:t>Pensamiento Matemático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 dirty="0">
                          <a:effectLst/>
                        </a:rPr>
                        <a:t>Exploración y Comprensión del Mundo Natural y Social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Organizador Curricular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Número, Algebra y Variación.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Numero.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856572"/>
              </p:ext>
            </p:extLst>
          </p:nvPr>
        </p:nvGraphicFramePr>
        <p:xfrm>
          <a:off x="422588" y="3936620"/>
          <a:ext cx="7886700" cy="87896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95674"/>
                <a:gridCol w="2672014"/>
                <a:gridCol w="2519012"/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Áreas de Desarrollo Personal y Social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>
                          <a:effectLst/>
                        </a:rPr>
                        <a:t>Artes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Educación Socioemocional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000">
                          <a:effectLst/>
                        </a:rPr>
                        <a:t>Educación física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Organizador Curricular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Aprendizaje esperado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Empatía.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Organizador Curricular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1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Sensibilidad y apoyo hacia otros.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2588" y="62614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10,11,12,13,14 de Diciembre del 2018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0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432936"/>
              </p:ext>
            </p:extLst>
          </p:nvPr>
        </p:nvGraphicFramePr>
        <p:xfrm>
          <a:off x="42090" y="71956"/>
          <a:ext cx="9071430" cy="68497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229"/>
                <a:gridCol w="5041423"/>
                <a:gridCol w="853388"/>
                <a:gridCol w="519717"/>
                <a:gridCol w="1662673"/>
              </a:tblGrid>
              <a:tr h="67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Momentos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Recursos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Día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Aprendizaje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esperado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005948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3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I</a:t>
                      </a:r>
                      <a:endParaRPr lang="es-MX" sz="2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O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E99A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 err="1">
                          <a:effectLst/>
                        </a:rPr>
                        <a:t>I.Escucha</a:t>
                      </a:r>
                      <a:r>
                        <a:rPr lang="es-MX" sz="1000" dirty="0">
                          <a:effectLst/>
                        </a:rPr>
                        <a:t> indicación del pase de lista con </a:t>
                      </a:r>
                      <a:r>
                        <a:rPr lang="es-MX" sz="1000" dirty="0" smtClean="0">
                          <a:effectLst/>
                        </a:rPr>
                        <a:t>árbol </a:t>
                      </a:r>
                      <a:r>
                        <a:rPr lang="es-MX" sz="1000" dirty="0">
                          <a:effectLst/>
                        </a:rPr>
                        <a:t>de navidad, </a:t>
                      </a:r>
                      <a:r>
                        <a:rPr lang="es-MX" sz="1000" dirty="0" smtClean="0">
                          <a:effectLst/>
                        </a:rPr>
                        <a:t>y botas </a:t>
                      </a:r>
                      <a:r>
                        <a:rPr lang="es-MX" sz="1000" dirty="0">
                          <a:effectLst/>
                        </a:rPr>
                        <a:t>con sus nombres. (</a:t>
                      </a:r>
                      <a:r>
                        <a:rPr lang="es-MX" sz="1000" dirty="0" smtClean="0">
                          <a:effectLst/>
                        </a:rPr>
                        <a:t>La</a:t>
                      </a:r>
                      <a:r>
                        <a:rPr lang="es-MX" sz="1000" baseline="0" dirty="0" smtClean="0">
                          <a:effectLst/>
                        </a:rPr>
                        <a:t> bota</a:t>
                      </a:r>
                      <a:r>
                        <a:rPr lang="es-MX" sz="1000" dirty="0" smtClean="0">
                          <a:effectLst/>
                        </a:rPr>
                        <a:t> </a:t>
                      </a:r>
                      <a:r>
                        <a:rPr lang="es-MX" sz="1000" dirty="0">
                          <a:effectLst/>
                        </a:rPr>
                        <a:t>estará en la parte superior del pino pero dependiendo de cómo sea su comportamiento en el jardín se modificara. </a:t>
                      </a:r>
                      <a:r>
                        <a:rPr lang="es-MX" sz="1000" dirty="0" smtClean="0">
                          <a:effectLst/>
                        </a:rPr>
                        <a:t>A final del día se le dará un dulce a quien se comporte de buena manera.</a:t>
                      </a:r>
                      <a:r>
                        <a:rPr lang="es-MX" sz="1000" dirty="0">
                          <a:effectLst/>
                        </a:rPr>
                        <a:t/>
                      </a:r>
                      <a:br>
                        <a:rPr lang="es-MX" sz="1000" dirty="0">
                          <a:effectLst/>
                        </a:rPr>
                      </a:br>
                      <a:r>
                        <a:rPr lang="es-MX" sz="1000" dirty="0">
                          <a:effectLst/>
                        </a:rPr>
                        <a:t>D. Pasa y coloca su </a:t>
                      </a:r>
                      <a:r>
                        <a:rPr lang="es-MX" sz="1000" dirty="0" smtClean="0">
                          <a:effectLst/>
                        </a:rPr>
                        <a:t>bota </a:t>
                      </a:r>
                      <a:r>
                        <a:rPr lang="es-MX" sz="1000" dirty="0">
                          <a:effectLst/>
                        </a:rPr>
                        <a:t>si es que asistió. </a:t>
                      </a:r>
                      <a:br>
                        <a:rPr lang="es-MX" sz="1000" dirty="0">
                          <a:effectLst/>
                        </a:rPr>
                      </a:br>
                      <a:r>
                        <a:rPr lang="es-MX" sz="1000" dirty="0">
                          <a:effectLst/>
                        </a:rPr>
                        <a:t>C. cuenta conmigo para saber cuántos asistieron y cuantos no.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kern="1200" dirty="0" smtClean="0">
                          <a:effectLst/>
                        </a:rPr>
                        <a:t>Pino de navidad de </a:t>
                      </a:r>
                      <a:r>
                        <a:rPr lang="es-MX" sz="1000" kern="1200" dirty="0" smtClean="0">
                          <a:effectLst/>
                        </a:rPr>
                        <a:t>fieltro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 err="1" smtClean="0">
                          <a:effectLst/>
                        </a:rPr>
                        <a:t>Bota</a:t>
                      </a:r>
                      <a:r>
                        <a:rPr lang="es-MX" sz="1000" kern="1200" dirty="0" smtClean="0">
                          <a:effectLst/>
                        </a:rPr>
                        <a:t> </a:t>
                      </a:r>
                      <a:r>
                        <a:rPr lang="es-MX" sz="1000" kern="1200" dirty="0" smtClean="0">
                          <a:effectLst/>
                        </a:rPr>
                        <a:t>con cada nombre de niño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3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10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0688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r>
                        <a:rPr lang="es-MX" sz="1000" kern="1200" dirty="0" smtClean="0">
                          <a:effectLst/>
                        </a:rPr>
                        <a:t>I. se cuestiona al alumno: ¿</a:t>
                      </a:r>
                      <a:r>
                        <a:rPr lang="es-MX" sz="1000" b="1" kern="1200" dirty="0" smtClean="0">
                          <a:effectLst/>
                        </a:rPr>
                        <a:t>Qué se celebra en estas fechas</a:t>
                      </a:r>
                      <a:r>
                        <a:rPr lang="es-MX" sz="1000" kern="1200" dirty="0" smtClean="0">
                          <a:effectLst/>
                        </a:rPr>
                        <a:t>? si le gustan los cuentos, y si le gustaría escuchar uno. (Se ordena en plenaria al grupo)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D. Escucha la narración del cuento (El arbolito de Navidad) </a:t>
                      </a:r>
                      <a:r>
                        <a:rPr lang="es-MX" sz="1000" u="sng" kern="1200" dirty="0" smtClean="0">
                          <a:effectLst/>
                          <a:hlinkClick r:id="rId2"/>
                        </a:rPr>
                        <a:t>https://www.guiainfantil.com/1091/el-arbolito-de-navidad.html</a:t>
                      </a:r>
                      <a:r>
                        <a:rPr lang="es-MX" sz="1000" kern="1200" dirty="0" smtClean="0">
                          <a:effectLst/>
                        </a:rPr>
                        <a:t> 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C. se le hace preguntas acerca de lo que escuchó y así describa a los personajes del cuento.</a:t>
                      </a:r>
                      <a:endParaRPr lang="en-US" sz="16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r>
                        <a:rPr lang="es-MX" sz="1000" kern="1200" dirty="0" smtClean="0">
                          <a:effectLst/>
                        </a:rPr>
                        <a:t>Preguntas</a:t>
                      </a:r>
                      <a:endParaRPr lang="en-US" sz="1000" kern="1200" dirty="0" smtClean="0">
                        <a:effectLst/>
                      </a:endParaRPr>
                    </a:p>
                    <a:p>
                      <a:r>
                        <a:rPr lang="es-MX" sz="1000" kern="1200" dirty="0" smtClean="0">
                          <a:effectLst/>
                        </a:rPr>
                        <a:t>Cuento y laptop</a:t>
                      </a:r>
                      <a:endParaRPr lang="en-US" sz="1000" dirty="0"/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Describe personajes y lugares que imagina al escuchar cuentos, fábulas, leyendas y otros relatos literarios.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0059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kern="1200" dirty="0" smtClean="0">
                          <a:effectLst/>
                        </a:rPr>
                        <a:t>I. responde cuestiones acerca de ¿cuáles fueron los personajes del cuento que se mencionaron en el cuento? 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D. se le muestra 5 tarjetas de los sucesos del cuento debe ordenar del 1 al 5 en cuanto como sucedió el cuento. (en plenaria)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err="1" smtClean="0">
                          <a:effectLst/>
                        </a:rPr>
                        <a:t>C.Pasa</a:t>
                      </a:r>
                      <a:r>
                        <a:rPr lang="es-MX" sz="1000" kern="1200" dirty="0" smtClean="0">
                          <a:effectLst/>
                        </a:rPr>
                        <a:t> </a:t>
                      </a:r>
                      <a:r>
                        <a:rPr lang="es-MX" sz="1000" kern="1200" dirty="0" smtClean="0">
                          <a:effectLst/>
                        </a:rPr>
                        <a:t>al frente al pizarrón, participa en orden levanta la mano.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r>
                        <a:rPr lang="es-MX" sz="1000" kern="1200" dirty="0" smtClean="0">
                          <a:effectLst/>
                        </a:rPr>
                        <a:t>Tarjetas 5 de los números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dirty="0"/>
                    </a:p>
                  </a:txBody>
                  <a:tcPr marL="23684" marR="23684" marT="11843" marB="11843"/>
                </a:tc>
              </a:tr>
              <a:tr h="14866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10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I.Escucha</a:t>
                      </a:r>
                      <a:r>
                        <a:rPr lang="es-MX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instrucciones:</a:t>
                      </a:r>
                      <a:r>
                        <a:rPr lang="es-MX" sz="10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Se reparten 10 tarjetas de memorama con imágenes alusivas a la navidad.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10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D. Juega con sus compañeros por mesas de trabajo, respeta turnos y relaciona imágenes observando su descripción física.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10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C.Responde</a:t>
                      </a:r>
                      <a:r>
                        <a:rPr lang="es-MX" sz="10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cuestionamiento acerca de ¿Cuántos objetos de cada conjunto se repetían? (describe imágenes)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5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Memorama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5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Preguntas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Describe personajes y lugares que imagina al escuchar cuentos, fábulas, leyendas y otros relatos literarios.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effectLst/>
                        </a:rPr>
                        <a:t>Comunica de manera oral y escrita los números del 1 al 10 en diversas situaciones y de diferentes maneras, incluida la convencional</a:t>
                      </a:r>
                      <a:r>
                        <a:rPr lang="es-MX" sz="1100" dirty="0" smtClean="0">
                          <a:effectLst/>
                        </a:rPr>
                        <a:t>.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                                                                   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386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kern="1200" dirty="0" err="1" smtClean="0">
                          <a:effectLst/>
                        </a:rPr>
                        <a:t>I.Escucha</a:t>
                      </a:r>
                      <a:r>
                        <a:rPr lang="es-MX" sz="1000" kern="1200" dirty="0" smtClean="0">
                          <a:effectLst/>
                        </a:rPr>
                        <a:t> indicación acerca de lo que se manejó al inicio del día con el pino de la conducta.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D. Responde cuestionamientos observando el árbol de navidad: ¿Quién se portó mal el día de hoy?, ¿quién se comportó de manera adecuada y respetando a sus compañeros?, ¿Qué podemos hacer para mejorar nuestra conducta?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C. Reflexiona acerca de las conductas de sus compañeros y la de él.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5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Dulces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dirty="0"/>
                    </a:p>
                  </a:txBody>
                  <a:tcPr marL="23684" marR="23684" marT="11843" marB="1184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45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503381"/>
              </p:ext>
            </p:extLst>
          </p:nvPr>
        </p:nvGraphicFramePr>
        <p:xfrm>
          <a:off x="18844" y="93140"/>
          <a:ext cx="9109916" cy="69646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87"/>
                <a:gridCol w="5685368"/>
                <a:gridCol w="746473"/>
                <a:gridCol w="302788"/>
                <a:gridCol w="1625600"/>
              </a:tblGrid>
              <a:tr h="433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Momentos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Recursos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Día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Aprendizaje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s-MX" sz="1200" dirty="0" smtClean="0">
                          <a:effectLst/>
                        </a:rPr>
                        <a:t>esperado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926426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MX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9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err="1" smtClean="0">
                          <a:effectLst/>
                        </a:rPr>
                        <a:t>I.Escucha</a:t>
                      </a:r>
                      <a:r>
                        <a:rPr lang="es-MX" sz="1000" dirty="0" smtClean="0">
                          <a:effectLst/>
                        </a:rPr>
                        <a:t> indicación del pase de lista con árbol de navidad, y botas con sus nombres. (La</a:t>
                      </a:r>
                      <a:r>
                        <a:rPr lang="es-MX" sz="1000" baseline="0" dirty="0" smtClean="0">
                          <a:effectLst/>
                        </a:rPr>
                        <a:t> bota</a:t>
                      </a:r>
                      <a:r>
                        <a:rPr lang="es-MX" sz="1000" dirty="0" smtClean="0">
                          <a:effectLst/>
                        </a:rPr>
                        <a:t> estará en la parte superior del pino pero dependiendo de cómo sea su comportamiento en el jardín se modificara. A final del día se le dará un dulce a quien se comporte de buena manera.</a:t>
                      </a:r>
                      <a:br>
                        <a:rPr lang="es-MX" sz="1000" dirty="0" smtClean="0">
                          <a:effectLst/>
                        </a:rPr>
                      </a:br>
                      <a:r>
                        <a:rPr lang="es-MX" sz="1000" dirty="0" smtClean="0">
                          <a:effectLst/>
                        </a:rPr>
                        <a:t>D. Pasa y coloca su bota si es que asistió. </a:t>
                      </a:r>
                      <a:br>
                        <a:rPr lang="es-MX" sz="1000" dirty="0" smtClean="0">
                          <a:effectLst/>
                        </a:rPr>
                      </a:br>
                      <a:r>
                        <a:rPr lang="es-MX" sz="1000" dirty="0" smtClean="0">
                          <a:effectLst/>
                        </a:rPr>
                        <a:t>C. cuenta conmigo para saber cuántos asistieron y cuantos no.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kern="1200" dirty="0" smtClean="0">
                          <a:effectLst/>
                        </a:rPr>
                        <a:t>Pino de navidad de fieltro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 err="1" smtClean="0">
                          <a:effectLst/>
                        </a:rPr>
                        <a:t>Bota</a:t>
                      </a:r>
                      <a:r>
                        <a:rPr lang="es-MX" sz="1000" kern="1200" dirty="0" smtClean="0">
                          <a:effectLst/>
                        </a:rPr>
                        <a:t> con cada nombre de niño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3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s-MX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MX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065489"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</a:t>
                      </a:r>
                      <a:r>
                        <a:rPr lang="es-MX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tarjetas con diferentes </a:t>
                      </a: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imágenes alusivas a la navidad 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diferentes cantidades y 5 tarjetas del 1 al 5.</a:t>
                      </a: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Levanta la mano, mientras la educadora ayuda a contar los objetos representados en una tarjeta repite la cantidad, luego señala cual es el número que corresponde a esa cantidad de objetos. </a:t>
                      </a: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Recibe una hoja de maquina con 10 rectángulos impresos simulando las tarjetas de las cantidades y números. El alumno asigna el número a los recuadros siguiendo el patrón de las tarjetas colocadas en el pizarrón.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Usando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crayolas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000" dirty="0"/>
                    </a:p>
                  </a:txBody>
                  <a:tcPr marL="23684" marR="23684" marT="11843" marB="118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kern="1200" dirty="0" smtClean="0">
                          <a:effectLst/>
                        </a:rPr>
                        <a:t>Preguntas</a:t>
                      </a:r>
                      <a:endParaRPr lang="en-US" sz="1000" kern="1200" dirty="0" smtClean="0">
                        <a:effectLst/>
                      </a:endParaRPr>
                    </a:p>
                    <a:p>
                      <a:r>
                        <a:rPr lang="es-MX" sz="1000" kern="1200" dirty="0" smtClean="0">
                          <a:effectLst/>
                        </a:rPr>
                        <a:t>Cuento y laptop</a:t>
                      </a:r>
                      <a:endParaRPr lang="en-US" sz="1000" dirty="0"/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819793"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Sentado en el suelo con sus compañeros escucha indicación: (colocadas 10 imágenes alusivas a la navidad enumeradas del 1 al 10) se lanza una pelota pequeña y al que le toque la pelota deberá exponer una breve historia referente a la imagen)</a:t>
                      </a:r>
                      <a:b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Expresa sus ideas con sus compañeros acerca de su pequeña historia.</a:t>
                      </a: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Responde cuestionamiento: ¿A qué te recuerda la imagen? Y Describe la ilustración.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r>
                        <a:rPr lang="es-MX" sz="1000" kern="1200" dirty="0" smtClean="0">
                          <a:effectLst/>
                        </a:rPr>
                        <a:t>Tarjetas 5 de los números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56139" marR="56139" marT="28070" marB="280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Describe personajes y lugares que imagina al escuchar cuentos, fábulas, leyendas y otros relatos literarios.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966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es-MX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MX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circulo dentro del salón para escuchar una canción.</a:t>
                      </a: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s-MX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s-MX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eproduce una canción que se ha preparado para el alumno (cantando</a:t>
                      </a:r>
                      <a:r>
                        <a:rPr lang="es-MX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números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s-MX" sz="1000" kern="1200" dirty="0" smtClean="0">
                          <a:effectLst/>
                          <a:hlinkClick r:id="rId2"/>
                        </a:rPr>
                        <a:t>https://www.youtube.com/watch?v=pSqnl2eSu9Y</a:t>
                      </a:r>
                      <a:r>
                        <a:rPr lang="es-MX" sz="1000" kern="1200" dirty="0" smtClean="0">
                          <a:effectLst/>
                        </a:rPr>
                        <a:t> 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Interpreta</a:t>
                      </a:r>
                      <a:r>
                        <a:rPr lang="es-MX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canción con sus compañeros.</a:t>
                      </a: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s-MX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responde</a:t>
                      </a:r>
                      <a:r>
                        <a:rPr lang="es-MX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cuestionamientos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¿Cómo</a:t>
                      </a:r>
                      <a:r>
                        <a:rPr lang="es-MX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 el uno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?, ¿Cómo</a:t>
                      </a:r>
                      <a:r>
                        <a:rPr lang="es-MX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 el 2,3,4,5,6,7,8,</a:t>
                      </a:r>
                      <a:r>
                        <a:rPr lang="es-MX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Según la canción.</a:t>
                      </a:r>
                      <a:endParaRPr lang="es-MX" sz="600" kern="1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Grabadora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Canción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preguntas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US" sz="1000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4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I. Escucha indicaciones exponiendo la educadora en un cartel acerca de la actividad en la cual realiza un cuento con sus propias ideas en cuanto a los personajes que se muestran en una copia.</a:t>
                      </a:r>
                      <a:br>
                        <a:rPr lang="es-MX" sz="1000" dirty="0" smtClean="0"/>
                      </a:br>
                      <a:r>
                        <a:rPr lang="es-MX" sz="1000" dirty="0" smtClean="0"/>
                        <a:t>D. recibe una copia con dibujos alusivos a la navidad.</a:t>
                      </a:r>
                      <a:br>
                        <a:rPr lang="es-MX" sz="1000" dirty="0" smtClean="0"/>
                      </a:br>
                      <a:r>
                        <a:rPr lang="es-MX" sz="1000" dirty="0" smtClean="0"/>
                        <a:t>C. comenta con el grupo acerca de su producción.</a:t>
                      </a:r>
                      <a:endParaRPr lang="en-US" sz="1000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Cartel para explicación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Copia con dibujos alusivos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Pegamento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Hojas de colores</a:t>
                      </a:r>
                      <a:endParaRPr lang="en-US" sz="1000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/>
                        <a:t>Describe personajes y lugares que imagina al escuchar cuentos, fábulas, leyendas y otros relatos literarios.</a:t>
                      </a:r>
                      <a:endParaRPr lang="en-US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703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 err="1" smtClean="0">
                          <a:effectLst/>
                        </a:rPr>
                        <a:t>I.Escucha</a:t>
                      </a:r>
                      <a:r>
                        <a:rPr lang="es-MX" sz="1000" kern="1200" dirty="0" smtClean="0">
                          <a:effectLst/>
                        </a:rPr>
                        <a:t> indicación acerca de lo que se manejó al inicio del día con el pino de la conducta.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D. Responde cuestionamientos observando el árbol de navidad: ¿Quién se portó mal el día de hoy?, ¿quién se comportó de manera adecuada y respetando a sus compañeros?, ¿Qué podemos hacer para mejorar nuestra conducta?</a:t>
                      </a:r>
                      <a:br>
                        <a:rPr lang="es-MX" sz="1000" kern="1200" dirty="0" smtClean="0">
                          <a:effectLst/>
                        </a:rPr>
                      </a:br>
                      <a:r>
                        <a:rPr lang="es-MX" sz="1000" kern="1200" dirty="0" smtClean="0">
                          <a:effectLst/>
                        </a:rPr>
                        <a:t>C. Reflexiona acerca de las conductas de sus compañeros y la de él.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Dulces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18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50634"/>
              </p:ext>
            </p:extLst>
          </p:nvPr>
        </p:nvGraphicFramePr>
        <p:xfrm>
          <a:off x="45720" y="60960"/>
          <a:ext cx="9013372" cy="6970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20"/>
                <a:gridCol w="4784267"/>
                <a:gridCol w="1320732"/>
                <a:gridCol w="387241"/>
                <a:gridCol w="1561012"/>
              </a:tblGrid>
              <a:tr h="632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Momentos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Recursos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Día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Aprendizaje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esperado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154010">
                <a:tc rowSpan="5">
                  <a:txBody>
                    <a:bodyPr/>
                    <a:lstStyle/>
                    <a:p>
                      <a:pPr algn="ctr"/>
                      <a:endParaRPr lang="es-MX" sz="2800" dirty="0" smtClean="0"/>
                    </a:p>
                    <a:p>
                      <a:pPr algn="ctr"/>
                      <a:r>
                        <a:rPr lang="es-MX" sz="2800" dirty="0" smtClean="0"/>
                        <a:t>D</a:t>
                      </a:r>
                    </a:p>
                    <a:p>
                      <a:pPr algn="ctr"/>
                      <a:r>
                        <a:rPr lang="es-MX" sz="2800" dirty="0" smtClean="0"/>
                        <a:t>E</a:t>
                      </a:r>
                    </a:p>
                    <a:p>
                      <a:pPr algn="ctr"/>
                      <a:r>
                        <a:rPr lang="es-MX" sz="2800" dirty="0" smtClean="0"/>
                        <a:t>S</a:t>
                      </a:r>
                    </a:p>
                    <a:p>
                      <a:pPr algn="ctr"/>
                      <a:r>
                        <a:rPr lang="es-MX" sz="2800" dirty="0" smtClean="0"/>
                        <a:t>A</a:t>
                      </a:r>
                    </a:p>
                    <a:p>
                      <a:pPr algn="ctr"/>
                      <a:r>
                        <a:rPr lang="es-MX" sz="2800" dirty="0" smtClean="0"/>
                        <a:t>R</a:t>
                      </a:r>
                    </a:p>
                    <a:p>
                      <a:pPr algn="ctr"/>
                      <a:r>
                        <a:rPr lang="es-MX" sz="2800" dirty="0" smtClean="0"/>
                        <a:t>R</a:t>
                      </a:r>
                    </a:p>
                    <a:p>
                      <a:pPr algn="ctr"/>
                      <a:r>
                        <a:rPr lang="es-MX" sz="2800" dirty="0" smtClean="0"/>
                        <a:t>O</a:t>
                      </a:r>
                    </a:p>
                    <a:p>
                      <a:pPr algn="ctr"/>
                      <a:r>
                        <a:rPr lang="es-MX" sz="2800" dirty="0" smtClean="0"/>
                        <a:t>L</a:t>
                      </a:r>
                    </a:p>
                    <a:p>
                      <a:pPr algn="ctr"/>
                      <a:r>
                        <a:rPr lang="es-MX" sz="2800" dirty="0" smtClean="0"/>
                        <a:t>L</a:t>
                      </a:r>
                    </a:p>
                    <a:p>
                      <a:pPr algn="ctr"/>
                      <a:r>
                        <a:rPr lang="es-MX" sz="2800" dirty="0" smtClean="0"/>
                        <a:t>O</a:t>
                      </a:r>
                      <a:endParaRPr lang="en-US" sz="2800" dirty="0"/>
                    </a:p>
                  </a:txBody>
                  <a:tcPr marL="23684" marR="23684" marT="11843" marB="11843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effectLst/>
                        </a:rPr>
                        <a:t>I.Escucha</a:t>
                      </a:r>
                      <a:r>
                        <a:rPr lang="es-MX" sz="1100" dirty="0" smtClean="0">
                          <a:effectLst/>
                        </a:rPr>
                        <a:t> indicación del pase de lista con árbol de navidad, y botas con sus nombres. (La</a:t>
                      </a:r>
                      <a:r>
                        <a:rPr lang="es-MX" sz="1100" baseline="0" dirty="0" smtClean="0">
                          <a:effectLst/>
                        </a:rPr>
                        <a:t> bota</a:t>
                      </a:r>
                      <a:r>
                        <a:rPr lang="es-MX" sz="1100" dirty="0" smtClean="0">
                          <a:effectLst/>
                        </a:rPr>
                        <a:t> estará en la parte superior del pino pero dependiendo de cómo sea su comportamiento en el jardín se modificara. A final del día se le dará un dulce a quien se comporte de buena manera.</a:t>
                      </a:r>
                      <a:br>
                        <a:rPr lang="es-MX" sz="1100" dirty="0" smtClean="0">
                          <a:effectLst/>
                        </a:rPr>
                      </a:br>
                      <a:r>
                        <a:rPr lang="es-MX" sz="1100" dirty="0" smtClean="0">
                          <a:effectLst/>
                        </a:rPr>
                        <a:t>D. Pasa y coloca su bota si es que asistió. </a:t>
                      </a:r>
                      <a:br>
                        <a:rPr lang="es-MX" sz="1100" dirty="0" smtClean="0">
                          <a:effectLst/>
                        </a:rPr>
                      </a:br>
                      <a:r>
                        <a:rPr lang="es-MX" sz="1100" dirty="0" smtClean="0">
                          <a:effectLst/>
                        </a:rPr>
                        <a:t>C. cuenta conmigo para saber cuántos asistieron y cuantos no.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smtClean="0">
                          <a:effectLst/>
                        </a:rPr>
                        <a:t>Pino de navidad de fieltro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err="1" smtClean="0">
                          <a:effectLst/>
                        </a:rPr>
                        <a:t>Bota</a:t>
                      </a:r>
                      <a:r>
                        <a:rPr lang="es-MX" sz="1100" kern="1200" dirty="0" smtClean="0">
                          <a:effectLst/>
                        </a:rPr>
                        <a:t> con cada nombre de niño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144367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r>
                        <a:rPr lang="es-MX" sz="1100" b="1" dirty="0" smtClean="0"/>
                        <a:t>Tarjetas correspondencia uno a uno.</a:t>
                      </a:r>
                    </a:p>
                    <a:p>
                      <a:r>
                        <a:rPr lang="es-MX" sz="1100" dirty="0" smtClean="0"/>
                        <a:t>I. Escucha indicaciones:</a:t>
                      </a:r>
                      <a:r>
                        <a:rPr lang="es-MX" sz="1100" baseline="0" dirty="0" smtClean="0"/>
                        <a:t> pon una pinza en el numero correspondiente a la cantidad de objetos representativos a la navidad de las tarjetas. (mesas de trabajo</a:t>
                      </a:r>
                      <a:r>
                        <a:rPr lang="en-US" sz="1100" baseline="0" dirty="0" smtClean="0"/>
                        <a:t>) se </a:t>
                      </a:r>
                      <a:r>
                        <a:rPr lang="en-US" sz="1100" baseline="0" dirty="0" err="1" smtClean="0"/>
                        <a:t>reparten</a:t>
                      </a:r>
                      <a:r>
                        <a:rPr lang="en-US" sz="1100" baseline="0" dirty="0" smtClean="0"/>
                        <a:t> 7 </a:t>
                      </a:r>
                      <a:r>
                        <a:rPr lang="en-US" sz="1100" baseline="0" dirty="0" err="1" smtClean="0"/>
                        <a:t>tarjetas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</a:t>
                      </a:r>
                      <a:r>
                        <a:rPr lang="en-US" sz="1100" baseline="0" dirty="0" smtClean="0"/>
                        <a:t> mesa.</a:t>
                      </a:r>
                    </a:p>
                    <a:p>
                      <a:r>
                        <a:rPr lang="es-MX" sz="1100" baseline="0" dirty="0" smtClean="0"/>
                        <a:t>D. Realiza actividad, coloca la pinza en el numero correspondiente a la cantidad.</a:t>
                      </a:r>
                    </a:p>
                    <a:p>
                      <a:r>
                        <a:rPr lang="es-MX" sz="1100" baseline="0" dirty="0" smtClean="0"/>
                        <a:t>C. Comenta con sus compañeros acerca del numero que les toco.</a:t>
                      </a: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r>
                        <a:rPr lang="es-MX" sz="1100" dirty="0" smtClean="0"/>
                        <a:t>Tarjetas</a:t>
                      </a:r>
                      <a:r>
                        <a:rPr lang="es-MX" sz="1100" baseline="0" dirty="0" smtClean="0"/>
                        <a:t> con ilustraciones</a:t>
                      </a:r>
                    </a:p>
                    <a:p>
                      <a:r>
                        <a:rPr lang="es-MX" sz="1100" baseline="0" dirty="0" smtClean="0"/>
                        <a:t>Pinzas para colgar ropa</a:t>
                      </a:r>
                      <a:endParaRPr lang="en-US" sz="1100" dirty="0"/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494829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I.Observa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y escucha indicación acerca de pintar con pintura verde </a:t>
                      </a:r>
                      <a:r>
                        <a:rPr lang="es-MX" sz="11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una esfera de navidad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 (en su hoja de maquina deberá rellenar la esfera de navidad con un pompón, pintura verde y la pinza que utilizo en la actividad anterior, la adornara con 8 decoraciones diferentes (lentejuelas, cuadritos de papel o bolitas de papel china pero deberán ser 8 decoraciones diferentes.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D.Pinta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esfera, y rellena con decoraciones diversas.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C.Responde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cuestionamientos: ¿Cuántas lentejuelas pusiste?, ¿Cuántas bolitas de papel hiciste?, ¿Cuántos cuadritos utilizaste? Y ¿Cuántos son en total? La coloca por encima de su bota navideña del árbol de navidad.</a:t>
                      </a: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Copia de esfera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Pintura verde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Lentejuelas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Cuadritos de papel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Bolitas de papel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5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 err="1" smtClean="0">
                          <a:effectLst/>
                        </a:rPr>
                        <a:t>I.Escucha</a:t>
                      </a:r>
                      <a:r>
                        <a:rPr lang="es-MX" sz="1100" kern="1200" dirty="0" smtClean="0">
                          <a:effectLst/>
                        </a:rPr>
                        <a:t> indicación acerca de lo que se manejó al inicio del día con el pino de la conducta.</a:t>
                      </a:r>
                      <a:br>
                        <a:rPr lang="es-MX" sz="1100" kern="1200" dirty="0" smtClean="0">
                          <a:effectLst/>
                        </a:rPr>
                      </a:br>
                      <a:r>
                        <a:rPr lang="es-MX" sz="1100" kern="1200" dirty="0" smtClean="0">
                          <a:effectLst/>
                        </a:rPr>
                        <a:t>D. Responde cuestionamientos observando el árbol de navidad: ¿Quién se portó mal el día de hoy?, ¿quién se comportó de manera adecuada y respetando a sus compañeros?, ¿Qué podemos hacer para mejorar nuestra conducta?</a:t>
                      </a:r>
                      <a:br>
                        <a:rPr lang="es-MX" sz="1100" kern="1200" dirty="0" smtClean="0">
                          <a:effectLst/>
                        </a:rPr>
                      </a:br>
                      <a:r>
                        <a:rPr lang="es-MX" sz="1100" kern="1200" dirty="0" smtClean="0">
                          <a:effectLst/>
                        </a:rPr>
                        <a:t>C. Reflexiona acerca de las conductas de sus compañeros y la de él.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400" kern="1200" dirty="0" smtClean="0">
                        <a:effectLst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Dulces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96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es-MX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circulo dentro del </a:t>
                      </a:r>
                      <a:r>
                        <a:rPr lang="es-MX" sz="11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salon</a:t>
                      </a: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para escuchar una canción.</a:t>
                      </a: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s-MX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eproduce una canción que se ha preparado para el alumno (Feliz</a:t>
                      </a: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navidad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100" dirty="0" smtClean="0">
                          <a:hlinkClick r:id="rId2"/>
                        </a:rPr>
                        <a:t> https://www.youtube.com/watch?v=-t7x8_zYVIs</a:t>
                      </a:r>
                      <a:r>
                        <a:rPr lang="en-US" sz="11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Interpreta</a:t>
                      </a: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canción con sus compañeros.</a:t>
                      </a: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espera</a:t>
                      </a:r>
                      <a:r>
                        <a:rPr lang="es-MX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que su tutor llegue por el.</a:t>
                      </a:r>
                      <a:endParaRPr lang="es-MX" sz="400" kern="1200" dirty="0" smtClean="0">
                        <a:effectLst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Cancion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Describe personajes y lugares que imagina al escuchar cuentos, fábulas, leyendas y otros relatos literarios.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34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63381"/>
              </p:ext>
            </p:extLst>
          </p:nvPr>
        </p:nvGraphicFramePr>
        <p:xfrm>
          <a:off x="52252" y="104504"/>
          <a:ext cx="9013372" cy="675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4753787"/>
                <a:gridCol w="900253"/>
                <a:gridCol w="502920"/>
                <a:gridCol w="1865812"/>
              </a:tblGrid>
              <a:tr h="629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Momentos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Recursos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Día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Aprendizaje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esperado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180157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effectLst/>
                        </a:rPr>
                        <a:t>I.Escucha</a:t>
                      </a:r>
                      <a:r>
                        <a:rPr lang="es-MX" sz="1100" dirty="0" smtClean="0">
                          <a:effectLst/>
                        </a:rPr>
                        <a:t> indicación del pase de lista con árbol de navidad, y botas con sus nombres. (La</a:t>
                      </a:r>
                      <a:r>
                        <a:rPr lang="es-MX" sz="1100" baseline="0" dirty="0" smtClean="0">
                          <a:effectLst/>
                        </a:rPr>
                        <a:t> bota</a:t>
                      </a:r>
                      <a:r>
                        <a:rPr lang="es-MX" sz="1100" dirty="0" smtClean="0">
                          <a:effectLst/>
                        </a:rPr>
                        <a:t> estará en la parte superior del pino pero dependiendo de cómo sea su comportamiento en el jardín se modificara. A final del día se le dará un dulce a quien se comporte de buena manera.</a:t>
                      </a:r>
                      <a:br>
                        <a:rPr lang="es-MX" sz="1100" dirty="0" smtClean="0">
                          <a:effectLst/>
                        </a:rPr>
                      </a:br>
                      <a:r>
                        <a:rPr lang="es-MX" sz="1100" dirty="0" smtClean="0">
                          <a:effectLst/>
                        </a:rPr>
                        <a:t>D. Pasa y coloca su bota si es que asistió. </a:t>
                      </a:r>
                      <a:br>
                        <a:rPr lang="es-MX" sz="1100" dirty="0" smtClean="0">
                          <a:effectLst/>
                        </a:rPr>
                      </a:br>
                      <a:r>
                        <a:rPr lang="es-MX" sz="1100" dirty="0" smtClean="0">
                          <a:effectLst/>
                        </a:rPr>
                        <a:t>C. cuenta conmigo para saber cuántos asistieron y cuantos no.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smtClean="0">
                          <a:effectLst/>
                        </a:rPr>
                        <a:t>Pino de navidad de fieltro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err="1" smtClean="0">
                          <a:effectLst/>
                        </a:rPr>
                        <a:t>Bota</a:t>
                      </a:r>
                      <a:r>
                        <a:rPr lang="es-MX" sz="1100" kern="1200" dirty="0" smtClean="0">
                          <a:effectLst/>
                        </a:rPr>
                        <a:t> con cada nombre de niño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170296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Escucha indicaciones acerca de la elaboración de una carta. </a:t>
                      </a:r>
                      <a: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MX" sz="1000" b="1" spc="-10" dirty="0" smtClean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Carta un amigo). </a:t>
                      </a:r>
                      <a:r>
                        <a:rPr lang="es-MX" sz="1000" spc="-10" dirty="0" smtClean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 7 pasos hacer: Doblar hoja, elegir imagen, colorearla, decorarla y pegarla.</a:t>
                      </a:r>
                      <a: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Observa los pasos y los reproduce.</a:t>
                      </a:r>
                      <a: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spc="-10" dirty="0" smtClean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spc="-10" dirty="0" smtClean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b="1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dirty="0" smtClean="0"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Responde preguntas: ¿Para quién es la carta?, ¿Cuál fue el primer paso hacer?, ¿el ultimo?</a:t>
                      </a:r>
                      <a:endParaRPr lang="en-US" sz="1000" dirty="0" smtClean="0"/>
                    </a:p>
                    <a:p>
                      <a:endParaRPr lang="es-MX" sz="1100" baseline="0" dirty="0" smtClean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 pasos de la elaboración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Decoraciones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Imágenes alusivas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Crayolas</a:t>
                      </a:r>
                      <a:endParaRPr lang="en-US" sz="1100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990251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Iescucha</a:t>
                      </a: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indicación: Vamos a realizar un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juego que se vera en el pizarrón y sacando de una bota de navidad con nombres se saca un nombre y es el niño que participa. (</a:t>
                      </a:r>
                      <a:r>
                        <a:rPr lang="es-MX" sz="11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Juego digital </a:t>
                      </a: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proyectado)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D. Relaciona la imagen con la cantidad del numero 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C. Reflexiona acerca de la cantidad responde cuestionamientos. ¿Cuál fue la imagen que tenia mas objetos?, ¿ cual tenia menos?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Laptop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Preguntas</a:t>
                      </a: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426718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es-MX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circulo dentro del salón para escuchar una canción.</a:t>
                      </a: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s-MX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eproduce una canción que se ha preparado para el alumno (</a:t>
                      </a: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cantando</a:t>
                      </a:r>
                      <a:r>
                        <a:rPr lang="es-MX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números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s-MX" sz="1100" kern="1200" dirty="0" smtClean="0">
                          <a:effectLst/>
                          <a:hlinkClick r:id="rId2"/>
                        </a:rPr>
                        <a:t>https://www.youtube.com/watch?v=pSqnl2eSu9Y</a:t>
                      </a:r>
                      <a:r>
                        <a:rPr lang="es-MX" sz="1100" kern="1200" dirty="0" smtClean="0">
                          <a:effectLst/>
                        </a:rPr>
                        <a:t> 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Interpreta</a:t>
                      </a: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canción con sus compañeros.</a:t>
                      </a: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s-MX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responde</a:t>
                      </a: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cuestionamientos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¿Cómo</a:t>
                      </a: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 el uno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?, ¿Cómo</a:t>
                      </a:r>
                      <a:r>
                        <a:rPr lang="es-MX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 el 2,3,4,5,6,7,8,</a:t>
                      </a:r>
                      <a:r>
                        <a:rPr lang="es-MX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Según la canción.</a:t>
                      </a:r>
                      <a:endParaRPr lang="es-MX" sz="800" kern="1200" dirty="0" smtClean="0">
                        <a:effectLst/>
                        <a:hlinkClick r:id="rId2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Grabadora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Canción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preguntas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Comunica de manera oral y escrita los números del 1 al 10 en diversas situaciones y de diferentes maneras, incluida la convencional</a:t>
                      </a:r>
                      <a:r>
                        <a:rPr lang="es-MX" sz="1400" dirty="0" smtClean="0">
                          <a:effectLst/>
                        </a:rPr>
                        <a:t>.                                                                        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5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 err="1" smtClean="0">
                          <a:effectLst/>
                        </a:rPr>
                        <a:t>I.Escucha</a:t>
                      </a:r>
                      <a:r>
                        <a:rPr lang="es-MX" sz="1100" kern="1200" dirty="0" smtClean="0">
                          <a:effectLst/>
                        </a:rPr>
                        <a:t> indicación acerca de lo que se manejó al inicio del día con el pino de la conducta.</a:t>
                      </a:r>
                      <a:br>
                        <a:rPr lang="es-MX" sz="1100" kern="1200" dirty="0" smtClean="0">
                          <a:effectLst/>
                        </a:rPr>
                      </a:br>
                      <a:r>
                        <a:rPr lang="es-MX" sz="1100" kern="1200" dirty="0" smtClean="0">
                          <a:effectLst/>
                        </a:rPr>
                        <a:t>D. Responde cuestionamientos observando el árbol de navidad: ¿Quién se portó mal el día de hoy?, ¿quién se comportó de manera adecuada y respetando a sus compañeros?, ¿Qué podemos hacer para mejorar nuestra conducta?</a:t>
                      </a:r>
                      <a:br>
                        <a:rPr lang="es-MX" sz="1100" kern="1200" dirty="0" smtClean="0">
                          <a:effectLst/>
                        </a:rPr>
                      </a:br>
                      <a:r>
                        <a:rPr lang="es-MX" sz="1100" kern="1200" dirty="0" smtClean="0">
                          <a:effectLst/>
                        </a:rPr>
                        <a:t>C. Reflexiona acerca de las conductas de sus compañeros y la de él.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Dulces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38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438371"/>
              </p:ext>
            </p:extLst>
          </p:nvPr>
        </p:nvGraphicFramePr>
        <p:xfrm>
          <a:off x="34833" y="100149"/>
          <a:ext cx="9013372" cy="6342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387"/>
                <a:gridCol w="4727665"/>
                <a:gridCol w="1371600"/>
                <a:gridCol w="720635"/>
                <a:gridCol w="1611085"/>
              </a:tblGrid>
              <a:tr h="460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 smtClean="0">
                          <a:effectLst/>
                        </a:rPr>
                        <a:t>Momento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Recursos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Día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dirty="0" smtClean="0">
                          <a:effectLst/>
                        </a:rPr>
                        <a:t>Aprendizaje</a:t>
                      </a:r>
                      <a:r>
                        <a:rPr lang="en-US" sz="900" dirty="0" smtClean="0">
                          <a:effectLst/>
                        </a:rPr>
                        <a:t/>
                      </a:r>
                      <a:br>
                        <a:rPr lang="en-US" sz="900" dirty="0" smtClean="0">
                          <a:effectLst/>
                        </a:rPr>
                      </a:br>
                      <a:r>
                        <a:rPr lang="es-MX" sz="900" dirty="0" smtClean="0">
                          <a:effectLst/>
                        </a:rPr>
                        <a:t>esperado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71919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err="1" smtClean="0">
                          <a:effectLst/>
                        </a:rPr>
                        <a:t>I.Escucha</a:t>
                      </a:r>
                      <a:r>
                        <a:rPr lang="es-MX" sz="800" dirty="0" smtClean="0">
                          <a:effectLst/>
                        </a:rPr>
                        <a:t> indicación del pase de lista con árbol de navidad, y botas con sus nombres. (La</a:t>
                      </a:r>
                      <a:r>
                        <a:rPr lang="es-MX" sz="800" baseline="0" dirty="0" smtClean="0">
                          <a:effectLst/>
                        </a:rPr>
                        <a:t> bota</a:t>
                      </a:r>
                      <a:r>
                        <a:rPr lang="es-MX" sz="800" dirty="0" smtClean="0">
                          <a:effectLst/>
                        </a:rPr>
                        <a:t> estará en la parte superior del pino pero dependiendo de cómo sea su comportamiento en el jardín se modificara. A final del día se le dará un dulce a quien se comporte de buena manera.</a:t>
                      </a:r>
                      <a:br>
                        <a:rPr lang="es-MX" sz="800" dirty="0" smtClean="0">
                          <a:effectLst/>
                        </a:rPr>
                      </a:br>
                      <a:r>
                        <a:rPr lang="es-MX" sz="800" dirty="0" smtClean="0">
                          <a:effectLst/>
                        </a:rPr>
                        <a:t>D. Pasa y coloca su bota si es que asistió. </a:t>
                      </a:r>
                      <a:br>
                        <a:rPr lang="es-MX" sz="800" dirty="0" smtClean="0">
                          <a:effectLst/>
                        </a:rPr>
                      </a:br>
                      <a:r>
                        <a:rPr lang="es-MX" sz="800" dirty="0" smtClean="0">
                          <a:effectLst/>
                        </a:rPr>
                        <a:t>C. cuenta conmigo para saber cuántos asistieron y cuantos no.</a:t>
                      </a:r>
                      <a:endParaRPr lang="en-US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kern="1200" dirty="0" smtClean="0">
                          <a:effectLst/>
                        </a:rPr>
                        <a:t>Pino de navidad de fieltro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 err="1" smtClean="0">
                          <a:effectLst/>
                        </a:rPr>
                        <a:t>Bota</a:t>
                      </a:r>
                      <a:r>
                        <a:rPr lang="es-MX" sz="800" kern="1200" dirty="0" smtClean="0">
                          <a:effectLst/>
                        </a:rPr>
                        <a:t> con cada nombre de niño</a:t>
                      </a:r>
                      <a:endParaRPr lang="en-US" sz="8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98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800" baseline="0" dirty="0" err="1" smtClean="0"/>
                        <a:t>I.Responde</a:t>
                      </a:r>
                      <a:r>
                        <a:rPr lang="es-MX" sz="800" baseline="0" dirty="0" smtClean="0"/>
                        <a:t> cuestionamiento: ¿recuerdan el cuento del señor que corto arboles de navidad para vender y que después los regalo y tenia ya toda la comida por haber echo un buen acto?, ¿Les parece que </a:t>
                      </a:r>
                      <a:r>
                        <a:rPr lang="es-MX" sz="800" b="1" baseline="0" dirty="0" smtClean="0"/>
                        <a:t>hagamos un postre </a:t>
                      </a:r>
                      <a:r>
                        <a:rPr lang="es-MX" sz="800" baseline="0" dirty="0" smtClean="0"/>
                        <a:t>que se puede comer en navidad? Escucha instrucciones acerca de los procedimientos del postre. Explicados con imágenes. (cantidades de ingredientes utilizando las cantidades del 1 al 10) (individual)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800" baseline="0" dirty="0" err="1" smtClean="0"/>
                        <a:t>D.Realiza</a:t>
                      </a:r>
                      <a:r>
                        <a:rPr lang="es-MX" sz="800" baseline="0" dirty="0" smtClean="0"/>
                        <a:t> postre con las cantidades especificas del pizarrón.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800" baseline="0" dirty="0" smtClean="0"/>
                        <a:t>C. Responde cuestionamiento: ¿Qué ingrediente fue el de mayor cantidad?, y ¿Cuál menos?</a:t>
                      </a:r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 pasos de la elaboración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Decoraciones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Imágenes alusivas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Crayolas</a:t>
                      </a:r>
                      <a:endParaRPr lang="en-US" sz="800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/>
                </a:tc>
              </a:tr>
              <a:tr h="11254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I.Escucha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instrucciones: ordena el procedimiento del postre del 1 al 10 (seriación)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en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hoja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maquina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dibujos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procedimiento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 Y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cuadros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papel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del 1 al 10 para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asignarselos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D. Asigna el numero correspondiente al paso de la receta y colorea con sus crayolas los dibujos.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C. Comenta con sus compañeros acerca del </a:t>
                      </a:r>
                      <a:r>
                        <a:rPr lang="es-MX" sz="8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procedimiento de la receta 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y responde cuestionamientos: ¡cual fue el primer paso?, ¿el segundo?, ¿el tercero? Etc….</a:t>
                      </a: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Copias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Cuadritos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 números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Crayolas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Pegamento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Tarjetas del procedimiento</a:t>
                      </a:r>
                      <a:endParaRPr lang="es-MX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8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I.Escucha</a:t>
                      </a: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instrucciones: por mesas de trabajo adorna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el pino de navidad con: 1 estrella de </a:t>
                      </a:r>
                      <a:r>
                        <a:rPr lang="es-MX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foami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, 10 esferas cascabeles, 5 regalos de navidad imágenes de tabloide y 2 series de luces de estambre. Trabajen en equipo y compartan material. Pasa uno y agarra un material de los anteriores y así sucesivamente de cada equipo.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800" baseline="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D.Adorna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el pino de navidad de acuerdo a las indicaciones, trabaja en equipo, comparte material, cuenta los objetos que deben ordenar el árbol de navidad. (escucha canción: 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https://www.youtube.com/watch?v=c-BZnVSbP_0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mientras </a:t>
                      </a:r>
                      <a:r>
                        <a:rPr lang="es-MX" sz="8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adorna el árbol de navidad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C. Responde cuestionamientos: ¿Cuántas esferas de cascabeles colocaste en el árbol de navidad?, ¿Cuántos regalos colocaste?, ¿Cuántas series de luces se pusieron en el árbol? y ¿Cuántas estrellas?</a:t>
                      </a:r>
                      <a:endParaRPr lang="en-US" sz="8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buNone/>
                      </a:pPr>
                      <a:endParaRPr lang="es-MX" sz="800" baseline="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 Estrellas de </a:t>
                      </a:r>
                      <a:r>
                        <a:rPr lang="es-MX" sz="8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foami</a:t>
                      </a:r>
                      <a:endParaRPr lang="es-MX" sz="8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pinos de navidad pequeños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30 regalos de tabloide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12 series de estambre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60 cascabeles mini.</a:t>
                      </a: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</a:rPr>
                        <a:t>Comunica de manera oral y escrita los números del 1 al 10 en diversas situaciones y de diferentes maneras, incluida la convencional.                                                                        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5906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es-MX" sz="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</a:t>
                      </a:r>
                      <a:r>
                        <a:rPr lang="es-MX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circulo dentro del salón para escuchar una canción.</a:t>
                      </a:r>
                      <a: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s-MX" sz="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s-MX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lang="es-MX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eproduce una canción que se ha preparado para el alumno (cantando</a:t>
                      </a:r>
                      <a:r>
                        <a:rPr lang="es-MX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números</a:t>
                      </a:r>
                      <a:r>
                        <a:rPr lang="es-MX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s-MX" sz="800" kern="1200" dirty="0" smtClean="0">
                          <a:effectLst/>
                          <a:hlinkClick r:id="rId3"/>
                        </a:rPr>
                        <a:t>https://www.youtube.com/watch?v=pSqnl2eSu9Y</a:t>
                      </a:r>
                      <a:r>
                        <a:rPr lang="es-MX" sz="800" kern="1200" dirty="0" smtClean="0">
                          <a:effectLst/>
                        </a:rPr>
                        <a:t> </a:t>
                      </a:r>
                      <a:r>
                        <a:rPr lang="es-MX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Interpreta</a:t>
                      </a:r>
                      <a:r>
                        <a:rPr lang="es-MX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canción con sus compañeros.</a:t>
                      </a:r>
                      <a: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s-MX" sz="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responde</a:t>
                      </a:r>
                      <a:r>
                        <a:rPr lang="es-MX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cuestionamientos</a:t>
                      </a:r>
                      <a:r>
                        <a:rPr lang="es-MX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¿Cómo</a:t>
                      </a:r>
                      <a:r>
                        <a:rPr lang="es-MX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 el uno</a:t>
                      </a:r>
                      <a:r>
                        <a:rPr lang="es-MX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?, ¿Cómo</a:t>
                      </a:r>
                      <a:r>
                        <a:rPr lang="es-MX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 el 2,3,4,5,6,7,8,</a:t>
                      </a:r>
                      <a:r>
                        <a:rPr lang="es-MX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Según la canción.</a:t>
                      </a:r>
                      <a:endParaRPr lang="es-MX" sz="400" kern="1200" dirty="0" smtClean="0">
                        <a:effectLst/>
                        <a:hlinkClick r:id="rId3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Grabadora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Canción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Preguntas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3684" marR="23684" marT="11843" marB="118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effectLst/>
                        </a:rPr>
                        <a:t>Comunica de manera oral y escrita los números del 1 al 10 en diversas situaciones y de diferentes maneras, incluida la convencional</a:t>
                      </a:r>
                      <a:r>
                        <a:rPr lang="es-MX" sz="1000" dirty="0" smtClean="0">
                          <a:effectLst/>
                        </a:rPr>
                        <a:t>.                                                                        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7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kern="1200" dirty="0" err="1" smtClean="0">
                          <a:effectLst/>
                        </a:rPr>
                        <a:t>I.Escucha</a:t>
                      </a:r>
                      <a:r>
                        <a:rPr lang="es-MX" sz="800" kern="1200" dirty="0" smtClean="0">
                          <a:effectLst/>
                        </a:rPr>
                        <a:t> indicación acerca de lo que se manejó al inicio d</a:t>
                      </a:r>
                      <a:r>
                        <a:rPr lang="es-MX" sz="800" kern="1200" baseline="0" dirty="0" smtClean="0">
                          <a:effectLst/>
                        </a:rPr>
                        <a:t> la semana</a:t>
                      </a:r>
                      <a:r>
                        <a:rPr lang="es-MX" sz="800" kern="1200" dirty="0" smtClean="0">
                          <a:effectLst/>
                        </a:rPr>
                        <a:t> con el pino de la conducta.</a:t>
                      </a:r>
                      <a:br>
                        <a:rPr lang="es-MX" sz="800" kern="1200" dirty="0" smtClean="0">
                          <a:effectLst/>
                        </a:rPr>
                      </a:br>
                      <a:r>
                        <a:rPr lang="es-MX" sz="800" kern="1200" dirty="0" smtClean="0">
                          <a:effectLst/>
                        </a:rPr>
                        <a:t>D. Responde cuestionamientos observando el árbol de navidad: ¿Quién se portó mal el día de hoy?, ¿quién se comportó de manera adecuada y respetando a sus compañeros?, ¿Qué podemos hacer para mejorar nuestra conducta?</a:t>
                      </a:r>
                      <a:br>
                        <a:rPr lang="es-MX" sz="800" kern="1200" dirty="0" smtClean="0">
                          <a:effectLst/>
                        </a:rPr>
                      </a:br>
                      <a:r>
                        <a:rPr lang="es-MX" sz="800" kern="1200" dirty="0" smtClean="0">
                          <a:effectLst/>
                        </a:rPr>
                        <a:t>C. Reflexiona acerca de las conductas de sus compañeros y la de él. Se le da su botita con los dulces que recabo mas un pequeño bolito de despedida.</a:t>
                      </a:r>
                      <a:endParaRPr lang="en-US" sz="8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MX" sz="8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Dulces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effectLst/>
                        </a:rPr>
                        <a:t>Habla sobre sus conductas y las de sus compañeros, explica las consecuencias de sus actos y reflexiona ante situaciones de desacuerdo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684" marR="23684" marT="11843" marB="1184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14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3134</Words>
  <Application>Microsoft Office PowerPoint</Application>
  <PresentationFormat>Carta (216 x 279 mm)</PresentationFormat>
  <Paragraphs>452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Courier New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garcia</dc:creator>
  <cp:lastModifiedBy>karla garcia</cp:lastModifiedBy>
  <cp:revision>50</cp:revision>
  <dcterms:created xsi:type="dcterms:W3CDTF">2018-11-23T00:18:02Z</dcterms:created>
  <dcterms:modified xsi:type="dcterms:W3CDTF">2018-11-23T19:54:45Z</dcterms:modified>
</cp:coreProperties>
</file>