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73" r:id="rId10"/>
    <p:sldId id="258" r:id="rId11"/>
    <p:sldId id="271" r:id="rId12"/>
    <p:sldId id="260" r:id="rId13"/>
    <p:sldId id="261" r:id="rId14"/>
    <p:sldId id="262" r:id="rId15"/>
    <p:sldId id="276" r:id="rId16"/>
    <p:sldId id="269" r:id="rId17"/>
    <p:sldId id="268" r:id="rId18"/>
    <p:sldId id="267" r:id="rId19"/>
    <p:sldId id="266" r:id="rId20"/>
    <p:sldId id="275" r:id="rId21"/>
    <p:sldId id="274" r:id="rId22"/>
    <p:sldId id="272" r:id="rId2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FF"/>
    <a:srgbClr val="FFCCCC"/>
    <a:srgbClr val="99FF99"/>
    <a:srgbClr val="009999"/>
    <a:srgbClr val="CCEC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80EDE-F1EF-4292-8DEB-64D8ECFF62C2}" type="doc">
      <dgm:prSet loTypeId="urn:microsoft.com/office/officeart/2005/8/layout/hList6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3DD0392C-5B8B-4CC5-8FFB-71AE8A9BD714}">
      <dgm:prSet phldrT="[Texto]" custT="1"/>
      <dgm:spPr/>
      <dgm:t>
        <a:bodyPr/>
        <a:lstStyle/>
        <a:p>
          <a:r>
            <a:rPr lang="es-MX" sz="2800" b="1" dirty="0" smtClean="0">
              <a:latin typeface="Century Gothic" pitchFamily="34" charset="0"/>
            </a:rPr>
            <a:t>Propósito:</a:t>
          </a:r>
        </a:p>
        <a:p>
          <a:r>
            <a:rPr lang="es-MX" sz="1600" b="0" dirty="0" smtClean="0">
              <a:latin typeface="Century Gothic" pitchFamily="34" charset="0"/>
            </a:rPr>
            <a:t>Reconocer sus costumbres para identificar que existen distintas maneras de celebrarla y  saber respetar lo que cada familia hace en la navidad.   </a:t>
          </a:r>
          <a:endParaRPr lang="es-MX" sz="1600" b="0" dirty="0" smtClean="0">
            <a:latin typeface="Century Gothic" pitchFamily="34" charset="0"/>
          </a:endParaRPr>
        </a:p>
        <a:p>
          <a:endParaRPr lang="es-MX" sz="2800" b="0" dirty="0">
            <a:latin typeface="Century Gothic" pitchFamily="34" charset="0"/>
          </a:endParaRPr>
        </a:p>
      </dgm:t>
    </dgm:pt>
    <dgm:pt modelId="{1768D4B2-9CEF-4608-A4DC-A2875337F215}" type="parTrans" cxnId="{C2D45F73-C9DA-45F9-9A1E-3FB8161A6B07}">
      <dgm:prSet/>
      <dgm:spPr/>
      <dgm:t>
        <a:bodyPr/>
        <a:lstStyle/>
        <a:p>
          <a:endParaRPr lang="es-MX"/>
        </a:p>
      </dgm:t>
    </dgm:pt>
    <dgm:pt modelId="{415A6653-DC34-457A-A632-EAFE258BC410}" type="sibTrans" cxnId="{C2D45F73-C9DA-45F9-9A1E-3FB8161A6B07}">
      <dgm:prSet/>
      <dgm:spPr/>
      <dgm:t>
        <a:bodyPr/>
        <a:lstStyle/>
        <a:p>
          <a:endParaRPr lang="es-MX"/>
        </a:p>
      </dgm:t>
    </dgm:pt>
    <dgm:pt modelId="{64014A9E-DB8D-4999-A78B-F3655F0359D4}">
      <dgm:prSet phldrT="[Texto]" custT="1"/>
      <dgm:spPr/>
      <dgm:t>
        <a:bodyPr/>
        <a:lstStyle/>
        <a:p>
          <a:r>
            <a:rPr lang="es-MX" sz="2400" b="1" dirty="0" smtClean="0">
              <a:latin typeface="Century Gothic" pitchFamily="34" charset="0"/>
            </a:rPr>
            <a:t>Fecha:</a:t>
          </a:r>
        </a:p>
        <a:p>
          <a:r>
            <a:rPr lang="es-MX" sz="2400" dirty="0" smtClean="0">
              <a:latin typeface="Century Gothic" pitchFamily="34" charset="0"/>
            </a:rPr>
            <a:t>10,11,12,13 Y 14 de Diciembre</a:t>
          </a:r>
        </a:p>
        <a:p>
          <a:endParaRPr lang="es-MX" sz="3600" dirty="0"/>
        </a:p>
      </dgm:t>
    </dgm:pt>
    <dgm:pt modelId="{B50EF26C-4984-4BE2-AF5D-965337ED8209}" type="parTrans" cxnId="{DFEBA65B-773C-46FD-B7FE-0DA5C051C425}">
      <dgm:prSet/>
      <dgm:spPr/>
      <dgm:t>
        <a:bodyPr/>
        <a:lstStyle/>
        <a:p>
          <a:endParaRPr lang="es-MX"/>
        </a:p>
      </dgm:t>
    </dgm:pt>
    <dgm:pt modelId="{EB4A2823-63DA-4823-A262-1534087911F8}" type="sibTrans" cxnId="{DFEBA65B-773C-46FD-B7FE-0DA5C051C425}">
      <dgm:prSet/>
      <dgm:spPr/>
      <dgm:t>
        <a:bodyPr/>
        <a:lstStyle/>
        <a:p>
          <a:endParaRPr lang="es-MX"/>
        </a:p>
      </dgm:t>
    </dgm:pt>
    <dgm:pt modelId="{FA3A6590-912C-45E7-A82F-96453E5B8628}">
      <dgm:prSet custT="1"/>
      <dgm:spPr/>
      <dgm:t>
        <a:bodyPr/>
        <a:lstStyle/>
        <a:p>
          <a:r>
            <a:rPr lang="es-MX" sz="2000" b="1" dirty="0" smtClean="0">
              <a:latin typeface="Century Gothic" pitchFamily="34" charset="0"/>
            </a:rPr>
            <a:t>Nombre de la situación:</a:t>
          </a:r>
        </a:p>
        <a:p>
          <a:r>
            <a:rPr lang="es-MX" sz="2000" b="0" dirty="0" smtClean="0">
              <a:latin typeface="Century Gothic" pitchFamily="34" charset="0"/>
            </a:rPr>
            <a:t>La llegada de la navidad</a:t>
          </a:r>
        </a:p>
        <a:p>
          <a:endParaRPr lang="es-MX" sz="2000" b="1" dirty="0" smtClean="0">
            <a:latin typeface="Century Gothic" pitchFamily="34" charset="0"/>
          </a:endParaRPr>
        </a:p>
        <a:p>
          <a:endParaRPr lang="es-MX" sz="2000" dirty="0"/>
        </a:p>
      </dgm:t>
    </dgm:pt>
    <dgm:pt modelId="{77C6762D-E633-4679-9A43-0D15CC76175C}" type="parTrans" cxnId="{8BA436E1-72E7-483E-B357-A2A92F7D7780}">
      <dgm:prSet/>
      <dgm:spPr/>
      <dgm:t>
        <a:bodyPr/>
        <a:lstStyle/>
        <a:p>
          <a:endParaRPr lang="es-MX"/>
        </a:p>
      </dgm:t>
    </dgm:pt>
    <dgm:pt modelId="{083C4877-9E8D-4E83-B05A-871B6ED1652C}" type="sibTrans" cxnId="{8BA436E1-72E7-483E-B357-A2A92F7D7780}">
      <dgm:prSet/>
      <dgm:spPr/>
      <dgm:t>
        <a:bodyPr/>
        <a:lstStyle/>
        <a:p>
          <a:endParaRPr lang="es-MX"/>
        </a:p>
      </dgm:t>
    </dgm:pt>
    <dgm:pt modelId="{E07A465C-8BAB-4353-B441-B3B7DC6C1D6C}" type="pres">
      <dgm:prSet presAssocID="{B2780EDE-F1EF-4292-8DEB-64D8ECFF62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99F073-02E1-4D40-9111-FC830AE90C6E}" type="pres">
      <dgm:prSet presAssocID="{FA3A6590-912C-45E7-A82F-96453E5B86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69AD1C-DD55-4823-91FC-8169403D56E3}" type="pres">
      <dgm:prSet presAssocID="{083C4877-9E8D-4E83-B05A-871B6ED1652C}" presName="sibTrans" presStyleCnt="0"/>
      <dgm:spPr/>
      <dgm:t>
        <a:bodyPr/>
        <a:lstStyle/>
        <a:p>
          <a:endParaRPr lang="es-MX"/>
        </a:p>
      </dgm:t>
    </dgm:pt>
    <dgm:pt modelId="{CEC60243-5FF2-4479-996A-CD80ED832A6E}" type="pres">
      <dgm:prSet presAssocID="{3DD0392C-5B8B-4CC5-8FFB-71AE8A9BD7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C8F6BA-CD3A-426B-AB49-92CEDF665E0A}" type="pres">
      <dgm:prSet presAssocID="{415A6653-DC34-457A-A632-EAFE258BC410}" presName="sibTrans" presStyleCnt="0"/>
      <dgm:spPr/>
      <dgm:t>
        <a:bodyPr/>
        <a:lstStyle/>
        <a:p>
          <a:endParaRPr lang="es-MX"/>
        </a:p>
      </dgm:t>
    </dgm:pt>
    <dgm:pt modelId="{D6E95C16-A2DF-4908-8467-135CC0638CD4}" type="pres">
      <dgm:prSet presAssocID="{64014A9E-DB8D-4999-A78B-F3655F0359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D45F73-C9DA-45F9-9A1E-3FB8161A6B07}" srcId="{B2780EDE-F1EF-4292-8DEB-64D8ECFF62C2}" destId="{3DD0392C-5B8B-4CC5-8FFB-71AE8A9BD714}" srcOrd="1" destOrd="0" parTransId="{1768D4B2-9CEF-4608-A4DC-A2875337F215}" sibTransId="{415A6653-DC34-457A-A632-EAFE258BC410}"/>
    <dgm:cxn modelId="{577257E6-F6B4-410F-A0A2-51A335CA429D}" type="presOf" srcId="{3DD0392C-5B8B-4CC5-8FFB-71AE8A9BD714}" destId="{CEC60243-5FF2-4479-996A-CD80ED832A6E}" srcOrd="0" destOrd="0" presId="urn:microsoft.com/office/officeart/2005/8/layout/hList6"/>
    <dgm:cxn modelId="{F52CDBEC-2C8F-4133-8778-3B5FDCE1A528}" type="presOf" srcId="{FA3A6590-912C-45E7-A82F-96453E5B8628}" destId="{7B99F073-02E1-4D40-9111-FC830AE90C6E}" srcOrd="0" destOrd="0" presId="urn:microsoft.com/office/officeart/2005/8/layout/hList6"/>
    <dgm:cxn modelId="{D088E8A4-3EAD-4207-A3F9-3546F76F5C3C}" type="presOf" srcId="{B2780EDE-F1EF-4292-8DEB-64D8ECFF62C2}" destId="{E07A465C-8BAB-4353-B441-B3B7DC6C1D6C}" srcOrd="0" destOrd="0" presId="urn:microsoft.com/office/officeart/2005/8/layout/hList6"/>
    <dgm:cxn modelId="{062407A1-3436-4638-A120-032378D770E8}" type="presOf" srcId="{64014A9E-DB8D-4999-A78B-F3655F0359D4}" destId="{D6E95C16-A2DF-4908-8467-135CC0638CD4}" srcOrd="0" destOrd="0" presId="urn:microsoft.com/office/officeart/2005/8/layout/hList6"/>
    <dgm:cxn modelId="{8BA436E1-72E7-483E-B357-A2A92F7D7780}" srcId="{B2780EDE-F1EF-4292-8DEB-64D8ECFF62C2}" destId="{FA3A6590-912C-45E7-A82F-96453E5B8628}" srcOrd="0" destOrd="0" parTransId="{77C6762D-E633-4679-9A43-0D15CC76175C}" sibTransId="{083C4877-9E8D-4E83-B05A-871B6ED1652C}"/>
    <dgm:cxn modelId="{DFEBA65B-773C-46FD-B7FE-0DA5C051C425}" srcId="{B2780EDE-F1EF-4292-8DEB-64D8ECFF62C2}" destId="{64014A9E-DB8D-4999-A78B-F3655F0359D4}" srcOrd="2" destOrd="0" parTransId="{B50EF26C-4984-4BE2-AF5D-965337ED8209}" sibTransId="{EB4A2823-63DA-4823-A262-1534087911F8}"/>
    <dgm:cxn modelId="{F55653C2-80F3-4484-A75E-D3C1926B6AC9}" type="presParOf" srcId="{E07A465C-8BAB-4353-B441-B3B7DC6C1D6C}" destId="{7B99F073-02E1-4D40-9111-FC830AE90C6E}" srcOrd="0" destOrd="0" presId="urn:microsoft.com/office/officeart/2005/8/layout/hList6"/>
    <dgm:cxn modelId="{0F38AFE9-7C6D-4E75-9C67-8E584E46C88C}" type="presParOf" srcId="{E07A465C-8BAB-4353-B441-B3B7DC6C1D6C}" destId="{2269AD1C-DD55-4823-91FC-8169403D56E3}" srcOrd="1" destOrd="0" presId="urn:microsoft.com/office/officeart/2005/8/layout/hList6"/>
    <dgm:cxn modelId="{32115248-4753-4C60-9475-1D22A3D5F1FC}" type="presParOf" srcId="{E07A465C-8BAB-4353-B441-B3B7DC6C1D6C}" destId="{CEC60243-5FF2-4479-996A-CD80ED832A6E}" srcOrd="2" destOrd="0" presId="urn:microsoft.com/office/officeart/2005/8/layout/hList6"/>
    <dgm:cxn modelId="{0FDA8C94-5F74-46A6-B33C-B37530B3D013}" type="presParOf" srcId="{E07A465C-8BAB-4353-B441-B3B7DC6C1D6C}" destId="{DEC8F6BA-CD3A-426B-AB49-92CEDF665E0A}" srcOrd="3" destOrd="0" presId="urn:microsoft.com/office/officeart/2005/8/layout/hList6"/>
    <dgm:cxn modelId="{E0B08494-038C-4DFE-9557-9446B98A54C1}" type="presParOf" srcId="{E07A465C-8BAB-4353-B441-B3B7DC6C1D6C}" destId="{D6E95C16-A2DF-4908-8467-135CC0638CD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F073-02E1-4D40-9111-FC830AE90C6E}">
      <dsp:nvSpPr>
        <dsp:cNvPr id="0" name=""/>
        <dsp:cNvSpPr/>
      </dsp:nvSpPr>
      <dsp:spPr>
        <a:xfrm rot="16200000">
          <a:off x="-1399245" y="1400211"/>
          <a:ext cx="5312893" cy="251247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itchFamily="34" charset="0"/>
            </a:rPr>
            <a:t>Nombre de la situación: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latin typeface="Century Gothic" pitchFamily="34" charset="0"/>
            </a:rPr>
            <a:t>La llegada de la navidad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latin typeface="Century Gothic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 rot="5400000">
        <a:off x="966" y="1062579"/>
        <a:ext cx="2512470" cy="3187735"/>
      </dsp:txXfrm>
    </dsp:sp>
    <dsp:sp modelId="{CEC60243-5FF2-4479-996A-CD80ED832A6E}">
      <dsp:nvSpPr>
        <dsp:cNvPr id="0" name=""/>
        <dsp:cNvSpPr/>
      </dsp:nvSpPr>
      <dsp:spPr>
        <a:xfrm rot="16200000">
          <a:off x="1301660" y="1400211"/>
          <a:ext cx="5312893" cy="251247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latin typeface="Century Gothic" pitchFamily="34" charset="0"/>
            </a:rPr>
            <a:t>Propósito: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latin typeface="Century Gothic" pitchFamily="34" charset="0"/>
            </a:rPr>
            <a:t>Reconocer sus costumbres para identificar que existen distintas maneras de celebrarla y  saber respetar lo que cada familia hace en la navidad.   </a:t>
          </a:r>
          <a:endParaRPr lang="es-MX" sz="1600" b="0" kern="1200" dirty="0" smtClean="0">
            <a:latin typeface="Century Gothic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b="0" kern="1200" dirty="0">
            <a:latin typeface="Century Gothic" pitchFamily="34" charset="0"/>
          </a:endParaRPr>
        </a:p>
      </dsp:txBody>
      <dsp:txXfrm rot="5400000">
        <a:off x="2701871" y="1062579"/>
        <a:ext cx="2512470" cy="3187735"/>
      </dsp:txXfrm>
    </dsp:sp>
    <dsp:sp modelId="{D6E95C16-A2DF-4908-8467-135CC0638CD4}">
      <dsp:nvSpPr>
        <dsp:cNvPr id="0" name=""/>
        <dsp:cNvSpPr/>
      </dsp:nvSpPr>
      <dsp:spPr>
        <a:xfrm rot="16200000">
          <a:off x="4002566" y="1400211"/>
          <a:ext cx="5312893" cy="251247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entury Gothic" pitchFamily="34" charset="0"/>
            </a:rPr>
            <a:t>Fecha: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Century Gothic" pitchFamily="34" charset="0"/>
            </a:rPr>
            <a:t>10,11,12,13 Y 14 de Diciembre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 rot="5400000">
        <a:off x="5402777" y="1062579"/>
        <a:ext cx="2512470" cy="318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5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6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4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81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7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1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5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9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27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9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9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4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94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94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1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6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78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98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2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66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44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13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55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13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4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56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3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26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74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12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2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47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80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65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2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7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2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8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8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83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04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2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6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35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0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31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0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3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96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358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7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63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18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5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89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6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9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12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55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09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4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29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38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0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56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86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7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3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1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3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95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61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10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633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302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84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60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4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07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1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5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A1EC-DF8B-4459-A4D2-8E52388AF99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1E20-0F53-4BDE-A26D-07A4D8C99B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18939" y="2335902"/>
            <a:ext cx="4211391" cy="14070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atin typeface="Century Gothic" pitchFamily="34" charset="0"/>
              </a:rPr>
              <a:t>La llegada de la navidad</a:t>
            </a:r>
            <a:endParaRPr lang="es-MX" sz="4000" b="1" dirty="0"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8034" y="3953814"/>
            <a:ext cx="3644721" cy="6825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Century Gothic" pitchFamily="34" charset="0"/>
              </a:rPr>
              <a:t>Nombre de la alumna </a:t>
            </a:r>
            <a:r>
              <a:rPr lang="es-MX" sz="1400" b="1" dirty="0" smtClean="0">
                <a:latin typeface="Century Gothic" pitchFamily="34" charset="0"/>
              </a:rPr>
              <a:t>practicante:</a:t>
            </a:r>
            <a:endParaRPr lang="es-MX" sz="1400" b="1" dirty="0">
              <a:latin typeface="Century Gothic" pitchFamily="34" charset="0"/>
            </a:endParaRPr>
          </a:p>
          <a:p>
            <a:pPr algn="ctr"/>
            <a:r>
              <a:rPr lang="es-MX" sz="1400" dirty="0">
                <a:latin typeface="Century Gothic" pitchFamily="34" charset="0"/>
              </a:rPr>
              <a:t>Fátima </a:t>
            </a:r>
            <a:r>
              <a:rPr lang="es-MX" sz="1400" dirty="0" err="1">
                <a:latin typeface="Century Gothic" pitchFamily="34" charset="0"/>
              </a:rPr>
              <a:t>Araminda</a:t>
            </a:r>
            <a:r>
              <a:rPr lang="es-MX" sz="1400" dirty="0">
                <a:latin typeface="Century Gothic" pitchFamily="34" charset="0"/>
              </a:rPr>
              <a:t> García Samaniego</a:t>
            </a:r>
          </a:p>
        </p:txBody>
      </p:sp>
    </p:spTree>
    <p:extLst>
      <p:ext uri="{BB962C8B-B14F-4D97-AF65-F5344CB8AC3E}">
        <p14:creationId xmlns:p14="http://schemas.microsoft.com/office/powerpoint/2010/main" val="210723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63448"/>
              </p:ext>
            </p:extLst>
          </p:nvPr>
        </p:nvGraphicFramePr>
        <p:xfrm>
          <a:off x="454814" y="586379"/>
          <a:ext cx="8086866" cy="362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305"/>
                <a:gridCol w="3506595"/>
                <a:gridCol w="1155558"/>
                <a:gridCol w="528033"/>
                <a:gridCol w="1661375"/>
              </a:tblGrid>
              <a:tr h="666903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Momentos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Actividades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Recursos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Día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/>
                </a:tc>
              </a:tr>
              <a:tr h="1403796">
                <a:tc rowSpan="2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I;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 Escucha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instrucciones (Con el pinito  que acaban de realizar, ahora lo vamos a decorar con estos recortes )</a:t>
                      </a:r>
                      <a:endParaRPr lang="es-MX" sz="12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Decora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el pinito con diferentes recortes (estrellas, esferas , foquitos)</a:t>
                      </a:r>
                      <a:endParaRPr lang="es-MX" sz="120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Cuelga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el pinito en el tendedero que se encuentra dentro del salón</a:t>
                      </a:r>
                      <a:endParaRPr lang="es-MX" sz="12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Recortes para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decorar el pinito de navidad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Pegamento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T</a:t>
                      </a: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s-MX" sz="2400" b="1" dirty="0" smtClean="0">
                          <a:latin typeface="Century Gothic" pitchFamily="34" charset="0"/>
                        </a:rPr>
                        <a:t>S</a:t>
                      </a:r>
                      <a:endParaRPr lang="es-MX" sz="24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</a:txBody>
                  <a:tcPr marL="68580" marR="68580"/>
                </a:tc>
              </a:tr>
              <a:tr h="15336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Escucha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instrucciones (Los voy a  juntar con un compañero para hacer equipo y jugaremos al </a:t>
                      </a:r>
                      <a:r>
                        <a:rPr lang="es-MX" sz="1200" b="0" baseline="0" dirty="0" err="1" smtClean="0">
                          <a:latin typeface="Century Gothic" pitchFamily="34" charset="0"/>
                        </a:rPr>
                        <a:t>memorama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 con los compañeros que están en su mensa. ¿Saben que es el </a:t>
                      </a:r>
                      <a:r>
                        <a:rPr lang="es-MX" sz="1200" b="0" baseline="0" dirty="0" err="1" smtClean="0">
                          <a:latin typeface="Century Gothic" pitchFamily="34" charset="0"/>
                        </a:rPr>
                        <a:t>memorama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? ¿Cómo se juega?)</a:t>
                      </a:r>
                      <a:endParaRPr lang="es-MX" sz="120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Juegan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al </a:t>
                      </a:r>
                      <a:r>
                        <a:rPr lang="es-MX" sz="1200" b="0" baseline="0" dirty="0" err="1" smtClean="0">
                          <a:latin typeface="Century Gothic" pitchFamily="34" charset="0"/>
                        </a:rPr>
                        <a:t>memorama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navideño </a:t>
                      </a:r>
                      <a:endParaRPr lang="es-MX" sz="120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20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200" b="0" dirty="0" smtClean="0">
                          <a:latin typeface="Century Gothic" pitchFamily="34" charset="0"/>
                        </a:rPr>
                        <a:t>Pasa</a:t>
                      </a:r>
                      <a:r>
                        <a:rPr lang="es-MX" sz="1200" b="0" baseline="0" dirty="0" smtClean="0">
                          <a:latin typeface="Century Gothic" pitchFamily="34" charset="0"/>
                        </a:rPr>
                        <a:t> un «equipo» a contar  una historia con cartas que obtuvieron. </a:t>
                      </a:r>
                      <a:endParaRPr lang="es-MX" sz="12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200" dirty="0" err="1" smtClean="0">
                          <a:latin typeface="Century Gothic" pitchFamily="34" charset="0"/>
                        </a:rPr>
                        <a:t>Memorama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navideño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 rot="16200000">
            <a:off x="-239799" y="2389151"/>
            <a:ext cx="259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entury Gothic" pitchFamily="34" charset="0"/>
              </a:rPr>
              <a:t>DESARROLLO</a:t>
            </a:r>
            <a:endParaRPr lang="es-MX" sz="3200" b="1" dirty="0">
              <a:latin typeface="Century Gothic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852" l="1563" r="960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339" y="4383155"/>
            <a:ext cx="2358888" cy="2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70780"/>
              </p:ext>
            </p:extLst>
          </p:nvPr>
        </p:nvGraphicFramePr>
        <p:xfrm>
          <a:off x="340340" y="1068789"/>
          <a:ext cx="8494939" cy="5649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256"/>
                <a:gridCol w="3618963"/>
                <a:gridCol w="1190225"/>
                <a:gridCol w="509786"/>
                <a:gridCol w="1944709"/>
              </a:tblGrid>
              <a:tr h="55712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Momentos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Actividades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Recursos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Día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/>
                </a:tc>
              </a:tr>
              <a:tr h="2166935">
                <a:tc rowSpan="3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 la explicación (Les voy a entregar una hoja donde tienen que contar  cuantos objetos hay de cada uno </a:t>
                      </a:r>
                      <a:r>
                        <a:rPr lang="es-MX" sz="1050" b="0" dirty="0" err="1" smtClean="0">
                          <a:latin typeface="Century Gothic" pitchFamily="34" charset="0"/>
                        </a:rPr>
                        <a:t>ej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;  en este dibujo hay 5 esfera. Y así harán con los demás objetos)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 D: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Realiza la actividad contando los diferentes objetos que se encuentren en el dibujo.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Colorea el dibujo que se entrego y acude a la educadora practicante a revisarlo. </a:t>
                      </a:r>
                    </a:p>
                    <a:p>
                      <a:endParaRPr lang="es-MX" sz="1050" b="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Hojas con un dibujo de un árbol de navidad y diferentes objetos navideños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Colores</a:t>
                      </a:r>
                    </a:p>
                    <a:p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20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C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s-MX" sz="2000" b="1" dirty="0" smtClean="0">
                          <a:latin typeface="Century Gothic" pitchFamily="34" charset="0"/>
                        </a:rPr>
                        <a:t>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9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900" dirty="0" smtClean="0">
                          <a:latin typeface="Century Gothic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  <a:p>
                      <a:endParaRPr lang="es-MX" sz="105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7770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Escuchan instrucciones (Vamos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a preparar un postre que a veces son pequeñas  a veces grandes pero igual son deliciosas, ¿Alguien sabe que son?. Explicare los ingredientes, pasos y las reglas de esta receta)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Realiza la receta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por mesas de trabajo observando a la educadora practicante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y c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ortan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la masa de galletas con un moldes alusivos de navidad. </a:t>
                      </a:r>
                    </a:p>
                    <a:p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C: Cuenta cuantas galletas salieron en cada equipo . </a:t>
                      </a:r>
                      <a:endParaRPr lang="es-MX" sz="105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/>
                        <a:t>Galletas marías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/>
                        <a:t>Lechera</a:t>
                      </a:r>
                      <a:endParaRPr lang="es-MX" sz="12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/>
                        <a:t>Nuez</a:t>
                      </a:r>
                      <a:endParaRPr lang="es-MX" sz="11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8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s-MX" sz="800" dirty="0" smtClean="0">
                        <a:latin typeface="Century Gothic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800" dirty="0" smtClean="0">
                          <a:latin typeface="Century Gothic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  <a:p>
                      <a:endParaRPr lang="es-MX" sz="1600" dirty="0"/>
                    </a:p>
                  </a:txBody>
                  <a:tcPr marL="68580" marR="68580"/>
                </a:tc>
              </a:tr>
              <a:tr h="60463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Responde cuestionamientos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(¿Qué les gusto mas de estos días que hablamos de la navidad?, ¿Qué se les dificulto mas?, ¿Qué aprendieron? ¿Qué actividad les gusto mas?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 </a:t>
                      </a:r>
                      <a:endParaRPr lang="es-MX" sz="105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 rot="16200000">
            <a:off x="169293" y="3699784"/>
            <a:ext cx="171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CIERRE</a:t>
            </a:r>
            <a:endParaRPr lang="es-MX" sz="3600" b="1" dirty="0">
              <a:latin typeface="Century Gothic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8" b="94922" l="1563" r="960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35" y="-111729"/>
            <a:ext cx="1391478" cy="139147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213113" y="246079"/>
            <a:ext cx="5380383" cy="6758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Century Gothic" panose="020B0502020202020204" pitchFamily="34" charset="0"/>
              </a:rPr>
              <a:t>¿Qué aprendí?</a:t>
            </a:r>
            <a:endParaRPr lang="es-MX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20717"/>
              </p:ext>
            </p:extLst>
          </p:nvPr>
        </p:nvGraphicFramePr>
        <p:xfrm>
          <a:off x="811368" y="1139423"/>
          <a:ext cx="7212169" cy="27212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12169"/>
              </a:tblGrid>
              <a:tr h="496194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Tareas:</a:t>
                      </a:r>
                      <a:endParaRPr lang="es-MX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01439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Lunes: </a:t>
                      </a:r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Traer una</a:t>
                      </a:r>
                      <a:r>
                        <a:rPr lang="es-MX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2000" baseline="0" dirty="0" err="1" smtClean="0">
                          <a:latin typeface="Century Gothic" panose="020B0502020202020204" pitchFamily="34" charset="0"/>
                        </a:rPr>
                        <a:t>fotografia</a:t>
                      </a: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 familiar </a:t>
                      </a: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en fechas festivas</a:t>
                      </a: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Permiso donde se explique</a:t>
                      </a:r>
                      <a:r>
                        <a:rPr lang="es-MX" sz="2000" baseline="0" dirty="0" smtClean="0">
                          <a:latin typeface="Century Gothic" panose="020B0502020202020204" pitchFamily="34" charset="0"/>
                        </a:rPr>
                        <a:t> el que día miércoles se realizara una receta de cocina y se utilizaran distintos ingredientes. Esto con el propósito de saber si algún niño es alérgico a algún ingrediente.</a:t>
                      </a:r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870" y="3524374"/>
            <a:ext cx="2124094" cy="30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21763"/>
              </p:ext>
            </p:extLst>
          </p:nvPr>
        </p:nvGraphicFramePr>
        <p:xfrm>
          <a:off x="755576" y="548680"/>
          <a:ext cx="7632848" cy="1411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2848"/>
              </a:tblGrid>
              <a:tr h="28803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Adecuaciones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curriculares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10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61037"/>
              </p:ext>
            </p:extLst>
          </p:nvPr>
        </p:nvGraphicFramePr>
        <p:xfrm>
          <a:off x="755576" y="2276872"/>
          <a:ext cx="7668344" cy="1411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8344"/>
              </a:tblGrid>
              <a:tr h="21602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Observaciones</a:t>
                      </a:r>
                    </a:p>
                  </a:txBody>
                  <a:tcPr/>
                </a:tc>
              </a:tr>
              <a:tr h="110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4221088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______________________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Century Gothic" pitchFamily="34" charset="0"/>
              </a:rPr>
              <a:t>Firma alumno</a:t>
            </a:r>
            <a:endParaRPr lang="es-MX" sz="2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36096" y="4221088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______________________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Century Gothic" pitchFamily="34" charset="0"/>
              </a:rPr>
              <a:t>Firma educadora</a:t>
            </a:r>
            <a:endParaRPr lang="es-MX" sz="2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7824" y="5517232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   _______________________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Century Gothic" pitchFamily="34" charset="0"/>
              </a:rPr>
              <a:t>Firma 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Century Gothic" pitchFamily="34" charset="0"/>
              </a:rPr>
              <a:t>Maestra Sonia </a:t>
            </a:r>
            <a:r>
              <a:rPr lang="es-MX" sz="2000" b="1" dirty="0" err="1" smtClean="0">
                <a:solidFill>
                  <a:prstClr val="black"/>
                </a:solidFill>
                <a:latin typeface="Century Gothic" pitchFamily="34" charset="0"/>
              </a:rPr>
              <a:t>Yvone</a:t>
            </a:r>
            <a:r>
              <a:rPr lang="es-MX" sz="2000" b="1" dirty="0" smtClean="0">
                <a:solidFill>
                  <a:prstClr val="black"/>
                </a:solidFill>
                <a:latin typeface="Century Gothic" pitchFamily="34" charset="0"/>
              </a:rPr>
              <a:t> Garza Flores</a:t>
            </a:r>
            <a:endParaRPr lang="es-MX" sz="2000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34013"/>
              </p:ext>
            </p:extLst>
          </p:nvPr>
        </p:nvGraphicFramePr>
        <p:xfrm>
          <a:off x="714783" y="1950790"/>
          <a:ext cx="7508383" cy="331666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78423"/>
                <a:gridCol w="935869"/>
                <a:gridCol w="841415"/>
                <a:gridCol w="2852676"/>
              </a:tblGrid>
              <a:tr h="4446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Aspecto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Si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No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entury Gothic" pitchFamily="34" charset="0"/>
                        </a:rPr>
                        <a:t>Observaciones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1818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Se comunica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de manera oral 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2803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Reconoce los números de 1 al 10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3788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Celebra y conoce costumbres 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99245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Manifiesta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 sus costumbres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772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Sabe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trabajar en equipo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2288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Ayuda a sus compañeros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si lo necesitan 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52074" y="672921"/>
            <a:ext cx="8033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Instrumento de evaluación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05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7893" y="628372"/>
            <a:ext cx="5561416" cy="936104"/>
          </a:xfrm>
        </p:spPr>
        <p:txBody>
          <a:bodyPr>
            <a:normAutofit fontScale="90000"/>
          </a:bodyPr>
          <a:lstStyle/>
          <a:p>
            <a:r>
              <a:rPr lang="es-MX" sz="2700" dirty="0">
                <a:latin typeface="Century Gothic" pitchFamily="34" charset="0"/>
              </a:rPr>
              <a:t>ESCUELA NORMAL DE EDUCACION PREESCOLAR DEL ESTADO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76240" y="2027476"/>
            <a:ext cx="6985746" cy="4392488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Nombre de la institución de practica: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Jardín de niños Profesora Trinidad de la Fuente 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Clave: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25210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zona escolar</a:t>
            </a:r>
            <a:r>
              <a:rPr lang="es-MX" sz="2000" b="1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106</a:t>
            </a:r>
            <a:endParaRPr lang="es-MX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Nombre de la educadora titular:</a:t>
            </a:r>
          </a:p>
          <a:p>
            <a:pPr algn="l"/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Judith </a:t>
            </a:r>
            <a:r>
              <a:rPr lang="es-MX" sz="2000" dirty="0" err="1">
                <a:solidFill>
                  <a:schemeClr val="tx1"/>
                </a:solidFill>
                <a:latin typeface="Century Gothic" pitchFamily="34" charset="0"/>
              </a:rPr>
              <a:t>Aglae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 Campos Contreras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Grado en el que realiza las practicas: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1 A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Total de niños: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30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niños: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12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niñas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: 18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Nombre de la alumna practicante :</a:t>
            </a:r>
          </a:p>
          <a:p>
            <a:pPr algn="l"/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Fátima </a:t>
            </a:r>
            <a:r>
              <a:rPr lang="es-MX" sz="2000" dirty="0" err="1">
                <a:solidFill>
                  <a:schemeClr val="tx1"/>
                </a:solidFill>
                <a:latin typeface="Century Gothic" pitchFamily="34" charset="0"/>
              </a:rPr>
              <a:t>Araminda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 García Samaniego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Grado: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2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sección: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A 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numero de lista: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#8</a:t>
            </a:r>
          </a:p>
          <a:p>
            <a:pPr algn="l"/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Periodo de practica: 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10,11,12,13 Y 14 de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Diciembre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xmlns="" id="{0273219B-D3AD-4023-96F6-2CF92F15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1" y="415396"/>
            <a:ext cx="1347222" cy="1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00007507"/>
              </p:ext>
            </p:extLst>
          </p:nvPr>
        </p:nvGraphicFramePr>
        <p:xfrm>
          <a:off x="635358" y="585630"/>
          <a:ext cx="7916214" cy="531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5228823"/>
            <a:ext cx="1429555" cy="162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4943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Century Gothic" pitchFamily="34" charset="0"/>
              </a:rPr>
              <a:t>Propósito de la practica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079" y="1832022"/>
            <a:ext cx="8229600" cy="3744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latin typeface="Century Gothic" panose="020B0502020202020204" pitchFamily="34" charset="0"/>
              </a:rPr>
              <a:t>Implementar estrategias pedagógicas creativas e innovadoras que nos ayuden a desarrollar las competencias necesarias para la iniciación de la practica docente utilizando las tics; el diseño de planeaciones didácticas, propiciar ambientes de aprendizaje de acuerdo a los contenidos del plan y programas de estudio vigentes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66" y="4625002"/>
            <a:ext cx="1653825" cy="19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7431" y="620611"/>
            <a:ext cx="6922394" cy="632027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Aprendizajes esperados</a:t>
            </a:r>
            <a:endParaRPr lang="es-MX" sz="3600" b="1" dirty="0">
              <a:latin typeface="Century Gothic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56240"/>
              </p:ext>
            </p:extLst>
          </p:nvPr>
        </p:nvGraphicFramePr>
        <p:xfrm>
          <a:off x="1017430" y="1599817"/>
          <a:ext cx="6774847" cy="126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6081"/>
                <a:gridCol w="2240484"/>
                <a:gridCol w="2258282"/>
              </a:tblGrid>
              <a:tr h="243844">
                <a:tc row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entury Gothic" pitchFamily="34" charset="0"/>
                        </a:rPr>
                        <a:t>Campo de formación académica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itchFamily="34" charset="0"/>
                        </a:rPr>
                        <a:t>PENSAMIENTO MATEMATICO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curricular 1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/>
                </a:tc>
              </a:tr>
              <a:tr h="37865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Numero, algebra,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variación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</a:txBody>
                  <a:tcPr marL="68580" marR="68580"/>
                </a:tc>
              </a:tr>
              <a:tr h="22989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curricular 2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6513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Numero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03472"/>
              </p:ext>
            </p:extLst>
          </p:nvPr>
        </p:nvGraphicFramePr>
        <p:xfrm>
          <a:off x="1017431" y="3121772"/>
          <a:ext cx="676159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865"/>
                <a:gridCol w="2253865"/>
                <a:gridCol w="2253865"/>
              </a:tblGrid>
              <a:tr h="190580">
                <a:tc row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entury Gothic" pitchFamily="34" charset="0"/>
                        </a:rPr>
                        <a:t>Campo de formación académica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19058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Cultura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y vida social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Reconoce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y valora costumbres y tradiciones que se manifiesta en los grupos sociales a los que pertenece.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24016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Organizador curricular 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2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05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5649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Interacciones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con el entorno social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05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81402"/>
              </p:ext>
            </p:extLst>
          </p:nvPr>
        </p:nvGraphicFramePr>
        <p:xfrm>
          <a:off x="1017431" y="4795631"/>
          <a:ext cx="6761595" cy="1273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865"/>
                <a:gridCol w="2253865"/>
                <a:gridCol w="2253865"/>
              </a:tblGrid>
              <a:tr h="303680">
                <a:tc row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Áreas del desarrollo personal y social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EDUCACION SOCIOEMOCIOANAL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esperado</a:t>
                      </a:r>
                    </a:p>
                  </a:txBody>
                  <a:tcPr marL="68580" marR="68580"/>
                </a:tc>
              </a:tr>
              <a:tr h="30368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Colaboración</a:t>
                      </a: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Convive,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juega y trabaja con distintos compañeros, y ofrece ayuda a quien lo necesita. 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  <a:p>
                      <a:endParaRPr lang="es-MX" sz="1050" dirty="0"/>
                    </a:p>
                  </a:txBody>
                  <a:tcPr marL="68580" marR="68580"/>
                </a:tc>
              </a:tr>
              <a:tr h="30368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Century Gothic" pitchFamily="34" charset="0"/>
                        </a:rPr>
                        <a:t>Organizador curricular 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2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62824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Inclusión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5" y="0"/>
            <a:ext cx="1815548" cy="1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latin typeface="Century Gothic" pitchFamily="34" charset="0"/>
              </a:rPr>
              <a:t>Cronograma semanal </a:t>
            </a:r>
            <a:endParaRPr lang="es-MX" dirty="0">
              <a:latin typeface="Century Gothic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89557"/>
              </p:ext>
            </p:extLst>
          </p:nvPr>
        </p:nvGraphicFramePr>
        <p:xfrm>
          <a:off x="835823" y="1515237"/>
          <a:ext cx="7659012" cy="3834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502"/>
                <a:gridCol w="1276502"/>
                <a:gridCol w="1276502"/>
                <a:gridCol w="1276502"/>
                <a:gridCol w="1276502"/>
                <a:gridCol w="1276502"/>
              </a:tblGrid>
              <a:tr h="432833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Hora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Lunes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Martes 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Miércoles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Jueves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latin typeface="Century Gothic" pitchFamily="34" charset="0"/>
                        </a:rPr>
                        <a:t>Viernes</a:t>
                      </a:r>
                      <a:endParaRPr lang="es-MX" sz="18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622852"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itchFamily="34" charset="0"/>
                        </a:rPr>
                        <a:t>9:00</a:t>
                      </a:r>
                      <a:r>
                        <a:rPr lang="es-MX" sz="1800" baseline="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800" baseline="0" dirty="0" smtClean="0">
                          <a:latin typeface="Century Gothic" pitchFamily="34" charset="0"/>
                        </a:rPr>
                        <a:t>-  </a:t>
                      </a:r>
                    </a:p>
                    <a:p>
                      <a:pPr algn="ctr"/>
                      <a:r>
                        <a:rPr lang="es-MX" sz="1800" baseline="0" dirty="0" smtClean="0">
                          <a:latin typeface="Century Gothic" pitchFamily="34" charset="0"/>
                        </a:rPr>
                        <a:t>9:30</a:t>
                      </a:r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Honores a la bandera</a:t>
                      </a: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Activación física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8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800" dirty="0" smtClean="0">
                          <a:latin typeface="Century Gothic" pitchFamily="34" charset="0"/>
                        </a:rPr>
                        <a:t>¿Qué aprendí?</a:t>
                      </a: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s-MX" sz="1700" b="0" baseline="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700" b="0" baseline="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700" b="0" baseline="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700" b="0" baseline="0" dirty="0" smtClean="0">
                          <a:latin typeface="Century Gothic" pitchFamily="34" charset="0"/>
                        </a:rPr>
                        <a:t>Pastorela y villancicos</a:t>
                      </a:r>
                    </a:p>
                  </a:txBody>
                  <a:tcPr marL="68580" marR="68580">
                    <a:solidFill>
                      <a:srgbClr val="FF00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s-MX" sz="2400" b="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P</a:t>
                      </a: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D</a:t>
                      </a:r>
                    </a:p>
                    <a:p>
                      <a:pPr algn="ctr"/>
                      <a:r>
                        <a:rPr lang="es-MX" sz="2400" b="0" dirty="0" smtClean="0">
                          <a:latin typeface="Century Gothic" pitchFamily="34" charset="0"/>
                        </a:rPr>
                        <a:t>A</a:t>
                      </a:r>
                    </a:p>
                    <a:p>
                      <a:endParaRPr lang="es-MX" sz="1400" b="0" dirty="0" smtClean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00FF"/>
                    </a:solidFill>
                  </a:tcPr>
                </a:tc>
              </a:tr>
              <a:tr h="552548"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Educación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física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MX" sz="1400" dirty="0" smtClean="0">
                        <a:latin typeface="Century Gothic" pitchFamily="34" charset="0"/>
                      </a:endParaRPr>
                    </a:p>
                    <a:p>
                      <a:endParaRPr lang="es-MX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  </a:t>
                      </a:r>
                      <a:r>
                        <a:rPr lang="es-MX" sz="1200" dirty="0" smtClean="0">
                          <a:latin typeface="Century Gothic" pitchFamily="34" charset="0"/>
                        </a:rPr>
                        <a:t>Jugando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y aprendiendo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 smtClean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95451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9:30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- 10:00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es-MX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400" dirty="0" smtClean="0">
                          <a:latin typeface="Century Gothic" pitchFamily="34" charset="0"/>
                        </a:rPr>
                        <a:t>Conociendo</a:t>
                      </a:r>
                      <a:r>
                        <a:rPr lang="es-MX" sz="1400" baseline="0" dirty="0" smtClean="0">
                          <a:latin typeface="Century Gothic" pitchFamily="34" charset="0"/>
                        </a:rPr>
                        <a:t> la navidad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55254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10:00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– 10:30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Educación física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95451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10:30-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11:00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itchFamily="34" charset="0"/>
                        </a:rPr>
                        <a:t>RECREO</a:t>
                      </a:r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95451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11:00-</a:t>
                      </a:r>
                      <a:r>
                        <a:rPr lang="es-MX" sz="1200" baseline="0" dirty="0" smtClean="0">
                          <a:latin typeface="Century Gothic" pitchFamily="34" charset="0"/>
                        </a:rPr>
                        <a:t> 11:30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latin typeface="Century Gothic" pitchFamily="34" charset="0"/>
                        </a:rPr>
                        <a:t>Clubs</a:t>
                      </a:r>
                      <a:endParaRPr lang="es-MX" sz="16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00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Century Gothic" pitchFamily="34" charset="0"/>
                        </a:rPr>
                        <a:t> Jugando y aprendiendo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600" dirty="0" smtClean="0">
                          <a:latin typeface="Century Gothic" pitchFamily="34" charset="0"/>
                        </a:rPr>
                        <a:t>Clubs</a:t>
                      </a:r>
                      <a:endParaRPr lang="es-MX" sz="16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00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48754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11:30 – 12:00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34" y="-92765"/>
            <a:ext cx="1881809" cy="17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71989" y="2562896"/>
            <a:ext cx="3181081" cy="759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368705" y="2236807"/>
            <a:ext cx="61876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Secuencia de situación didáctica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15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86519"/>
              </p:ext>
            </p:extLst>
          </p:nvPr>
        </p:nvGraphicFramePr>
        <p:xfrm>
          <a:off x="351109" y="1123337"/>
          <a:ext cx="8447028" cy="5514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343"/>
                <a:gridCol w="3328175"/>
                <a:gridCol w="1153673"/>
                <a:gridCol w="505514"/>
                <a:gridCol w="2276323"/>
              </a:tblGrid>
              <a:tr h="34773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itchFamily="34" charset="0"/>
                        </a:rPr>
                        <a:t>Momentos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itchFamily="34" charset="0"/>
                        </a:rPr>
                        <a:t>Actividades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itchFamily="34" charset="0"/>
                        </a:rPr>
                        <a:t>Recursos</a:t>
                      </a:r>
                      <a:endParaRPr lang="es-MX" sz="14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itchFamily="34" charset="0"/>
                        </a:rPr>
                        <a:t>Día</a:t>
                      </a:r>
                      <a:endParaRPr lang="es-MX" sz="14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/>
                </a:tc>
              </a:tr>
              <a:tr h="604631">
                <a:tc rowSpan="4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indicaciones (Hoy hablaremos que se acerca mucho a estas fechas ¿Alguien sabe cual es?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Responde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cuestionamientos (¿Qué es  la navidad?, ¿A que te recuerda la navidad?, ¿Qué hay en navidad? , ¿ Celebran navidad en casa?)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Expresa sus ideas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4">
                  <a:txBody>
                    <a:bodyPr/>
                    <a:lstStyle/>
                    <a:p>
                      <a:pPr algn="ctr"/>
                      <a:endParaRPr lang="es-MX" sz="36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36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U</a:t>
                      </a: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S</a:t>
                      </a:r>
                      <a:endParaRPr lang="es-MX" sz="3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</a:txBody>
                  <a:tcPr marL="68580" marR="68580"/>
                </a:tc>
              </a:tr>
              <a:tr h="106493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Sentado el suelo, escucha indicaciones (A continuación escucharemos  la narración de un cuento acerca de la navidad)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la narración de un cuento (El hombre de jengibre)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Escucha cuestionamientos (¿De que se trato el cuento? ¿Cuáles son los personajes principales? ¿Qué paso con el hombre de jengibre?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MX" sz="1050" baseline="0" dirty="0" smtClean="0">
                          <a:latin typeface="Century Gothic" pitchFamily="34" charset="0"/>
                        </a:rPr>
                        <a:t>Cuento «Hombre de jengibre»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6819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 instrucciones (Ahora vamos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a armar la secuencia del cuento por medio de imágenes y números)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En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equipos  de 3 personas o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rdena la secuencia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del cuento por los números que vienen en la parte superior 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Un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equipo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pasa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al frente y cuenta un cuento con la secuencia  de imágenes</a:t>
                      </a:r>
                      <a:endParaRPr lang="es-MX" sz="1050" b="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100" dirty="0" smtClean="0">
                          <a:latin typeface="Century Gothic" pitchFamily="34" charset="0"/>
                        </a:rPr>
                        <a:t>Imágenes de cuento «Hombre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de jengibre»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8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800" dirty="0" smtClean="0">
                          <a:latin typeface="Century Gothic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800" dirty="0" smtClean="0">
                          <a:latin typeface="Century Gothic" pitchFamily="34" charset="0"/>
                        </a:rPr>
                        <a:t>Convive, juega y trabaja con distintos compañeros, y ofrece ayuda a quien lo necesita. </a:t>
                      </a:r>
                    </a:p>
                  </a:txBody>
                  <a:tcPr marL="68580" marR="68580"/>
                </a:tc>
              </a:tr>
              <a:tr h="681905">
                <a:tc vMerge="1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Escucha canción «NAVIDAD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ROCK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»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Sigue a la maestra practicante con la canción</a:t>
                      </a:r>
                    </a:p>
                    <a:p>
                      <a:r>
                        <a:rPr lang="es-MX" sz="105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050" b="0" dirty="0" smtClean="0">
                          <a:latin typeface="Century Gothic" pitchFamily="34" charset="0"/>
                        </a:rPr>
                        <a:t>Canta y baila la canción con pulseras de cascabeles en las</a:t>
                      </a:r>
                      <a:r>
                        <a:rPr lang="es-MX" sz="1050" b="0" baseline="0" dirty="0" smtClean="0">
                          <a:latin typeface="Century Gothic" pitchFamily="34" charset="0"/>
                        </a:rPr>
                        <a:t> muñecas</a:t>
                      </a:r>
                      <a:endParaRPr lang="es-MX" sz="1050" b="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Canción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Bocina</a:t>
                      </a:r>
                    </a:p>
                    <a:p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ctr"/>
                      <a:endParaRPr lang="es-MX" sz="3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0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58252" y="3654688"/>
            <a:ext cx="1777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prstClr val="black"/>
                </a:solidFill>
                <a:latin typeface="Century Gothic" pitchFamily="34" charset="0"/>
              </a:rPr>
              <a:t>Inicio</a:t>
            </a:r>
            <a:endParaRPr lang="es-MX" sz="4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3" b="97143" l="850" r="96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929" y="513342"/>
            <a:ext cx="660745" cy="6551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397" y="0"/>
            <a:ext cx="1247104" cy="123720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881810" y="95898"/>
            <a:ext cx="5168347" cy="8348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Century Gothic" panose="020B0502020202020204" pitchFamily="34" charset="0"/>
              </a:rPr>
              <a:t>Conociendo la navidad</a:t>
            </a:r>
            <a:endParaRPr lang="es-MX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634"/>
              </p:ext>
            </p:extLst>
          </p:nvPr>
        </p:nvGraphicFramePr>
        <p:xfrm>
          <a:off x="325352" y="1261894"/>
          <a:ext cx="8447028" cy="5121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343"/>
                <a:gridCol w="3328175"/>
                <a:gridCol w="1218067"/>
                <a:gridCol w="515155"/>
                <a:gridCol w="2202288"/>
              </a:tblGrid>
              <a:tr h="785221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Momentos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Actividades</a:t>
                      </a:r>
                    </a:p>
                    <a:p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Recursos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Día</a:t>
                      </a:r>
                      <a:endParaRPr lang="es-MX" sz="1600" b="1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/>
                </a:tc>
              </a:tr>
              <a:tr h="811760">
                <a:tc rowSpan="3">
                  <a:txBody>
                    <a:bodyPr/>
                    <a:lstStyle/>
                    <a:p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Escucha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instrucciones (¿Recuerdan la fotografía que les encargue el día de ayer?)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D: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Rercuerda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la tarea de la fotografía con sus seres queridos en navidad o fechas festivas.</a:t>
                      </a: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Responde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cuestionamientos (¿Qué le gusto?, ¿Qué hicieron en ese día?, ¿Cuál es su mejor recuerdo de ese día?, ¿Quienes estuvieron con el?.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MX" sz="1050" dirty="0" smtClean="0">
                          <a:latin typeface="Century Gothic" pitchFamily="34" charset="0"/>
                        </a:rPr>
                        <a:t>Imagen de su familia en fechas festivas</a:t>
                      </a:r>
                      <a:endParaRPr lang="es-MX" sz="105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algn="ctr"/>
                      <a:endParaRPr lang="es-MX" sz="36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3600" b="1" dirty="0" smtClean="0">
                          <a:latin typeface="Century Gothic" pitchFamily="34" charset="0"/>
                        </a:rPr>
                        <a:t>MARTES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endParaRPr lang="es-MX" sz="12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</a:tr>
              <a:tr h="8578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Escucha instrucciones (Favor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de tomar una hoja y sus colores)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Realiza una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dibujo de su mejor recuerdo de la navidad.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C: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Explica el dibujo que realizo a la educadora practicante.</a:t>
                      </a:r>
                      <a:endParaRPr lang="es-MX" sz="1100" b="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Hojas de maquina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Colores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</a:txBody>
                  <a:tcPr marL="68580" marR="68580"/>
                </a:tc>
              </a:tr>
              <a:tr h="6819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I: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Escucha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instrucciones (Les voy a entregar estas tiritas de color verde con los números del 1 al 10 , acomodando los números en orden formando un pino de navidad)</a:t>
                      </a:r>
                      <a:endParaRPr lang="es-MX" sz="1100" b="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D: 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Acomoda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 las tiritas en orden numérico</a:t>
                      </a:r>
                      <a:endParaRPr lang="es-MX" sz="1100" b="1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100" b="1" dirty="0" smtClean="0">
                          <a:latin typeface="Century Gothic" pitchFamily="34" charset="0"/>
                        </a:rPr>
                        <a:t>C: </a:t>
                      </a:r>
                      <a:r>
                        <a:rPr lang="es-MX" sz="1100" b="0" dirty="0" smtClean="0">
                          <a:latin typeface="Century Gothic" pitchFamily="34" charset="0"/>
                        </a:rPr>
                        <a:t>P</a:t>
                      </a:r>
                      <a:r>
                        <a:rPr lang="es-MX" sz="1100" b="0" baseline="0" dirty="0" smtClean="0">
                          <a:latin typeface="Century Gothic" pitchFamily="34" charset="0"/>
                        </a:rPr>
                        <a:t>ega las tiritas en una hoja blanca </a:t>
                      </a:r>
                      <a:endParaRPr lang="es-MX" sz="1100" b="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Tiritas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de color verde con los números en ellas.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Hojas blancas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Pegamento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1050" dirty="0" smtClean="0">
                          <a:latin typeface="Century Gothic" pitchFamily="34" charset="0"/>
                        </a:rPr>
                        <a:t>Reconoce y valora costumbres y tradiciones que se manifiesta en los grupos sociales a los que pertenece.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s-MX" sz="1050" dirty="0" smtClean="0">
                          <a:latin typeface="Century Gothic" pitchFamily="34" charset="0"/>
                        </a:rPr>
                        <a:t>Comunica de manera oral y escrita los números del 1 al 10 en diversas situaciones y de diferentes maneras.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-645594" y="3723892"/>
            <a:ext cx="310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prstClr val="black"/>
                </a:solidFill>
                <a:latin typeface="Century Gothic" pitchFamily="34" charset="0"/>
              </a:rPr>
              <a:t>DESARROLLO</a:t>
            </a:r>
            <a:endParaRPr lang="es-MX" sz="36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992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9891">
            <a:off x="7633251" y="-119269"/>
            <a:ext cx="1417983" cy="14179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57044">
            <a:off x="-389250" y="-379626"/>
            <a:ext cx="1944793" cy="193869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017634" y="205408"/>
            <a:ext cx="5122406" cy="7686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Century Gothic" panose="020B0502020202020204" pitchFamily="34" charset="0"/>
              </a:rPr>
              <a:t>Jugando y aprendiendo</a:t>
            </a:r>
            <a:endParaRPr lang="es-MX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1576</Words>
  <Application>Microsoft Office PowerPoint</Application>
  <PresentationFormat>Carta (216 x 279 mm)</PresentationFormat>
  <Paragraphs>241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Tema de Office</vt:lpstr>
      <vt:lpstr>Presentación de PowerPoint</vt:lpstr>
      <vt:lpstr>ESCUELA NORMAL DE EDUCACION PREESCOLAR DEL ESTADO </vt:lpstr>
      <vt:lpstr>Presentación de PowerPoint</vt:lpstr>
      <vt:lpstr>Propósito de la practica</vt:lpstr>
      <vt:lpstr>Aprendizajes esperados</vt:lpstr>
      <vt:lpstr>Cronograma semanal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59</cp:revision>
  <dcterms:created xsi:type="dcterms:W3CDTF">2018-11-22T18:03:24Z</dcterms:created>
  <dcterms:modified xsi:type="dcterms:W3CDTF">2018-11-23T16:25:38Z</dcterms:modified>
</cp:coreProperties>
</file>