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74" r:id="rId2"/>
    <p:sldId id="257" r:id="rId3"/>
    <p:sldId id="256" r:id="rId4"/>
    <p:sldId id="269" r:id="rId5"/>
    <p:sldId id="259" r:id="rId6"/>
    <p:sldId id="283" r:id="rId7"/>
    <p:sldId id="260" r:id="rId8"/>
    <p:sldId id="263" r:id="rId9"/>
    <p:sldId id="265" r:id="rId10"/>
    <p:sldId id="266" r:id="rId11"/>
    <p:sldId id="267" r:id="rId12"/>
    <p:sldId id="272" r:id="rId13"/>
    <p:sldId id="286" r:id="rId14"/>
    <p:sldId id="273" r:id="rId15"/>
    <p:sldId id="275" r:id="rId16"/>
    <p:sldId id="270" r:id="rId17"/>
    <p:sldId id="264" r:id="rId18"/>
    <p:sldId id="277" r:id="rId19"/>
    <p:sldId id="276" r:id="rId20"/>
    <p:sldId id="287" r:id="rId21"/>
    <p:sldId id="279" r:id="rId22"/>
    <p:sldId id="280" r:id="rId23"/>
    <p:sldId id="278" r:id="rId24"/>
    <p:sldId id="281" r:id="rId25"/>
    <p:sldId id="284" r:id="rId26"/>
    <p:sldId id="285" r:id="rId27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Estilo medio 1 - Énfasis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06799F8-075E-4A3A-A7F6-7FBC6576F1A4}" styleName="Estilo temático 2 - Énfasi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74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47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74B7448-7A1A-4152-8C43-2B8EA0ACE980}" type="datetime1">
              <a:rPr lang="es-ES" smtClean="0"/>
              <a:t>23/11/2018</a:t>
            </a:fld>
            <a:endParaRPr lang="es-ES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es-ES" smtClean="0"/>
              <a:pPr algn="r" rtl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1A84DBA3-0E8D-4848-B1FC-9E9CB5A609E4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posición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935E2820-AFE1-45FA-949E-17BDB534E1DC}" type="slidenum">
              <a:rPr lang="es-ES" noProof="0" smtClean="0"/>
              <a:pPr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7542409-6A04-4DC6-AC3A-D3758287A8F2}" type="slidenum">
              <a:rPr lang="es-ES" smtClean="0"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823412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935E2820-AFE1-45FA-949E-17BDB534E1DC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12149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60534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154246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959430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762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19156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5E2820-AFE1-45FA-949E-17BDB534E1DC}" type="slidenum">
              <a:rPr lang="es-ES" smtClean="0"/>
              <a:pPr/>
              <a:t>11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0652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0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es-ES" noProof="0" smtClean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8" name="Marcador de posición de fecha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2F3A23-5D3B-4EEB-8401-67C1E1C4E4FD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9" name="Marcador de posición de pie de página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A9052A6-8551-477B-8111-1FB3EA9618C2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BECAFB-4914-413C-8EDD-C4819D72CDD6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274BC01-8283-4412-A750-9470ADB35F66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FF2D004-E54C-407F-AA91-4A221359DF90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DBBCA44-E97A-4819-ABB4-139F749845ED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0F8CC6E-A133-489E-9766-03A4B67A1467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8" name="Marcador de posición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0E08610-5182-441B-90C7-6A4A9A84C431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4" name="Marcador de posición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1E41A-78BD-485B-9134-D3B10F21247A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  <a:p>
            <a:pPr lvl="1" rtl="0"/>
            <a:r>
              <a:rPr lang="es-ES" noProof="0" smtClean="0"/>
              <a:t>Segundo nivel</a:t>
            </a:r>
          </a:p>
          <a:p>
            <a:pPr lvl="2" rtl="0"/>
            <a:r>
              <a:rPr lang="es-ES" noProof="0" smtClean="0"/>
              <a:t>Tercer nivel</a:t>
            </a:r>
          </a:p>
          <a:p>
            <a:pPr lvl="3" rtl="0"/>
            <a:r>
              <a:rPr lang="es-ES" noProof="0" smtClean="0"/>
              <a:t>Cuarto nivel</a:t>
            </a:r>
          </a:p>
          <a:p>
            <a:pPr lvl="4" rtl="0"/>
            <a:r>
              <a:rPr lang="es-ES" noProof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40D475-64E7-4F7A-9EEE-3B47B54E1071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Rectángulo redondeado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s-ES" noProof="0" smtClean="0"/>
              <a:t>Haga clic para modificar el estilo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2F2E6CD-E62C-485A-AEE5-F467C10A2B50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 smtClean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 smtClean="0"/>
              <a:t>Haga clic para modificar el estilo de texto del patrón</a:t>
            </a:r>
          </a:p>
          <a:p>
            <a:pPr lvl="1" rtl="0"/>
            <a:r>
              <a:rPr lang="es-ES" noProof="0" dirty="0" smtClean="0"/>
              <a:t>Segundo nivel</a:t>
            </a:r>
          </a:p>
          <a:p>
            <a:pPr lvl="2" rtl="0"/>
            <a:r>
              <a:rPr lang="es-ES" noProof="0" dirty="0" smtClean="0"/>
              <a:t>Tercer nivel</a:t>
            </a:r>
          </a:p>
          <a:p>
            <a:pPr lvl="3" rtl="0"/>
            <a:r>
              <a:rPr lang="es-ES" noProof="0" dirty="0" smtClean="0"/>
              <a:t>Cuarto nivel</a:t>
            </a:r>
          </a:p>
          <a:p>
            <a:pPr lvl="4" rtl="0"/>
            <a:r>
              <a:rPr lang="es-ES" noProof="0" dirty="0" smtClean="0"/>
              <a:t>Quinto nivel</a:t>
            </a:r>
            <a:endParaRPr lang="es-ES" noProof="0" dirty="0"/>
          </a:p>
        </p:txBody>
      </p:sp>
      <p:sp>
        <p:nvSpPr>
          <p:cNvPr id="4" name="Marcador de posición de fecha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47B18C25-07DC-4FD2-9915-FADBCF041A6E}" type="datetime1">
              <a:rPr lang="es-ES" noProof="0" smtClean="0"/>
              <a:pPr/>
              <a:t>23/11/2018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iwK5_KLfv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Imagen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8" r="20629"/>
          <a:stretch/>
        </p:blipFill>
        <p:spPr bwMode="auto">
          <a:xfrm>
            <a:off x="888523" y="1198180"/>
            <a:ext cx="1201313" cy="1623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128345" y="509966"/>
            <a:ext cx="9073014" cy="594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ESCUELA NORMAL DE EDUCACIÓN PREESCOLAR DEL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ESTADO DE COAHUILA DE ZARAGOZA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s-MX" altLang="es-MX" sz="2000" b="1" dirty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1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Alumno Practicante: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Diana </a:t>
            </a:r>
            <a:r>
              <a:rPr lang="es-MX" altLang="es-MX" sz="2000" u="sng" dirty="0" err="1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Sofia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Gutierrez Zapata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 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Sección: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 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Número de Lista: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Institución de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Jardín de niños Dorotea De La Fuente Flores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Clave: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05EJN0131T 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Zona Escolar: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107</a:t>
            </a:r>
            <a:endParaRPr lang="es-MX" altLang="es-MX" sz="2000" u="sng" dirty="0" smtClean="0">
              <a:solidFill>
                <a:schemeClr val="tx2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Grado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el que realiza su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2B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Nombre del Educador(a) Titular: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Brenda Guadalupe Campos Quintanilla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Total de niños: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29 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Niños: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Niñas: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Periodo de Práctica:</a:t>
            </a:r>
            <a:r>
              <a:rPr lang="es-MX" altLang="es-MX" sz="2000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 </a:t>
            </a:r>
            <a:r>
              <a:rPr lang="es-MX" altLang="es-MX" sz="2000" u="sng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 </a:t>
            </a:r>
            <a:r>
              <a:rPr lang="es-MX" altLang="es-MX" sz="2000" u="sng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Diciembre del 2018 </a:t>
            </a:r>
            <a:endParaRPr lang="es-MX" altLang="es-MX" sz="2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44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2653757"/>
              </p:ext>
            </p:extLst>
          </p:nvPr>
        </p:nvGraphicFramePr>
        <p:xfrm>
          <a:off x="1310389" y="1026729"/>
          <a:ext cx="9252508" cy="6028627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61450"/>
                <a:gridCol w="3345168"/>
                <a:gridCol w="1416127"/>
                <a:gridCol w="856729"/>
                <a:gridCol w="2373034"/>
              </a:tblGrid>
              <a:tr h="33591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8961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Lluvia de ideas de la clase pasada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Describir el cuadrado ¿Cuántos lados tiene? ¿Qué objeto del salón se parecen al cuadrado?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</a:tr>
              <a:tr h="123571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(une conforme al cuadrado siguiendo la serie  del 1 al 10 con un color, coloca los ojos y dibuja la boca, lo colorea y recorta para pegarle las manos, pies y  un palito de madera.)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2592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Cuenta una historia con el títere siguiendo una secuencia (cada niño redactara una parte del cuento)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152417" y="318843"/>
            <a:ext cx="40062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Situación Didáctica: el cuadrado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3" name="Imagen 8" descr="Resultado de imagen para trazos de cuadrado para trazar con nombre Â´para preescol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4" r="3024" b="5930"/>
          <a:stretch>
            <a:fillRect/>
          </a:stretch>
        </p:blipFill>
        <p:spPr bwMode="auto">
          <a:xfrm>
            <a:off x="5936643" y="3607183"/>
            <a:ext cx="116205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508250" y="242887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79647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3224369"/>
              </p:ext>
            </p:extLst>
          </p:nvPr>
        </p:nvGraphicFramePr>
        <p:xfrm>
          <a:off x="1214986" y="1175995"/>
          <a:ext cx="9820877" cy="489356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03076"/>
                <a:gridCol w="3610080"/>
                <a:gridCol w="1440123"/>
                <a:gridCol w="1116415"/>
                <a:gridCol w="2451183"/>
              </a:tblGrid>
              <a:tr h="3045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</a:tr>
              <a:tr h="91367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Recuerda la clase anterior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información de las indicaciones ( con un patrón de una forma geométrica ponerlo como fondo para construirlo pegando los extremos con bombones)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Palillos de dientes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Bombones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Patrones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</a:tr>
              <a:tr h="66010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material para construir la figura.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Construye una figura geométrica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3362" marR="53362" marT="0" marB="0"/>
                </a:tc>
              </a:tr>
              <a:tr h="60911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Contestan: ¿les gusto la actividad? ¿Qué fue lo que no les gusto?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figura realizaste?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362" marR="53362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978503" y="468109"/>
            <a:ext cx="898515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Secuencia de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 Didáctica: figuras </a:t>
            </a: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geométricas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 palillos y bombones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9397484"/>
              </p:ext>
            </p:extLst>
          </p:nvPr>
        </p:nvGraphicFramePr>
        <p:xfrm>
          <a:off x="1971159" y="954404"/>
          <a:ext cx="9159295" cy="497342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247714"/>
                <a:gridCol w="3304637"/>
                <a:gridCol w="1245072"/>
                <a:gridCol w="1106829"/>
                <a:gridCol w="2255043"/>
              </a:tblGrid>
              <a:tr h="69092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18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instrucciones para seguir con el juego.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Ruleta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Tapete de figuras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1878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equipos de 5 y 1 de 6 niños pasan al frente para jugar.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8185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¿Te gusto? ¿Qué no te gusto? ¿Qué figuras observaste?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14236" y="442873"/>
            <a:ext cx="74576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Secuencia de Situación Didáctica: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Twister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 figuras geométricas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41" name="Imagen 10" descr="Resultado de imagen para twister juego de figuras geometric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836" y="3240141"/>
            <a:ext cx="1533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2947988" y="23812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987343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389517" y="1001111"/>
            <a:ext cx="6400801" cy="2486025"/>
          </a:xfrm>
        </p:spPr>
        <p:txBody>
          <a:bodyPr>
            <a:normAutofit/>
          </a:bodyPr>
          <a:lstStyle/>
          <a:p>
            <a:r>
              <a:rPr lang="es-MX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Desarrollo </a:t>
            </a:r>
            <a:endParaRPr lang="es-MX" sz="8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4055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3558141"/>
              </p:ext>
            </p:extLst>
          </p:nvPr>
        </p:nvGraphicFramePr>
        <p:xfrm>
          <a:off x="1192053" y="1057107"/>
          <a:ext cx="9985699" cy="554378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58677"/>
                <a:gridCol w="3554053"/>
                <a:gridCol w="1495888"/>
                <a:gridCol w="1206114"/>
                <a:gridCol w="2370967"/>
              </a:tblGrid>
              <a:tr h="3811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71504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explicación científica para hacer plastilina casera 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25639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 los pasos a seguir y los ordena.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una hoja ordena los pasos y los colorea.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76224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sus compañeros el procedimiento (se eligen 3 niños)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6777" marR="66777" marT="0" marB="0"/>
                </a:tc>
              </a:tr>
            </a:tbl>
          </a:graphicData>
        </a:graphic>
      </p:graphicFrame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546045" y="367724"/>
            <a:ext cx="60933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Secuencia de Situación Didáctica: ordenando pasos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5" name="Imagen 9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978" y="3641234"/>
            <a:ext cx="3332270" cy="1383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052763" y="274320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409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699671"/>
              </p:ext>
            </p:extLst>
          </p:nvPr>
        </p:nvGraphicFramePr>
        <p:xfrm>
          <a:off x="646385" y="1087225"/>
          <a:ext cx="10893972" cy="51352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85256"/>
                <a:gridCol w="3830617"/>
                <a:gridCol w="1640493"/>
                <a:gridCol w="1318480"/>
                <a:gridCol w="2619126"/>
              </a:tblGrid>
              <a:tr h="5311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212462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Después del trabajo anterior, se ordena y sienta para observar el experimento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Maseca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Platos hondos desechables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13687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hace entrega de materiales para crear la plastilina casera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06231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observa y expresa sobre lo experimentado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6777" marR="66777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30280" y="287006"/>
            <a:ext cx="6070893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Secuencia de Situación Didáctica: experimento</a:t>
            </a:r>
            <a:r>
              <a:rPr lang="es-MX" altLang="es-MX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“la nieve”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1585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0352792"/>
              </p:ext>
            </p:extLst>
          </p:nvPr>
        </p:nvGraphicFramePr>
        <p:xfrm>
          <a:off x="977462" y="1008397"/>
          <a:ext cx="10893971" cy="464391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91330"/>
                <a:gridCol w="3807786"/>
                <a:gridCol w="1646041"/>
                <a:gridCol w="1322938"/>
                <a:gridCol w="2625876"/>
              </a:tblGrid>
              <a:tr h="5518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65558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Tomando la actividad anterior expresan lo sucedido con el material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Maseca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Platos hondos desechables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18119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Escuchan indicaciones para formar figuras geométricas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  <a:tr h="11037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Describen y forman figuras geométricas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6777" marR="66777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798512" y="208178"/>
            <a:ext cx="687880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9. Secuencia de Situación Didáctica: formando figuras: experimento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719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83837623"/>
              </p:ext>
            </p:extLst>
          </p:nvPr>
        </p:nvGraphicFramePr>
        <p:xfrm>
          <a:off x="1545021" y="1104498"/>
          <a:ext cx="9948041" cy="526319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60351"/>
                <a:gridCol w="3647774"/>
                <a:gridCol w="1527513"/>
                <a:gridCol w="930918"/>
                <a:gridCol w="2481485"/>
              </a:tblGrid>
              <a:tr h="22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56690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 y responde ¿sabes que es el invierno? ¿Cómo están los días en invierno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¿sabes que es el otoño? ¿Cómo están los días en otoño?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Imágenes de invierno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y otoño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de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diciembre del 2018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39731" marR="39731" marT="0" marB="0"/>
                </a:tc>
              </a:tr>
              <a:tr h="90704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 información científica sobre el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invierno y otoño. (se les muestra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imágenes de otoño e invierno sobre todo los árboles)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Entrega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material y comienza a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pegar imágenes de invierno y otoño en el pizarrón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intercambia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ideas con sus compañeros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00130" y="516133"/>
            <a:ext cx="68788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Secuencia de Situación Didáctica: conociendo el otoño e</a:t>
            </a:r>
            <a:r>
              <a:rPr kumimoji="0" lang="es-MX" altLang="es-MX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invierno.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6075016"/>
              </p:ext>
            </p:extLst>
          </p:nvPr>
        </p:nvGraphicFramePr>
        <p:xfrm>
          <a:off x="1293813" y="914827"/>
          <a:ext cx="9962767" cy="49399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44703"/>
                <a:gridCol w="3238303"/>
                <a:gridCol w="1391236"/>
                <a:gridCol w="1715066"/>
                <a:gridCol w="2273459"/>
              </a:tblGrid>
              <a:tr h="34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  <a:tr h="102042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indicaciones para 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realizar un experimento sobre la nieve (invierno)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Pañales</a:t>
                      </a: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Tijeras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Colorante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Recipientes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9596" marR="59596" marT="0" marB="0"/>
                </a:tc>
              </a:tr>
              <a:tr h="153063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grupo acomodan los pasos para el experimento.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Manipula el material</a:t>
                      </a: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y sigue los pasos para implementarlo contado los pasos.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  <a:tr h="102042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 cuestionamiento: ¿te gusto? ¿Es difícil? ¿Qué es lo que no te gusto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¿Qué fue lo que creaste? Realiza su hipótesis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663193" y="271911"/>
            <a:ext cx="7405232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11. Secuencia de Situación Didáctica: creando</a:t>
            </a:r>
            <a:r>
              <a:rPr kumimoji="0" lang="es-MX" altLang="es-MX" sz="20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nieve (experimento)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85" y="3153104"/>
            <a:ext cx="2215402" cy="1466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7434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0779267"/>
              </p:ext>
            </p:extLst>
          </p:nvPr>
        </p:nvGraphicFramePr>
        <p:xfrm>
          <a:off x="1324303" y="1133986"/>
          <a:ext cx="10520855" cy="5309406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20626"/>
                <a:gridCol w="3738543"/>
                <a:gridCol w="1594069"/>
                <a:gridCol w="1260216"/>
                <a:gridCol w="2507401"/>
              </a:tblGrid>
              <a:tr h="3833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56306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Tomando el tema anterior del invierno escucha las instrucciones para la actividad y responde al cuestionamiento ¿Qué figuras encuentras en el invierno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63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entrega el material (plastilina) para realizar las figuras geométricas que se encuentran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77658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Expresa sus conocimientos y describe los objetos conocidos en su entorno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630457" y="272244"/>
            <a:ext cx="663713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12. Secuencia de Situación Didáctica: recreando el invierno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063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709448" y="449317"/>
            <a:ext cx="11067393" cy="4114800"/>
          </a:xfrm>
        </p:spPr>
        <p:txBody>
          <a:bodyPr rtlCol="0">
            <a:noAutofit/>
          </a:bodyPr>
          <a:lstStyle/>
          <a:p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Propósito de la Jornada de Práctica:</a:t>
            </a:r>
            <a:endParaRPr lang="es-MX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Implementar estrategias pedagógicas creativas e innovadoras que nos ayuden a desarrollar las competencias necesarias para la iniciación de la practica docente utilizando las tics; el diseño de planeaciones didácticas , propiciar ambientes de aprendizaje  de acuerdo a los contenidos del plan y programas de estudio vigentes.</a:t>
            </a:r>
            <a:endParaRPr lang="es-MX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Propósito de la Situación </a:t>
            </a:r>
            <a:r>
              <a:rPr lang="es-MX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Didáctica:</a:t>
            </a:r>
            <a:endParaRPr lang="es-MX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s-MX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Favorecer los conocimientos sobre figuras geométricas y describir oralmente sus características para que logren identificarlas y reproducirlas así como reconocer los cambios que sufre su entorno inmediato.</a:t>
            </a:r>
          </a:p>
          <a:p>
            <a:endParaRPr lang="es-MX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Nombre Situación Didáctica:</a:t>
            </a:r>
            <a:r>
              <a:rPr lang="es-MX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sz="2400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s-MX" sz="2400" u="sng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uguemos con las figuras </a:t>
            </a:r>
            <a:endParaRPr lang="es-MX" u="sng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Fecha:</a:t>
            </a:r>
            <a:r>
              <a:rPr lang="es-MX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MX" u="sng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 10 al 14 de Diciembre del 2018</a:t>
            </a:r>
            <a:endParaRPr lang="es-MX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9745" y="3300248"/>
            <a:ext cx="9372600" cy="1200416"/>
          </a:xfrm>
        </p:spPr>
        <p:txBody>
          <a:bodyPr>
            <a:noAutofit/>
          </a:bodyPr>
          <a:lstStyle/>
          <a:p>
            <a:r>
              <a:rPr lang="es-MX" sz="199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Cierre </a:t>
            </a:r>
            <a:endParaRPr lang="es-MX" sz="199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32948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76877586"/>
              </p:ext>
            </p:extLst>
          </p:nvPr>
        </p:nvGraphicFramePr>
        <p:xfrm>
          <a:off x="961697" y="998341"/>
          <a:ext cx="10893971" cy="4814889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55834"/>
                <a:gridCol w="3986302"/>
                <a:gridCol w="1650603"/>
                <a:gridCol w="1304909"/>
                <a:gridCol w="2596323"/>
              </a:tblGrid>
              <a:tr h="2267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90704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Responden al cuestionamiento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pasa en otoño? ¿Cómo nos sentimos en invierno? ¿Cómo son las hojas de los árboles? ¿Por qué cambian de color?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Pegamento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árboles secas.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7475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Retoma 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 investigación sobre el otoño  y presta atención para las  indicaciones para decorar un dibujo. (sobre las hojas de los arboles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Sale al patio y recoge hojas secas del suelo. Entra al salón y decora y escribe su nombre en el trabajo </a:t>
                      </a:r>
                      <a:endParaRPr lang="es-MX" sz="14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4535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Explica su dibujo a</a:t>
                      </a: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sus compañeros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684213" y="333346"/>
            <a:ext cx="52950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13. Secuencia de Situación Didáctica: </a:t>
            </a:r>
            <a:r>
              <a:rPr lang="es-MX" altLang="es-MX" sz="20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 otoño </a:t>
            </a:r>
          </a:p>
        </p:txBody>
      </p:sp>
    </p:spTree>
    <p:extLst>
      <p:ext uri="{BB962C8B-B14F-4D97-AF65-F5344CB8AC3E}">
        <p14:creationId xmlns:p14="http://schemas.microsoft.com/office/powerpoint/2010/main" val="26821019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1000540"/>
              </p:ext>
            </p:extLst>
          </p:nvPr>
        </p:nvGraphicFramePr>
        <p:xfrm>
          <a:off x="567395" y="988855"/>
          <a:ext cx="10878373" cy="510419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71651"/>
                <a:gridCol w="3832945"/>
                <a:gridCol w="1652490"/>
                <a:gridCol w="1306403"/>
                <a:gridCol w="2614884"/>
              </a:tblGrid>
              <a:tr h="5937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83850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y observa los pasos de un experimento.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8440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 grupo acomoda los pasos para continuar con el experimento y se entrega una copia para que enumeren los pasos, los pinten y escriban el nombre del experimento y el propio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/>
                </a:tc>
              </a:tr>
              <a:tr h="118752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 grupo el proceso para lograr obtener un fósil o representación de una hoja de otoño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7395" y="188636"/>
            <a:ext cx="6128601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14. Secuencia de Situación Didáctica: Pasos fósil geométrico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373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6638581"/>
              </p:ext>
            </p:extLst>
          </p:nvPr>
        </p:nvGraphicFramePr>
        <p:xfrm>
          <a:off x="1151924" y="1059964"/>
          <a:ext cx="10577621" cy="518706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38435"/>
                <a:gridCol w="3789467"/>
                <a:gridCol w="1484116"/>
                <a:gridCol w="1276015"/>
                <a:gridCol w="2589588"/>
              </a:tblGrid>
              <a:tr h="3401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  <a:tr h="119049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atento a las indicaciones y se contestan 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dudas.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Sobre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 actividad anterior 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  <a:tr h="1121295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Espera el material para trabajar y comienza según los pasos a seguir 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</a:tr>
              <a:tr h="680282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el proceso del yeso y explica ¿Cómo lo realizo? ¿Qué sucedió? ¿Qué espera que se logre?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8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596" marR="59596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8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59596" marR="59596" marT="0" marB="0"/>
                </a:tc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84820" y="259745"/>
            <a:ext cx="674639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15. Secuencia de Situación Didáctica: Creando mi fósil geométrico 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8697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381681"/>
              </p:ext>
            </p:extLst>
          </p:nvPr>
        </p:nvGraphicFramePr>
        <p:xfrm>
          <a:off x="1497724" y="1236183"/>
          <a:ext cx="10405240" cy="5105781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7441"/>
                <a:gridCol w="3754169"/>
                <a:gridCol w="1414441"/>
                <a:gridCol w="1257391"/>
                <a:gridCol w="2561798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 el producto resultante del experimento y responde: ¿Qué sucedió? ¿Qué obtuviste?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Yeso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Tabloides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Agua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Recipiente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Cucharas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9032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atentamente las indicaciones para  retirar la plastilina y pintar la hoja con acuarelas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¿te gusto? ¿Qué te gusto más? ¿Qué no te gusto?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98926" y="435964"/>
            <a:ext cx="5724644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16. Secuencia de Situación Didáctica: Decorando mi fósil</a:t>
            </a:r>
            <a:endParaRPr kumimoji="0" lang="es-MX" altLang="es-MX" sz="20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1054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Marcador de contenido 6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1547393"/>
              </p:ext>
            </p:extLst>
          </p:nvPr>
        </p:nvGraphicFramePr>
        <p:xfrm>
          <a:off x="1466193" y="804041"/>
          <a:ext cx="10373710" cy="507263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11473"/>
                <a:gridCol w="3749967"/>
                <a:gridCol w="1409476"/>
                <a:gridCol w="1252978"/>
                <a:gridCol w="2549816"/>
              </a:tblGrid>
              <a:tr h="51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1518002">
                <a:tc>
                  <a:txBody>
                    <a:bodyPr/>
                    <a:lstStyle/>
                    <a:p>
                      <a:pPr marL="71755" marR="7175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atentamente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Deja en el sol el producto anteriormente elaborado, regresa al salón y se sienta.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Hojas de maquina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1316421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instrucciones </a:t>
                      </a:r>
                      <a:endParaRPr lang="es-MX" sz="16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Recibe el material para dibujar (alusivo al tema) y escribir la palabra otoño.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  <a:tr h="104953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cuestiona </a:t>
                      </a:r>
                      <a:endParaRPr lang="es-MX" sz="16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¿Qué fue lo que más te gusto en el día de hoy? ¿Qué fue lo que hicimos? ¿Qué pasa en otoño? </a:t>
                      </a:r>
                      <a:endParaRPr lang="es-MX" sz="16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9731" marR="39731" marT="0" marB="0"/>
                </a:tc>
              </a:tr>
            </a:tbl>
          </a:graphicData>
        </a:graphic>
      </p:graphicFrame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363648" y="218833"/>
            <a:ext cx="5336717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17. Secuencia de Situación Didáctica: mi otoño.</a:t>
            </a:r>
            <a:endParaRPr kumimoji="0" lang="es-MX" altLang="es-MX" sz="24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2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5180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20263" y="315310"/>
            <a:ext cx="10556055" cy="1027715"/>
          </a:xfrm>
        </p:spPr>
        <p:txBody>
          <a:bodyPr/>
          <a:lstStyle/>
          <a:p>
            <a:r>
              <a:rPr lang="es-MX" dirty="0" smtClean="0">
                <a:solidFill>
                  <a:schemeClr val="tx2"/>
                </a:solidFill>
              </a:rPr>
              <a:t>Instrumento de evaluación </a:t>
            </a:r>
            <a:endParaRPr lang="es-MX" dirty="0">
              <a:solidFill>
                <a:schemeClr val="tx2"/>
              </a:solidFill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6576670"/>
              </p:ext>
            </p:extLst>
          </p:nvPr>
        </p:nvGraphicFramePr>
        <p:xfrm>
          <a:off x="1734290" y="1539473"/>
          <a:ext cx="8128000" cy="486156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175558"/>
                <a:gridCol w="772511"/>
                <a:gridCol w="804041"/>
                <a:gridCol w="4375890"/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Indicador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Observaciones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 expresa claramente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las figuras por su nombre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las características de las figuras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Describe una figura geométrica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 una historia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Reconoce diferencias</a:t>
                      </a:r>
                      <a:r>
                        <a:rPr lang="es-MX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en el cambio climático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Plantea</a:t>
                      </a:r>
                      <a:r>
                        <a:rPr lang="es-MX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hipótesis </a:t>
                      </a:r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MX" dirty="0">
                        <a:solidFill>
                          <a:schemeClr val="tx2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22536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76482" y="430924"/>
            <a:ext cx="8599049" cy="2793906"/>
          </a:xfrm>
        </p:spPr>
        <p:txBody>
          <a:bodyPr rtlCol="0"/>
          <a:lstStyle/>
          <a:p>
            <a:r>
              <a:rPr lang="es-MX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Situación Didáctica</a:t>
            </a:r>
            <a:r>
              <a:rPr lang="es-MX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juguemos con las figuras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45344"/>
              </p:ext>
            </p:extLst>
          </p:nvPr>
        </p:nvGraphicFramePr>
        <p:xfrm>
          <a:off x="1388406" y="938522"/>
          <a:ext cx="9372600" cy="1287018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/>
                <a:gridCol w="3175437"/>
                <a:gridCol w="2993608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Cultura y vida social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 algunos cambios en costumbres y formas de vida en su entorno  inmediato, usando diversas fuentes de información.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1717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Cambios en el tiempo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6" name="Conector recto 5"/>
          <p:cNvCxnSpPr/>
          <p:nvPr/>
        </p:nvCxnSpPr>
        <p:spPr>
          <a:xfrm flipV="1">
            <a:off x="1388406" y="1793712"/>
            <a:ext cx="149225" cy="106362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2062995"/>
              </p:ext>
            </p:extLst>
          </p:nvPr>
        </p:nvGraphicFramePr>
        <p:xfrm>
          <a:off x="1388406" y="2602615"/>
          <a:ext cx="9372600" cy="1401572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/>
                <a:gridCol w="3175437"/>
                <a:gridCol w="2993608"/>
              </a:tblGrid>
              <a:tr h="0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Oralidad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Explica cómo es, cómo ocurrió o cómo funciona algo, ordenando las ideas para que los</a:t>
                      </a:r>
                    </a:p>
                    <a:p>
                      <a:r>
                        <a:rPr lang="es-MX" sz="1600" b="0" i="0" u="none" strike="noStrike" kern="1200" baseline="0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demás comprendan.</a:t>
                      </a:r>
                    </a:p>
                    <a:p>
                      <a:endParaRPr lang="es-MX" sz="12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294281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Explicación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1" name="Conector recto 10"/>
          <p:cNvCxnSpPr/>
          <p:nvPr/>
        </p:nvCxnSpPr>
        <p:spPr>
          <a:xfrm flipV="1">
            <a:off x="1389993" y="3070991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/>
          <p:cNvCxnSpPr/>
          <p:nvPr/>
        </p:nvCxnSpPr>
        <p:spPr>
          <a:xfrm flipV="1">
            <a:off x="2736193" y="9890887"/>
            <a:ext cx="147638" cy="104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/>
          <p:cNvCxnSpPr/>
          <p:nvPr/>
        </p:nvCxnSpPr>
        <p:spPr>
          <a:xfrm flipV="1">
            <a:off x="1401791" y="5157722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Tab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417093"/>
              </p:ext>
            </p:extLst>
          </p:nvPr>
        </p:nvGraphicFramePr>
        <p:xfrm>
          <a:off x="1388406" y="4147986"/>
          <a:ext cx="9372600" cy="138571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3203555"/>
                <a:gridCol w="3175437"/>
                <a:gridCol w="2993608"/>
              </a:tblGrid>
              <a:tr h="261974">
                <a:tc row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Campo de Formación Académica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Lenguaje y Comunicación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Pensamiento Matemático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Courier New" panose="02070309020205020404" pitchFamily="49" charset="0"/>
                        <a:buChar char="o"/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Exploración y Comprensión del Mundo Natural y Social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1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9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Forma espacio y medida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61974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Organizador Curricular 2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  <a:tr h="599788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Figuras y cuerpos geométricos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16" name="Conector recto 15"/>
          <p:cNvCxnSpPr/>
          <p:nvPr/>
        </p:nvCxnSpPr>
        <p:spPr>
          <a:xfrm flipV="1">
            <a:off x="3556000" y="8569325"/>
            <a:ext cx="147638" cy="104775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V="1">
            <a:off x="1416956" y="5147254"/>
            <a:ext cx="147638" cy="104775"/>
          </a:xfrm>
          <a:prstGeom prst="line">
            <a:avLst/>
          </a:prstGeom>
          <a:ln w="762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61690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789317" y="-152400"/>
            <a:ext cx="9372600" cy="1200416"/>
          </a:xfrm>
        </p:spPr>
        <p:txBody>
          <a:bodyPr>
            <a:normAutofit/>
          </a:bodyPr>
          <a:lstStyle/>
          <a:p>
            <a:pPr algn="ctr"/>
            <a:r>
              <a:rPr lang="es-MX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Cronograma </a:t>
            </a:r>
            <a:endParaRPr lang="es-MX" sz="4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27654"/>
              </p:ext>
            </p:extLst>
          </p:nvPr>
        </p:nvGraphicFramePr>
        <p:xfrm>
          <a:off x="1640086" y="1048016"/>
          <a:ext cx="9285416" cy="5717439"/>
        </p:xfrm>
        <a:graphic>
          <a:graphicData uri="http://schemas.openxmlformats.org/drawingml/2006/table">
            <a:tbl>
              <a:tblPr firstRow="1" firstCol="1" bandRow="1">
                <a:tableStyleId>{9DCAF9ED-07DC-4A11-8D7F-57B35C25682E}</a:tableStyleId>
              </a:tblPr>
              <a:tblGrid>
                <a:gridCol w="1547320"/>
                <a:gridCol w="1547320"/>
                <a:gridCol w="1547320"/>
                <a:gridCol w="1547320"/>
                <a:gridCol w="1548068"/>
                <a:gridCol w="1548068"/>
              </a:tblGrid>
              <a:tr h="399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HORA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LUNES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MARTES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MIERCOLES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JUEVES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VIERNES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21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8:30 – 8:40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Rutina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5517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8:30 – 9:00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Honores a la bandera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cuadrado</a:t>
                      </a:r>
                      <a:endParaRPr kumimoji="0" lang="es-MX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ordenando pasos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conociendo el otoño e</a:t>
                      </a:r>
                      <a:r>
                        <a:rPr kumimoji="0" lang="es-MX" altLang="es-MX" sz="16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invierno</a:t>
                      </a:r>
                      <a:endParaRPr kumimoji="0" lang="es-MX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altLang="es-MX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 otoño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9:00 – 9:30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conociendo</a:t>
                      </a:r>
                      <a:r>
                        <a:rPr kumimoji="0" lang="es-MX" altLang="es-MX" sz="16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las figuras geométricas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Autonomía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Autonomía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Autonomía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Autonomía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6568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9:30 – 10:00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Ed. Física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Convivencia escolar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experimento</a:t>
                      </a:r>
                      <a:r>
                        <a:rPr lang="es-MX" altLang="es-MX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“la nieve”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Convivencia escolar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Pasos fósil geométrico </a:t>
                      </a: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10:00 – 10:30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Relacionando las figuras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Cantos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Ingles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Cantos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Creando mi fósil geométrico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10:30 – 11:00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Receso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11:00 – 11:30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Ingles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lvl="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altLang="es-MX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figuras geométricas con palillos y bombones</a:t>
                      </a:r>
                      <a:endParaRPr kumimoji="0" lang="es-MX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Ed. Física 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creando</a:t>
                      </a:r>
                      <a:r>
                        <a:rPr kumimoji="0" lang="es-MX" altLang="es-MX" sz="1600" b="1" i="0" u="none" strike="noStrike" cap="none" normalizeH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nieve (experimento)</a:t>
                      </a:r>
                      <a:endParaRPr kumimoji="0" lang="es-MX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Decorando mi fósil</a:t>
                      </a:r>
                      <a:endParaRPr kumimoji="0" lang="es-MX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994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11:30 – 12:00</a:t>
                      </a:r>
                      <a:endParaRPr lang="es-MX" sz="1600" b="1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altLang="es-MX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onstruyendo figuras 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altLang="es-MX" sz="1600" b="1" dirty="0" smtClean="0">
                          <a:solidFill>
                            <a:schemeClr val="tx2"/>
                          </a:solidFill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Twister de figuras geométricas</a:t>
                      </a:r>
                      <a:endParaRPr kumimoji="0" lang="es-MX" altLang="es-MX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formando figuras: experimento</a:t>
                      </a:r>
                      <a:endParaRPr kumimoji="0" lang="es-MX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recreando el invierno</a:t>
                      </a: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1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kumimoji="0" lang="es-MX" altLang="es-MX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mi otoño.</a:t>
                      </a:r>
                      <a:endParaRPr kumimoji="0" lang="es-MX" altLang="es-MX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b="1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506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734208" y="2081048"/>
            <a:ext cx="75043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Inicio </a:t>
            </a:r>
            <a:endParaRPr lang="es-MX" sz="8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4239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Diseño de encabezado de sección</a:t>
            </a:r>
            <a:endParaRPr lang="es-ES" dirty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es-ES" dirty="0" smtClean="0"/>
              <a:t>Subtítulo</a:t>
            </a:r>
            <a:endParaRPr lang="es-ES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8085175"/>
              </p:ext>
            </p:extLst>
          </p:nvPr>
        </p:nvGraphicFramePr>
        <p:xfrm>
          <a:off x="567561" y="1023618"/>
          <a:ext cx="10846676" cy="5572963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406745"/>
                <a:gridCol w="5340894"/>
                <a:gridCol w="1308538"/>
                <a:gridCol w="1220159"/>
                <a:gridCol w="1570340"/>
              </a:tblGrid>
              <a:tr h="7165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63683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características  y concepto de las figuras geométricas.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 un video que lo explica mejor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u="sng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3"/>
                        </a:rPr>
                        <a:t>https://www.youtube.com/watch?v=5iwK5_KLfvg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 cantar la canción de las figuras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Laptop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Cañón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Copias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Colores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 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913446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Traza y colorea las figuras geométricas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06140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¿Que figuras dibujaste? ¿Qué</a:t>
                      </a:r>
                      <a:r>
                        <a:rPr lang="es-MX" sz="18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del salón se parecen al cuadrado?</a:t>
                      </a: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¿Qué</a:t>
                      </a:r>
                      <a:r>
                        <a:rPr lang="es-MX" sz="1600" baseline="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objetos del salón se parecen al circulo y triangulo?</a:t>
                      </a:r>
                      <a:endParaRPr lang="es-MX" sz="1400" dirty="0" smtClean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4097" name="Imagen 7" descr="Resultado de imagen para trazos de figuras geometric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3" b="25810"/>
          <a:stretch>
            <a:fillRect/>
          </a:stretch>
        </p:blipFill>
        <p:spPr bwMode="auto">
          <a:xfrm>
            <a:off x="2665135" y="3862141"/>
            <a:ext cx="156210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24140" y="398525"/>
            <a:ext cx="954139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Secuencia de Situación Didáctica: conociendo</a:t>
            </a:r>
            <a:r>
              <a:rPr kumimoji="0" lang="es-MX" altLang="es-MX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las figuras geométricas </a:t>
            </a: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45684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0285411"/>
              </p:ext>
            </p:extLst>
          </p:nvPr>
        </p:nvGraphicFramePr>
        <p:xfrm>
          <a:off x="2002219" y="1340067"/>
          <a:ext cx="9758856" cy="4351284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34239"/>
                <a:gridCol w="3221996"/>
                <a:gridCol w="1387365"/>
                <a:gridCol w="1381080"/>
                <a:gridCol w="2434176"/>
              </a:tblGrid>
              <a:tr h="6703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45800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Responde ¿Cuáles son las figuras geométricas? ¿Conoces alguna figura geométrica? ¿Cuántos lados tiene el cuadrado? ¿Cuántos lados tiene un rectángulo?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Memorama de figuras y objetos del salón.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50203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Identificar en el aula las cosas que tengan la forma de una figura geométrica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072734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Jugar al memorama con objetos parecidos del salón y las figuras geométricas 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4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1324140" y="398525"/>
            <a:ext cx="8295861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MX" altLang="es-MX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Secuencia de Situación Didáctica:</a:t>
            </a:r>
            <a:r>
              <a:rPr kumimoji="0" lang="es-MX" altLang="es-MX" sz="2400" b="1" i="0" u="none" strike="noStrike" cap="none" normalizeH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Relacionando las figuras </a:t>
            </a: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857946"/>
              </p:ext>
            </p:extLst>
          </p:nvPr>
        </p:nvGraphicFramePr>
        <p:xfrm>
          <a:off x="1671145" y="1135118"/>
          <a:ext cx="10105696" cy="458352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1388786"/>
                <a:gridCol w="3795884"/>
                <a:gridCol w="1391726"/>
                <a:gridCol w="961467"/>
                <a:gridCol w="2567833"/>
              </a:tblGrid>
              <a:tr h="8362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Momentos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Actividades, Organización y Consignas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Recursos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Día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Aprendizaje Esperado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339367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INICIO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Recordar las características de las figuras geométricas (lluvia de ideas)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Plastilina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</a:t>
                      </a: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 diciembre del 2018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Reproduce modelos con formas, figuras y cuerpos geométricos.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25363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DESARROLLO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Escucha las indicaciones para trabajar con la plastilina y crear una figura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1121428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CIERRE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Compartir con un compañero la plastilina y hacer la figura 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800" dirty="0">
                          <a:solidFill>
                            <a:schemeClr val="tx2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s-MX" sz="1600" dirty="0">
                        <a:solidFill>
                          <a:schemeClr val="tx2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324140" y="398525"/>
            <a:ext cx="800732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Secuencia de Situación Didáctica: </a:t>
            </a:r>
            <a:r>
              <a:rPr lang="es-MX" altLang="es-MX" sz="2400" b="1" dirty="0">
                <a:solidFill>
                  <a:schemeClr val="tx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s-MX" altLang="es-MX" sz="2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onstruyendo figuras  </a:t>
            </a:r>
            <a:endParaRPr kumimoji="0" lang="es-MX" altLang="es-MX" sz="2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36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theme/theme1.xml><?xml version="1.0" encoding="utf-8"?>
<a:theme xmlns:a="http://schemas.openxmlformats.org/drawingml/2006/main" name="Niños jugando 16x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73_TF03461883_TF03461883.potx" id="{7E51FD36-221A-40E9-B563-1B1438601F37}" vid="{C48C6374-1D00-407F-A436-D7B12AD3050E}"/>
    </a:ext>
  </a:extLst>
</a:theme>
</file>

<file path=ppt/theme/theme2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Diseño de presentación para el ámbito educativo de unos niños jugando (ilustración animada, pantalla panorámica)</Template>
  <TotalTime>153</TotalTime>
  <Words>2302</Words>
  <Application>Microsoft Office PowerPoint</Application>
  <PresentationFormat>Panorámica</PresentationFormat>
  <Paragraphs>633</Paragraphs>
  <Slides>26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2" baseType="lpstr">
      <vt:lpstr>Calibri</vt:lpstr>
      <vt:lpstr>Courier New</vt:lpstr>
      <vt:lpstr>Euphemia</vt:lpstr>
      <vt:lpstr>Times New Roman</vt:lpstr>
      <vt:lpstr>Wingdings</vt:lpstr>
      <vt:lpstr>Niños jugando 16x9</vt:lpstr>
      <vt:lpstr>Presentación de PowerPoint</vt:lpstr>
      <vt:lpstr>Presentación de PowerPoint</vt:lpstr>
      <vt:lpstr>Situación Didáctica: juguemos con las figuras</vt:lpstr>
      <vt:lpstr>Presentación de PowerPoint</vt:lpstr>
      <vt:lpstr>Cronograma </vt:lpstr>
      <vt:lpstr>Presentación de PowerPoint</vt:lpstr>
      <vt:lpstr>Diseño de encabezado de sección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Desarrollo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Cierre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Instrumento de evaluación 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rocio</dc:creator>
  <cp:lastModifiedBy>ENEP</cp:lastModifiedBy>
  <cp:revision>19</cp:revision>
  <dcterms:created xsi:type="dcterms:W3CDTF">2018-11-23T00:50:33Z</dcterms:created>
  <dcterms:modified xsi:type="dcterms:W3CDTF">2018-11-23T14:21:21Z</dcterms:modified>
</cp:coreProperties>
</file>