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271" r:id="rId3"/>
    <p:sldId id="281" r:id="rId4"/>
    <p:sldId id="282" r:id="rId5"/>
    <p:sldId id="276" r:id="rId6"/>
    <p:sldId id="269" r:id="rId7"/>
    <p:sldId id="275" r:id="rId8"/>
    <p:sldId id="272" r:id="rId9"/>
    <p:sldId id="268" r:id="rId10"/>
    <p:sldId id="267" r:id="rId11"/>
    <p:sldId id="277" r:id="rId12"/>
    <p:sldId id="273" r:id="rId13"/>
    <p:sldId id="274" r:id="rId14"/>
    <p:sldId id="278" r:id="rId15"/>
    <p:sldId id="279" r:id="rId16"/>
    <p:sldId id="283" r:id="rId17"/>
    <p:sldId id="285" r:id="rId18"/>
    <p:sldId id="286" r:id="rId19"/>
  </p:sldIdLst>
  <p:sldSz cx="9109075" cy="6840538"/>
  <p:notesSz cx="6797675" cy="9872663"/>
  <p:defaultTextStyle>
    <a:defPPr>
      <a:defRPr lang="es-ES"/>
    </a:defPPr>
    <a:lvl1pPr marL="0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1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02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53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04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254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04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555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06" algn="l" defTabSz="9113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28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94660"/>
  </p:normalViewPr>
  <p:slideViewPr>
    <p:cSldViewPr>
      <p:cViewPr>
        <p:scale>
          <a:sx n="80" d="100"/>
          <a:sy n="80" d="100"/>
        </p:scale>
        <p:origin x="1188" y="60"/>
      </p:cViewPr>
      <p:guideLst>
        <p:guide orient="horz" pos="2155"/>
        <p:guide pos="2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BD959-D0FC-47B8-B4C6-8F2CB453E6D5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3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8F2FE-0719-406D-9DB6-47E2D931AB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9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1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02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53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04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254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04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555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06" algn="l" defTabSz="911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3950" cy="37052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F2FE-0719-406D-9DB6-47E2D931ABD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86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3950" cy="37052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F2FE-0719-406D-9DB6-47E2D931ABD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38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1863" y="739775"/>
            <a:ext cx="4933950" cy="37052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F2FE-0719-406D-9DB6-47E2D931ABD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8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F2FE-0719-406D-9DB6-47E2D931ABD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09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8F2FE-0719-406D-9DB6-47E2D931ABD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6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181" y="2125002"/>
            <a:ext cx="7742714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66361" y="3876305"/>
            <a:ext cx="6376353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5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14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4080" y="273940"/>
            <a:ext cx="2049542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5454" y="273940"/>
            <a:ext cx="5996808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42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50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9555" y="4395680"/>
            <a:ext cx="7742714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9555" y="2899312"/>
            <a:ext cx="7742714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6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1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2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8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39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95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5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75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5454" y="1596126"/>
            <a:ext cx="40231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0447" y="1596126"/>
            <a:ext cx="40231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1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5454" y="1531205"/>
            <a:ext cx="4024756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1" indent="0">
              <a:buNone/>
              <a:defRPr sz="2000" b="1"/>
            </a:lvl2pPr>
            <a:lvl3pPr marL="911302" indent="0">
              <a:buNone/>
              <a:defRPr sz="1800" b="1"/>
            </a:lvl3pPr>
            <a:lvl4pPr marL="1366953" indent="0">
              <a:buNone/>
              <a:defRPr sz="1600" b="1"/>
            </a:lvl4pPr>
            <a:lvl5pPr marL="1822604" indent="0">
              <a:buNone/>
              <a:defRPr sz="1600" b="1"/>
            </a:lvl5pPr>
            <a:lvl6pPr marL="2278254" indent="0">
              <a:buNone/>
              <a:defRPr sz="1600" b="1"/>
            </a:lvl6pPr>
            <a:lvl7pPr marL="2733904" indent="0">
              <a:buNone/>
              <a:defRPr sz="1600" b="1"/>
            </a:lvl7pPr>
            <a:lvl8pPr marL="3189555" indent="0">
              <a:buNone/>
              <a:defRPr sz="1600" b="1"/>
            </a:lvl8pPr>
            <a:lvl9pPr marL="364520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5454" y="2169337"/>
            <a:ext cx="4024756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27284" y="1531205"/>
            <a:ext cx="4026338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1" indent="0">
              <a:buNone/>
              <a:defRPr sz="2000" b="1"/>
            </a:lvl2pPr>
            <a:lvl3pPr marL="911302" indent="0">
              <a:buNone/>
              <a:defRPr sz="1800" b="1"/>
            </a:lvl3pPr>
            <a:lvl4pPr marL="1366953" indent="0">
              <a:buNone/>
              <a:defRPr sz="1600" b="1"/>
            </a:lvl4pPr>
            <a:lvl5pPr marL="1822604" indent="0">
              <a:buNone/>
              <a:defRPr sz="1600" b="1"/>
            </a:lvl5pPr>
            <a:lvl6pPr marL="2278254" indent="0">
              <a:buNone/>
              <a:defRPr sz="1600" b="1"/>
            </a:lvl6pPr>
            <a:lvl7pPr marL="2733904" indent="0">
              <a:buNone/>
              <a:defRPr sz="1600" b="1"/>
            </a:lvl7pPr>
            <a:lvl8pPr marL="3189555" indent="0">
              <a:buNone/>
              <a:defRPr sz="1600" b="1"/>
            </a:lvl8pPr>
            <a:lvl9pPr marL="3645206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27284" y="2169337"/>
            <a:ext cx="4026338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00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97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39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455" y="272355"/>
            <a:ext cx="299682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1396" y="272356"/>
            <a:ext cx="5092226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5455" y="1431447"/>
            <a:ext cx="2996823" cy="4679118"/>
          </a:xfrm>
        </p:spPr>
        <p:txBody>
          <a:bodyPr/>
          <a:lstStyle>
            <a:lvl1pPr marL="0" indent="0">
              <a:buNone/>
              <a:defRPr sz="1400"/>
            </a:lvl1pPr>
            <a:lvl2pPr marL="455651" indent="0">
              <a:buNone/>
              <a:defRPr sz="1200"/>
            </a:lvl2pPr>
            <a:lvl3pPr marL="911302" indent="0">
              <a:buNone/>
              <a:defRPr sz="1000"/>
            </a:lvl3pPr>
            <a:lvl4pPr marL="1366953" indent="0">
              <a:buNone/>
              <a:defRPr sz="900"/>
            </a:lvl4pPr>
            <a:lvl5pPr marL="1822604" indent="0">
              <a:buNone/>
              <a:defRPr sz="900"/>
            </a:lvl5pPr>
            <a:lvl6pPr marL="2278254" indent="0">
              <a:buNone/>
              <a:defRPr sz="900"/>
            </a:lvl6pPr>
            <a:lvl7pPr marL="2733904" indent="0">
              <a:buNone/>
              <a:defRPr sz="900"/>
            </a:lvl7pPr>
            <a:lvl8pPr marL="3189555" indent="0">
              <a:buNone/>
              <a:defRPr sz="900"/>
            </a:lvl8pPr>
            <a:lvl9pPr marL="364520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83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443" y="4788377"/>
            <a:ext cx="546544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85443" y="611215"/>
            <a:ext cx="546544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5651" indent="0">
              <a:buNone/>
              <a:defRPr sz="2800"/>
            </a:lvl2pPr>
            <a:lvl3pPr marL="911302" indent="0">
              <a:buNone/>
              <a:defRPr sz="2400"/>
            </a:lvl3pPr>
            <a:lvl4pPr marL="1366953" indent="0">
              <a:buNone/>
              <a:defRPr sz="2000"/>
            </a:lvl4pPr>
            <a:lvl5pPr marL="1822604" indent="0">
              <a:buNone/>
              <a:defRPr sz="2000"/>
            </a:lvl5pPr>
            <a:lvl6pPr marL="2278254" indent="0">
              <a:buNone/>
              <a:defRPr sz="2000"/>
            </a:lvl6pPr>
            <a:lvl7pPr marL="2733904" indent="0">
              <a:buNone/>
              <a:defRPr sz="2000"/>
            </a:lvl7pPr>
            <a:lvl8pPr marL="3189555" indent="0">
              <a:buNone/>
              <a:defRPr sz="2000"/>
            </a:lvl8pPr>
            <a:lvl9pPr marL="3645206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85443" y="5353672"/>
            <a:ext cx="546544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5651" indent="0">
              <a:buNone/>
              <a:defRPr sz="1200"/>
            </a:lvl2pPr>
            <a:lvl3pPr marL="911302" indent="0">
              <a:buNone/>
              <a:defRPr sz="1000"/>
            </a:lvl3pPr>
            <a:lvl4pPr marL="1366953" indent="0">
              <a:buNone/>
              <a:defRPr sz="900"/>
            </a:lvl4pPr>
            <a:lvl5pPr marL="1822604" indent="0">
              <a:buNone/>
              <a:defRPr sz="900"/>
            </a:lvl5pPr>
            <a:lvl6pPr marL="2278254" indent="0">
              <a:buNone/>
              <a:defRPr sz="900"/>
            </a:lvl6pPr>
            <a:lvl7pPr marL="2733904" indent="0">
              <a:buNone/>
              <a:defRPr sz="900"/>
            </a:lvl7pPr>
            <a:lvl8pPr marL="3189555" indent="0">
              <a:buNone/>
              <a:defRPr sz="900"/>
            </a:lvl8pPr>
            <a:lvl9pPr marL="3645206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50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5454" y="273938"/>
            <a:ext cx="8198168" cy="1140090"/>
          </a:xfrm>
          <a:prstGeom prst="rect">
            <a:avLst/>
          </a:prstGeom>
        </p:spPr>
        <p:txBody>
          <a:bodyPr vert="horz" lIns="91130" tIns="45565" rIns="91130" bIns="4556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5454" y="1596126"/>
            <a:ext cx="8198168" cy="4514439"/>
          </a:xfrm>
          <a:prstGeom prst="rect">
            <a:avLst/>
          </a:prstGeom>
        </p:spPr>
        <p:txBody>
          <a:bodyPr vert="horz" lIns="91130" tIns="45565" rIns="91130" bIns="4556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5454" y="6340166"/>
            <a:ext cx="2125451" cy="364196"/>
          </a:xfrm>
          <a:prstGeom prst="rect">
            <a:avLst/>
          </a:prstGeom>
        </p:spPr>
        <p:txBody>
          <a:bodyPr vert="horz" lIns="91130" tIns="45565" rIns="91130" bIns="455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124A-0374-4129-8637-E220FF6FC57B}" type="datetimeFigureOut">
              <a:rPr lang="es-ES" smtClean="0"/>
              <a:t>09/01/2019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12267" y="6340166"/>
            <a:ext cx="2884541" cy="364196"/>
          </a:xfrm>
          <a:prstGeom prst="rect">
            <a:avLst/>
          </a:prstGeom>
        </p:spPr>
        <p:txBody>
          <a:bodyPr vert="horz" lIns="91130" tIns="45565" rIns="91130" bIns="455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28171" y="6340166"/>
            <a:ext cx="2125451" cy="364196"/>
          </a:xfrm>
          <a:prstGeom prst="rect">
            <a:avLst/>
          </a:prstGeom>
        </p:spPr>
        <p:txBody>
          <a:bodyPr vert="horz" lIns="91130" tIns="45565" rIns="91130" bIns="455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C4A54-5EC7-42DC-A014-53850A2468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62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13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738" indent="-341738" algn="l" defTabSz="9113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432" indent="-284781" algn="l" defTabSz="91130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127" indent="-227825" algn="l" defTabSz="9113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78" indent="-227825" algn="l" defTabSz="91130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428" indent="-227825" algn="l" defTabSz="91130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079" indent="-227825" algn="l" defTabSz="911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730" indent="-227825" algn="l" defTabSz="911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381" indent="-227825" algn="l" defTabSz="911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3032" indent="-227825" algn="l" defTabSz="9113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1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02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53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604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54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904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55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206" algn="l" defTabSz="9113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d934\Documents\20181127_100315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22" r="16667"/>
          <a:stretch/>
        </p:blipFill>
        <p:spPr>
          <a:xfrm>
            <a:off x="3942469" y="1679779"/>
            <a:ext cx="1512168" cy="15129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06265" y="395933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Licenciatura en educación Preescolar.</a:t>
            </a:r>
          </a:p>
          <a:p>
            <a:pPr algn="ctr"/>
            <a:r>
              <a:rPr lang="es-MX" sz="2400" dirty="0" smtClean="0"/>
              <a:t>Escuela Normal de Educación Preescolar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1674217" y="3276253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dirty="0" smtClean="0"/>
              <a:t>Ciclo escolar 2018-2019</a:t>
            </a:r>
          </a:p>
          <a:p>
            <a:pPr algn="ctr">
              <a:lnSpc>
                <a:spcPct val="150000"/>
              </a:lnSpc>
            </a:pPr>
            <a:r>
              <a:rPr lang="es-MX" dirty="0" smtClean="0"/>
              <a:t>Curso: Computación.</a:t>
            </a:r>
          </a:p>
          <a:p>
            <a:pPr>
              <a:lnSpc>
                <a:spcPct val="150000"/>
              </a:lnSpc>
            </a:pPr>
            <a:r>
              <a:rPr lang="es-MX" dirty="0" smtClean="0"/>
              <a:t>Alumna: Leisly Mónica Domínguez Martínez Número de lista 4</a:t>
            </a:r>
          </a:p>
          <a:p>
            <a:pPr>
              <a:lnSpc>
                <a:spcPct val="150000"/>
              </a:lnSpc>
            </a:pPr>
            <a:r>
              <a:rPr lang="es-MX" dirty="0"/>
              <a:t>Docente: Albino Benjamín Ramírez </a:t>
            </a:r>
            <a:r>
              <a:rPr lang="es-MX" dirty="0" smtClean="0"/>
              <a:t>Aguilar.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r>
              <a:rPr lang="es-MX" dirty="0" smtClean="0"/>
              <a:t>Trabajo a desarrollar: Evaluación global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5756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50276" y="619109"/>
            <a:ext cx="2295455" cy="828881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sz="2400" dirty="0">
                <a:latin typeface="DK Leftover Crayon" pitchFamily="50" charset="0"/>
              </a:rPr>
              <a:t>Firmas de autorización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2396" y="2989322"/>
            <a:ext cx="3635005" cy="644685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Sonia Yvonne Garza Flores</a:t>
            </a:r>
          </a:p>
          <a:p>
            <a:r>
              <a:rPr lang="es-ES" dirty="0" smtClean="0">
                <a:latin typeface="Comic Sans MS" pitchFamily="66" charset="0"/>
              </a:rPr>
              <a:t>Docente ENEP</a:t>
            </a:r>
            <a:endParaRPr lang="es-ES" dirty="0">
              <a:latin typeface="Comic Sans MS" pitchFamily="66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4026" y="2989321"/>
            <a:ext cx="35149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984935" y="2989321"/>
            <a:ext cx="25823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984936" y="2989322"/>
            <a:ext cx="2725852" cy="644685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Carmen </a:t>
            </a:r>
            <a:r>
              <a:rPr lang="es-ES" dirty="0" err="1" smtClean="0">
                <a:latin typeface="Comic Sans MS" pitchFamily="66" charset="0"/>
              </a:rPr>
              <a:t>citlaly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dirty="0" err="1" smtClean="0">
                <a:latin typeface="Comic Sans MS" pitchFamily="66" charset="0"/>
              </a:rPr>
              <a:t>alonso</a:t>
            </a:r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Maestra titular 1ºA </a:t>
            </a:r>
            <a:endParaRPr lang="es-E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09224" y="2100644"/>
            <a:ext cx="7890627" cy="2578740"/>
          </a:xfrm>
          <a:prstGeom prst="rect">
            <a:avLst/>
          </a:prstGeom>
        </p:spPr>
        <p:txBody>
          <a:bodyPr wrap="square" lIns="91130" tIns="45565" rIns="91130" bIns="45565">
            <a:spAutoFit/>
          </a:bodyPr>
          <a:lstStyle/>
          <a:p>
            <a:r>
              <a:rPr lang="es-ES" dirty="0"/>
              <a:t>Evaluación </a:t>
            </a:r>
            <a:r>
              <a:rPr lang="es-ES" dirty="0" smtClean="0"/>
              <a:t> desarrollo </a:t>
            </a:r>
            <a:r>
              <a:rPr lang="es-ES" dirty="0"/>
              <a:t>: se comunica con más seguridad ,identifica  a quien puede llamar si esta en peligro  , se desplaza  y comunica dónde está  , (sabe donde es arriba abajo etc</a:t>
            </a:r>
            <a:r>
              <a:rPr lang="es-ES" dirty="0" smtClean="0"/>
              <a:t>.)</a:t>
            </a:r>
          </a:p>
          <a:p>
            <a:r>
              <a:rPr lang="es-ES" b="1" dirty="0"/>
              <a:t>M</a:t>
            </a:r>
            <a:r>
              <a:rPr lang="es-ES" b="1" dirty="0" smtClean="0"/>
              <a:t>odo de registro  cuaderno de evaluación continua , evidencias fotográficas </a:t>
            </a:r>
          </a:p>
          <a:p>
            <a:r>
              <a:rPr lang="es-ES" b="1" dirty="0" smtClean="0">
                <a:latin typeface="Comic Sans MS" pitchFamily="66" charset="0"/>
              </a:rPr>
              <a:t>Evaluación  talleres  </a:t>
            </a:r>
            <a:r>
              <a:rPr lang="es-ES" b="1" dirty="0">
                <a:latin typeface="Comic Sans MS" pitchFamily="66" charset="0"/>
              </a:rPr>
              <a:t>-</a:t>
            </a:r>
            <a:r>
              <a:rPr lang="es-ES" dirty="0">
                <a:latin typeface="Comic Sans MS" pitchFamily="66" charset="0"/>
              </a:rPr>
              <a:t>reconoce situaciones de riesgo y  participa en situaciones imaginarias  </a:t>
            </a:r>
          </a:p>
          <a:p>
            <a:r>
              <a:rPr lang="es-ES" dirty="0">
                <a:latin typeface="Comic Sans MS" pitchFamily="66" charset="0"/>
              </a:rPr>
              <a:t>-Sigue los pasos al ritmo de sus compañeros  </a:t>
            </a:r>
          </a:p>
          <a:p>
            <a:r>
              <a:rPr lang="es-ES" dirty="0">
                <a:latin typeface="Comic Sans MS" pitchFamily="66" charset="0"/>
              </a:rPr>
              <a:t>-Pide ayuda a los demás y/o a la maestra </a:t>
            </a:r>
          </a:p>
          <a:p>
            <a:r>
              <a:rPr lang="es-ES" dirty="0" smtClean="0"/>
              <a:t>En registro fotográfico  en los portafolios de evidencias de los alumnos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9957" y="403634"/>
            <a:ext cx="7834696" cy="1596363"/>
          </a:xfrm>
          <a:prstGeom prst="rect">
            <a:avLst/>
          </a:prstGeom>
        </p:spPr>
        <p:txBody>
          <a:bodyPr wrap="square" lIns="91130" tIns="45565" rIns="91130" bIns="45565">
            <a:spAutoFit/>
          </a:bodyPr>
          <a:lstStyle/>
          <a:p>
            <a:r>
              <a:rPr lang="es-ES" sz="1600" dirty="0">
                <a:latin typeface="Comic Sans MS" pitchFamily="66" charset="0"/>
              </a:rPr>
              <a:t>Evaluación  inicial :, </a:t>
            </a:r>
          </a:p>
          <a:p>
            <a:r>
              <a:rPr lang="es-ES" sz="1600" dirty="0">
                <a:latin typeface="Comic Sans MS" pitchFamily="66" charset="0"/>
              </a:rPr>
              <a:t>respeta turnos</a:t>
            </a:r>
          </a:p>
          <a:p>
            <a:r>
              <a:rPr lang="es-ES" sz="1600" dirty="0">
                <a:latin typeface="Comic Sans MS" pitchFamily="66" charset="0"/>
              </a:rPr>
              <a:t>Diario de campo y evaluación continua   quienes son capaces de expresarse frente a sus compañeros  </a:t>
            </a:r>
          </a:p>
          <a:p>
            <a:r>
              <a:rPr lang="es-ES" sz="1600" dirty="0">
                <a:latin typeface="Comic Sans MS" pitchFamily="66" charset="0"/>
              </a:rPr>
              <a:t> evidencias   fotográficas  participa en juegos improvisa de acuerdo al personaje que le ha tocado </a:t>
            </a:r>
            <a:r>
              <a:rPr lang="es-ES" dirty="0" smtClean="0">
                <a:latin typeface="Comic Sans MS" pitchFamily="66" charset="0"/>
              </a:rPr>
              <a:t>, diario de campo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449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50560" y="169546"/>
            <a:ext cx="4232245" cy="3631450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lIns="91130" tIns="45565" rIns="91130" bIns="4556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Taller  1como hablar con los súper héroes </a:t>
            </a:r>
          </a:p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Utilidad: </a:t>
            </a:r>
            <a:r>
              <a:rPr lang="es-ES" sz="1000" dirty="0">
                <a:latin typeface="Comic Sans MS" pitchFamily="66" charset="0"/>
              </a:rPr>
              <a:t>Crear un instrumento de juego e inmerso en la situación  se apropie de el número se emergencia al que puede acudir por ayuda </a:t>
            </a:r>
            <a:endParaRPr lang="es-ES" sz="1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1000" dirty="0"/>
              <a:t> </a:t>
            </a:r>
            <a:r>
              <a:rPr lang="es-ES" sz="1000" b="1" dirty="0"/>
              <a:t>Aprendizaje esperado  </a:t>
            </a:r>
            <a:r>
              <a:rPr lang="es-ES" sz="1000" dirty="0">
                <a:latin typeface="Comic Sans MS" pitchFamily="66" charset="0"/>
              </a:rPr>
              <a:t>Identifica algunos riesgos a los que puede estar expuesto en su familia, la calle o la escuela, y platica qué se tiene que hacer en cada caso.</a:t>
            </a:r>
            <a:endParaRPr lang="es-ES" sz="1000" b="1" dirty="0"/>
          </a:p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Materiales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Caja de jugo de cartón , números calcomanías </a:t>
            </a:r>
            <a:r>
              <a:rPr lang="es-ES" sz="1000" dirty="0"/>
              <a:t>,  </a:t>
            </a:r>
            <a:r>
              <a:rPr lang="es-ES" sz="1000" dirty="0">
                <a:latin typeface="Comic Sans MS" pitchFamily="66" charset="0"/>
              </a:rPr>
              <a:t>cuadritos de lustrina  </a:t>
            </a:r>
          </a:p>
          <a:p>
            <a:pPr>
              <a:lnSpc>
                <a:spcPct val="150000"/>
              </a:lnSpc>
            </a:pPr>
            <a:r>
              <a:rPr lang="es-ES" sz="1000" dirty="0"/>
              <a:t> </a:t>
            </a:r>
            <a:r>
              <a:rPr lang="es-ES" sz="1000" b="1" dirty="0">
                <a:latin typeface="Comic Sans MS" pitchFamily="66" charset="0"/>
              </a:rPr>
              <a:t>pasos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1 Recibe la caja de jugos , pega los  lustrina 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2  Pega las calcomanías  en el orden que conocemos 1,2,3,4…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3  Pegaran en  responsiva calcomanía de un personaje  que se les ha proporcionado  por la maestra.</a:t>
            </a:r>
          </a:p>
          <a:p>
            <a:endParaRPr lang="es-ES" sz="1000" dirty="0">
              <a:latin typeface="Comic Sans MS" pitchFamily="66" charset="0"/>
            </a:endParaRPr>
          </a:p>
          <a:p>
            <a:r>
              <a:rPr lang="es-ES" sz="1000" dirty="0">
                <a:latin typeface="Comic Sans MS" pitchFamily="66" charset="0"/>
              </a:rPr>
              <a:t>tiempo  25 min   espacio salón de clases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9215" y="3561819"/>
            <a:ext cx="5212667" cy="3162027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130" tIns="45565" rIns="91130" bIns="4556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Taller 3 como los panaderos </a:t>
            </a:r>
          </a:p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Utilidad: </a:t>
            </a:r>
            <a:r>
              <a:rPr lang="es-ES" sz="1000" dirty="0">
                <a:latin typeface="Comic Sans MS" pitchFamily="66" charset="0"/>
              </a:rPr>
              <a:t>aprender sobre el oficio del panadero de manera lúdica </a:t>
            </a:r>
          </a:p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Aprendizaje esperado </a:t>
            </a:r>
            <a:r>
              <a:rPr lang="es-ES" sz="1000" dirty="0">
                <a:latin typeface="Comic Sans MS" pitchFamily="66" charset="0"/>
              </a:rPr>
              <a:t>Participa en juegos respetando las reglas establecidas y las normas para la convivencia.</a:t>
            </a:r>
            <a:endParaRPr lang="es-ES" sz="1000" b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s-ES" sz="1000" b="1" dirty="0">
                <a:latin typeface="Comic Sans MS" pitchFamily="66" charset="0"/>
              </a:rPr>
              <a:t>Materiales   </a:t>
            </a:r>
          </a:p>
          <a:p>
            <a:pPr>
              <a:lnSpc>
                <a:spcPct val="150000"/>
              </a:lnSpc>
            </a:pPr>
            <a:r>
              <a:rPr lang="es-ES" sz="1000" dirty="0" smtClean="0">
                <a:latin typeface="Comic Sans MS" pitchFamily="66" charset="0"/>
              </a:rPr>
              <a:t>galletas, </a:t>
            </a:r>
            <a:r>
              <a:rPr lang="es-ES" sz="1000" dirty="0">
                <a:latin typeface="Comic Sans MS" pitchFamily="66" charset="0"/>
              </a:rPr>
              <a:t>colorantes , crema batida , platos , cuchara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 </a:t>
            </a:r>
            <a:r>
              <a:rPr lang="es-ES" sz="1000" b="1" dirty="0">
                <a:latin typeface="Comic Sans MS" pitchFamily="66" charset="0"/>
              </a:rPr>
              <a:t>pasos 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1.- Lavarse las manos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2 .-recibe </a:t>
            </a:r>
            <a:r>
              <a:rPr lang="es-ES" sz="1000" dirty="0" smtClean="0">
                <a:latin typeface="Comic Sans MS" pitchFamily="66" charset="0"/>
              </a:rPr>
              <a:t>galleta y </a:t>
            </a:r>
            <a:r>
              <a:rPr lang="es-ES" sz="1000" dirty="0">
                <a:latin typeface="Comic Sans MS" pitchFamily="66" charset="0"/>
              </a:rPr>
              <a:t>cuchara 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3 .-recibe crema batida ( una aplicación) y colorante ( 2 gotas</a:t>
            </a:r>
            <a:r>
              <a:rPr lang="es-ES" sz="1000" dirty="0" smtClean="0">
                <a:latin typeface="Comic Sans MS" pitchFamily="66" charset="0"/>
              </a:rPr>
              <a:t>) </a:t>
            </a:r>
            <a:r>
              <a:rPr lang="es-ES" sz="1000" dirty="0">
                <a:latin typeface="Comic Sans MS" pitchFamily="66" charset="0"/>
              </a:rPr>
              <a:t>lo revuelve  de manera circular  con la cuchara </a:t>
            </a:r>
          </a:p>
          <a:p>
            <a:pPr>
              <a:lnSpc>
                <a:spcPct val="150000"/>
              </a:lnSpc>
            </a:pPr>
            <a:r>
              <a:rPr lang="es-ES" sz="1000" dirty="0">
                <a:latin typeface="Comic Sans MS" pitchFamily="66" charset="0"/>
              </a:rPr>
              <a:t>4.-  le pone la crema </a:t>
            </a:r>
            <a:r>
              <a:rPr lang="es-ES" sz="1000" dirty="0" smtClean="0">
                <a:latin typeface="Comic Sans MS" pitchFamily="66" charset="0"/>
              </a:rPr>
              <a:t>a la galleta . </a:t>
            </a:r>
            <a:endParaRPr lang="es-ES" sz="1000" dirty="0"/>
          </a:p>
          <a:p>
            <a:endParaRPr lang="es-ES" sz="1000" dirty="0">
              <a:latin typeface="Comic Sans MS" pitchFamily="66" charset="0"/>
            </a:endParaRPr>
          </a:p>
          <a:p>
            <a:r>
              <a:rPr lang="es-ES" sz="1000" dirty="0">
                <a:latin typeface="Comic Sans MS" pitchFamily="66" charset="0"/>
              </a:rPr>
              <a:t> tiempo : 30 min  Espacio salón de clases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936941" y="222243"/>
            <a:ext cx="3699953" cy="3154397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lIns="91130" tIns="45565" rIns="91130" bIns="45565" rtlCol="0">
            <a:spAutoFit/>
          </a:bodyPr>
          <a:lstStyle/>
          <a:p>
            <a:r>
              <a:rPr lang="es-ES" sz="1100" b="1" dirty="0">
                <a:latin typeface="Comic Sans MS" pitchFamily="66" charset="0"/>
              </a:rPr>
              <a:t>Taller 2  ni un cabello en mi pan  </a:t>
            </a:r>
          </a:p>
          <a:p>
            <a:r>
              <a:rPr lang="es-ES" sz="1100" b="1" dirty="0">
                <a:latin typeface="Comic Sans MS" pitchFamily="66" charset="0"/>
              </a:rPr>
              <a:t>Utilidad : </a:t>
            </a:r>
            <a:r>
              <a:rPr lang="es-ES" sz="1100" dirty="0">
                <a:latin typeface="Comic Sans MS" pitchFamily="66" charset="0"/>
              </a:rPr>
              <a:t>hacer un gorro para que al momento de decorar el  </a:t>
            </a:r>
            <a:r>
              <a:rPr lang="es-ES" sz="1100" dirty="0" err="1">
                <a:latin typeface="Comic Sans MS" pitchFamily="66" charset="0"/>
              </a:rPr>
              <a:t>panquesito</a:t>
            </a:r>
            <a:r>
              <a:rPr lang="es-ES" sz="1100" dirty="0">
                <a:latin typeface="Comic Sans MS" pitchFamily="66" charset="0"/>
              </a:rPr>
              <a:t> en el </a:t>
            </a:r>
            <a:r>
              <a:rPr lang="es-ES" sz="1100" dirty="0" err="1">
                <a:latin typeface="Comic Sans MS" pitchFamily="66" charset="0"/>
              </a:rPr>
              <a:t>sig</a:t>
            </a:r>
            <a:r>
              <a:rPr lang="es-ES" sz="1100" dirty="0">
                <a:latin typeface="Comic Sans MS" pitchFamily="66" charset="0"/>
              </a:rPr>
              <a:t> taller no  tenga cabellos)</a:t>
            </a:r>
          </a:p>
          <a:p>
            <a:r>
              <a:rPr lang="es-ES" sz="1100" b="1" dirty="0">
                <a:latin typeface="Comic Sans MS" pitchFamily="66" charset="0"/>
              </a:rPr>
              <a:t>Aprendizaje esperado </a:t>
            </a:r>
            <a:r>
              <a:rPr lang="es-ES" sz="1100" dirty="0">
                <a:latin typeface="Comic Sans MS" pitchFamily="66" charset="0"/>
              </a:rPr>
              <a:t>Participa en juegos respetando las reglas establecidas y las normas para la convivencia.</a:t>
            </a:r>
            <a:endParaRPr lang="es-ES" sz="1100" b="1" dirty="0">
              <a:latin typeface="Comic Sans MS" pitchFamily="66" charset="0"/>
            </a:endParaRPr>
          </a:p>
          <a:p>
            <a:r>
              <a:rPr lang="es-ES" sz="1100" b="1" dirty="0">
                <a:latin typeface="Comic Sans MS" pitchFamily="66" charset="0"/>
              </a:rPr>
              <a:t>Materiales </a:t>
            </a:r>
          </a:p>
          <a:p>
            <a:r>
              <a:rPr lang="es-ES" sz="1100" dirty="0" smtClean="0">
                <a:latin typeface="Comic Sans MS" pitchFamily="66" charset="0"/>
              </a:rPr>
              <a:t>Papel lustrina , </a:t>
            </a:r>
            <a:r>
              <a:rPr lang="es-ES" sz="1100" dirty="0">
                <a:latin typeface="Comic Sans MS" pitchFamily="66" charset="0"/>
              </a:rPr>
              <a:t>pegamento blanco , grapas </a:t>
            </a:r>
          </a:p>
          <a:p>
            <a:r>
              <a:rPr lang="es-ES" sz="1100" b="1" dirty="0">
                <a:latin typeface="Comic Sans MS" pitchFamily="66" charset="0"/>
              </a:rPr>
              <a:t>Pasos </a:t>
            </a:r>
          </a:p>
          <a:p>
            <a:r>
              <a:rPr lang="es-ES" sz="1100" dirty="0" smtClean="0">
                <a:latin typeface="Comic Sans MS" pitchFamily="66" charset="0"/>
              </a:rPr>
              <a:t>1.- </a:t>
            </a:r>
            <a:r>
              <a:rPr lang="es-ES" sz="1100" dirty="0">
                <a:latin typeface="Comic Sans MS" pitchFamily="66" charset="0"/>
              </a:rPr>
              <a:t>Recibe   tira de cartulina y un lápiz  , la mide en su </a:t>
            </a:r>
            <a:r>
              <a:rPr lang="es-ES" sz="1100" dirty="0" smtClean="0">
                <a:latin typeface="Comic Sans MS" pitchFamily="66" charset="0"/>
              </a:rPr>
              <a:t>cabeza </a:t>
            </a:r>
            <a:r>
              <a:rPr lang="es-ES" sz="1100" dirty="0">
                <a:latin typeface="Comic Sans MS" pitchFamily="66" charset="0"/>
              </a:rPr>
              <a:t>y pon una X </a:t>
            </a:r>
          </a:p>
          <a:p>
            <a:r>
              <a:rPr lang="es-ES" sz="1100" dirty="0">
                <a:latin typeface="Comic Sans MS" pitchFamily="66" charset="0"/>
              </a:rPr>
              <a:t>2.- Pon  pegamento en la x que marcaste  y pega  quedará de modo circular </a:t>
            </a:r>
          </a:p>
          <a:p>
            <a:r>
              <a:rPr lang="es-ES" sz="1100" dirty="0">
                <a:latin typeface="Comic Sans MS" pitchFamily="66" charset="0"/>
              </a:rPr>
              <a:t>3.-  déjala secar 3 min  </a:t>
            </a:r>
          </a:p>
          <a:p>
            <a:r>
              <a:rPr lang="es-ES" sz="1100" dirty="0">
                <a:latin typeface="Comic Sans MS" pitchFamily="66" charset="0"/>
              </a:rPr>
              <a:t>4.- póntela para que tus amigos vean  que cocinarás como un panadero !</a:t>
            </a:r>
          </a:p>
          <a:p>
            <a:r>
              <a:rPr lang="es-ES" sz="1200" dirty="0">
                <a:latin typeface="Comic Sans MS" pitchFamily="66" charset="0"/>
              </a:rPr>
              <a:t> </a:t>
            </a:r>
            <a:r>
              <a:rPr lang="es-ES" sz="1200" dirty="0" err="1">
                <a:latin typeface="Comic Sans MS" pitchFamily="66" charset="0"/>
              </a:rPr>
              <a:t>tiemp</a:t>
            </a:r>
            <a:r>
              <a:rPr lang="es-ES" sz="1200" dirty="0">
                <a:latin typeface="Comic Sans MS" pitchFamily="66" charset="0"/>
              </a:rPr>
              <a:t>  20 min espacio salón de clases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450694" y="3955636"/>
            <a:ext cx="3658381" cy="762210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sz="1100" b="1" dirty="0">
                <a:latin typeface="Comic Sans MS" pitchFamily="66" charset="0"/>
              </a:rPr>
              <a:t>Evaluación  taller -</a:t>
            </a:r>
            <a:r>
              <a:rPr lang="es-ES" sz="1100" dirty="0">
                <a:latin typeface="Comic Sans MS" pitchFamily="66" charset="0"/>
              </a:rPr>
              <a:t>reconoce situaciones de riesgo y  participa en situaciones imaginarias  </a:t>
            </a:r>
          </a:p>
          <a:p>
            <a:r>
              <a:rPr lang="es-ES" sz="1100" dirty="0">
                <a:latin typeface="Comic Sans MS" pitchFamily="66" charset="0"/>
              </a:rPr>
              <a:t>-Sigue los pasos al ritmo de sus compañeros  </a:t>
            </a:r>
          </a:p>
          <a:p>
            <a:r>
              <a:rPr lang="es-ES" sz="1100" dirty="0">
                <a:latin typeface="Comic Sans MS" pitchFamily="66" charset="0"/>
              </a:rPr>
              <a:t>-Pide ayuda a los demás y/o a la maestra </a:t>
            </a:r>
          </a:p>
        </p:txBody>
      </p:sp>
    </p:spTree>
    <p:extLst>
      <p:ext uri="{BB962C8B-B14F-4D97-AF65-F5344CB8AC3E}">
        <p14:creationId xmlns:p14="http://schemas.microsoft.com/office/powerpoint/2010/main" val="140741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95671"/>
              </p:ext>
            </p:extLst>
          </p:nvPr>
        </p:nvGraphicFramePr>
        <p:xfrm>
          <a:off x="178827" y="467941"/>
          <a:ext cx="8751422" cy="5916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0059"/>
                <a:gridCol w="5131363"/>
              </a:tblGrid>
              <a:tr h="486301">
                <a:tc gridSpan="2">
                  <a:txBody>
                    <a:bodyPr/>
                    <a:lstStyle/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Nombre del proyecto</a:t>
                      </a:r>
                      <a:r>
                        <a:rPr lang="es-ES" sz="1200" baseline="0" dirty="0" smtClean="0">
                          <a:latin typeface="Comic Sans MS" pitchFamily="66" charset="0"/>
                        </a:rPr>
                        <a:t> buscando quien quiero ser </a:t>
                      </a: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6036">
                <a:tc gridSpan="2">
                  <a:txBody>
                    <a:bodyPr/>
                    <a:lstStyle/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Campo</a:t>
                      </a:r>
                      <a:r>
                        <a:rPr lang="es-ES" sz="1200" baseline="0" dirty="0" smtClean="0">
                          <a:latin typeface="Comic Sans MS" pitchFamily="66" charset="0"/>
                        </a:rPr>
                        <a:t> Exploración y conocimiento del mundo </a:t>
                      </a:r>
                      <a:endParaRPr lang="es-ES" sz="12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Aspecto Cultura y vida social </a:t>
                      </a: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845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omic Sans MS" pitchFamily="66" charset="0"/>
                        </a:rPr>
                        <a:t>Competencia Participa en actividades que le hacen comprender la importancia de la acción humana en el mejoramiento de la vida familiar, en la escuela y en la comunidad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3845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omic Sans MS" pitchFamily="66" charset="0"/>
                        </a:rPr>
                        <a:t>Aprendizaje</a:t>
                      </a:r>
                      <a:r>
                        <a:rPr lang="es-ES" sz="1200" baseline="0" dirty="0" smtClean="0">
                          <a:latin typeface="Comic Sans MS" pitchFamily="66" charset="0"/>
                        </a:rPr>
                        <a:t> esperado  </a:t>
                      </a:r>
                      <a:r>
                        <a:rPr lang="es-ES" sz="12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6036">
                <a:tc gridSpan="2">
                  <a:txBody>
                    <a:bodyPr/>
                    <a:lstStyle/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Propósito ¿Qué y para qué se quiere hacer?</a:t>
                      </a:r>
                      <a:r>
                        <a:rPr lang="es-ES" sz="1200" baseline="0" dirty="0" smtClean="0">
                          <a:latin typeface="Comic Sans MS" pitchFamily="66" charset="0"/>
                        </a:rPr>
                        <a:t>  Adentrar a los alumnos en un mundo  donde los adultos se esfuerzan por conseguir lo que desean a través del trabajo </a:t>
                      </a: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82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Comic Sans MS" pitchFamily="66" charset="0"/>
                        </a:rPr>
                        <a:t>Evento¿ Porque</a:t>
                      </a:r>
                      <a:r>
                        <a:rPr lang="es-ES" sz="1200" baseline="0" dirty="0" smtClean="0">
                          <a:latin typeface="Comic Sans MS" pitchFamily="66" charset="0"/>
                        </a:rPr>
                        <a:t> se quiere hacer ?  Reforzar valores de convivencia y de respeto hacía los  diferentes trabajos que desempeñan nuestros padres y las personas de su comunidad </a:t>
                      </a:r>
                      <a:endParaRPr lang="es-ES" sz="12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omic Sans MS" pitchFamily="66" charset="0"/>
                        </a:rPr>
                        <a:t>¿ A quién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se dirige?</a:t>
                      </a:r>
                    </a:p>
                    <a:p>
                      <a:r>
                        <a:rPr lang="es-ES" sz="1100" baseline="0" dirty="0" smtClean="0">
                          <a:latin typeface="Comic Sans MS" pitchFamily="66" charset="0"/>
                        </a:rPr>
                        <a:t> al grupo de 1ºA  del jardín de niños constituyentes 1917 con 33 alumnos </a:t>
                      </a:r>
                    </a:p>
                    <a:p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31808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Espacios donde se quiere hacer  </a:t>
                      </a: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omic Sans MS" pitchFamily="66" charset="0"/>
                        </a:rPr>
                        <a:t>Tiempo 16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1100" dirty="0" smtClean="0">
                          <a:latin typeface="Comic Sans MS" pitchFamily="66" charset="0"/>
                        </a:rPr>
                        <a:t>de Mayo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123740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Comic Sans MS" pitchFamily="66" charset="0"/>
                        </a:rPr>
                        <a:t>Actividades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dirty="0" smtClean="0">
                          <a:latin typeface="Comic Sans MS" pitchFamily="66" charset="0"/>
                        </a:rPr>
                        <a:t>Mariana</a:t>
                      </a:r>
                      <a:r>
                        <a:rPr lang="es-ES" sz="1200" u="none" baseline="0" dirty="0" smtClean="0">
                          <a:latin typeface="Comic Sans MS" pitchFamily="66" charset="0"/>
                        </a:rPr>
                        <a:t> y su familia  EYCM </a:t>
                      </a:r>
                      <a:endParaRPr lang="es-ES" sz="1200" u="none" dirty="0" smtClean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baseline="0" dirty="0" smtClean="0">
                          <a:latin typeface="Comic Sans MS" pitchFamily="66" charset="0"/>
                        </a:rPr>
                        <a:t>que elegir cuando seas  mayor EYCM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dirty="0" smtClean="0">
                          <a:latin typeface="Comic Sans MS" pitchFamily="66" charset="0"/>
                        </a:rPr>
                        <a:t>Como mis  papás EYCM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sng" baseline="0" dirty="0" smtClean="0">
                        <a:latin typeface="Comic Sans MS" pitchFamily="66" charset="0"/>
                      </a:endParaRPr>
                    </a:p>
                    <a:p>
                      <a:endParaRPr lang="es-ES" sz="12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1100" dirty="0" smtClean="0">
                          <a:latin typeface="Comic Sans MS" pitchFamily="66" charset="0"/>
                        </a:rPr>
                        <a:t>Materiales : tarjetas de las profesiones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y oficios </a:t>
                      </a:r>
                      <a:endParaRPr lang="es-ES" sz="11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100" dirty="0" smtClean="0">
                          <a:latin typeface="Comic Sans MS" pitchFamily="66" charset="0"/>
                        </a:rPr>
                        <a:t>marionetas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, hojas de máquina, teatro de sombras </a:t>
                      </a:r>
                      <a:endParaRPr lang="es-ES" sz="11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85845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200" dirty="0" smtClean="0">
                          <a:latin typeface="Comic Sans MS" pitchFamily="66" charset="0"/>
                        </a:rPr>
                        <a:t>Fundamentación </a:t>
                      </a:r>
                      <a:r>
                        <a:rPr lang="es-ES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las profesiones y oficios </a:t>
                      </a:r>
                      <a:r>
                        <a:rPr lang="es-E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 constituyen uno de los elementos más importantes de la sociedad. Por ello y partiendo de los intereses de los niños y las niñas que se observan en el aula a través del juego simbólico</a:t>
                      </a:r>
                      <a:endParaRPr lang="es-ES" sz="12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48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27227"/>
              </p:ext>
            </p:extLst>
          </p:nvPr>
        </p:nvGraphicFramePr>
        <p:xfrm>
          <a:off x="0" y="651364"/>
          <a:ext cx="9091041" cy="5959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6648"/>
                <a:gridCol w="5504393"/>
              </a:tblGrid>
              <a:tr h="432048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Situación didáctica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 que quiero se cuando sea mayor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900" dirty="0" smtClean="0">
                          <a:latin typeface="Comic Sans MS" pitchFamily="66" charset="0"/>
                        </a:rPr>
                        <a:t>Campo formativo  Exploración y conocimiento del mundo </a:t>
                      </a:r>
                    </a:p>
                    <a:p>
                      <a:pPr algn="just"/>
                      <a:r>
                        <a:rPr lang="es-ES" sz="900" dirty="0" smtClean="0">
                          <a:latin typeface="Comic Sans MS" pitchFamily="66" charset="0"/>
                        </a:rPr>
                        <a:t>Aspecto cultura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y vida social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4065049">
                <a:tc>
                  <a:txBody>
                    <a:bodyPr/>
                    <a:lstStyle/>
                    <a:p>
                      <a:pPr marL="0" marR="0" indent="0" algn="just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Competencia  </a:t>
                      </a:r>
                      <a:r>
                        <a:rPr lang="es-ES" sz="900" b="0" dirty="0" smtClean="0">
                          <a:latin typeface="Comic Sans MS" pitchFamily="66" charset="0"/>
                        </a:rPr>
                        <a:t>Participa en actividades que le hacen comprender la importancia de la acción humana en el mejoramiento de la vida familiar, en la escuela y en la comunidad</a:t>
                      </a: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marL="0" marR="0" indent="0" algn="just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Aprendizaje esperado Relaciona las actividades productivas a que se dedican los adultos de su familia y comunidad, con las características de su entorno natural y social. </a:t>
                      </a:r>
                    </a:p>
                    <a:p>
                      <a:pPr algn="just"/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678392">
                <a:tc>
                  <a:txBody>
                    <a:bodyPr/>
                    <a:lstStyle/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Otras competencias que se favorecen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Actúa gradualmente con mayor confianza y control de acuerdo con criterios, reglas y convenciones externas que regulan su conducta en los diferentes ámbitos en que participa</a:t>
                      </a:r>
                    </a:p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aseline="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Reconoce situaciones que en la familia, o en otro contexto, le provocan agrado, bienestar, temor, desconfianza o intranquilidad, y expresa lo que siente</a:t>
                      </a:r>
                    </a:p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Escucha y cuenta relatos literarios que forman parte de la tradición oral</a:t>
                      </a:r>
                      <a:endParaRPr lang="es-ES" sz="900" baseline="0" dirty="0" smtClean="0">
                        <a:latin typeface="Comic Sans MS" pitchFamily="66" charset="0"/>
                      </a:endParaRPr>
                    </a:p>
                    <a:p>
                      <a:endParaRPr lang="es-ES" sz="90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marL="0" marR="0" indent="0" algn="just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Aprendizaje a corto plazo  Relacionar  las actividades a que se dedican los adultos de su familia y comunidad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como parte de su cultura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con las características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que cada uno desempeña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62249" y="0"/>
            <a:ext cx="3859661" cy="646018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sz="1200" dirty="0">
                <a:latin typeface="Comic Sans MS" pitchFamily="66" charset="0"/>
              </a:rPr>
              <a:t>Jardín de niños </a:t>
            </a:r>
          </a:p>
          <a:p>
            <a:r>
              <a:rPr lang="es-ES" sz="1200" dirty="0">
                <a:latin typeface="Comic Sans MS" pitchFamily="66" charset="0"/>
              </a:rPr>
              <a:t>«Constituyentes 1917»</a:t>
            </a:r>
          </a:p>
          <a:p>
            <a:r>
              <a:rPr lang="es-ES" sz="1200" dirty="0">
                <a:latin typeface="Comic Sans MS" pitchFamily="66" charset="0"/>
              </a:rPr>
              <a:t>Planeación didáctica  1ºA  </a:t>
            </a:r>
            <a:r>
              <a:rPr lang="es-ES" sz="1200" dirty="0" smtClean="0">
                <a:latin typeface="Comic Sans MS" pitchFamily="66" charset="0"/>
              </a:rPr>
              <a:t>21-24 </a:t>
            </a:r>
            <a:r>
              <a:rPr lang="es-ES" sz="1200" dirty="0">
                <a:latin typeface="Comic Sans MS" pitchFamily="66" charset="0"/>
              </a:rPr>
              <a:t>mayo 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24167"/>
              </p:ext>
            </p:extLst>
          </p:nvPr>
        </p:nvGraphicFramePr>
        <p:xfrm>
          <a:off x="0" y="1836094"/>
          <a:ext cx="9091041" cy="3460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1041"/>
              </a:tblGrid>
              <a:tr h="918334">
                <a:tc>
                  <a:txBody>
                    <a:bodyPr/>
                    <a:lstStyle/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omic Sans MS" pitchFamily="66" charset="0"/>
                        </a:rPr>
                        <a:t>Inicio día lunes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1 </a:t>
                      </a:r>
                      <a:r>
                        <a:rPr lang="es-ES" sz="900" b="1" u="sng" baseline="0" dirty="0" smtClean="0">
                          <a:latin typeface="Comic Sans MS" pitchFamily="66" charset="0"/>
                        </a:rPr>
                        <a:t>Taller ni un cabello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en mi pan :comenta que hace el panadero DPYS ¿Qué cree que necesita el panadero para trabajar? Cual es lugar más importante           de un panadero? Reciben material para hacer gorro , se pondrán el gorro y listos para el siguiente  taller</a:t>
                      </a:r>
                    </a:p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u="sng" baseline="0" dirty="0" smtClean="0">
                          <a:effectLst/>
                          <a:latin typeface="Comic Sans MS" pitchFamily="66" charset="0"/>
                        </a:rPr>
                        <a:t>Taller como chef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.se lavan las manos  con los gorros puestos, decoran su panquesillo  den crema batida colorante y una cuchara. Moldean según su imaginación y disfrutan su producción  </a:t>
                      </a:r>
                    </a:p>
                    <a:p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herramientas del  panadero DPYS </a:t>
                      </a: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  Observan  herramientas del panadero aprenden los  nombres. -compiten  niños contra niñas </a:t>
                      </a:r>
                    </a:p>
                    <a:p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-¿ porque crees que es importante el  trabajo del panadero? Jugaran a encontrar las imágenes faltantes recibe hoja de maquina y colorea las herramientas del panadero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1613326"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Desarrollo 1  día martes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– EYCM Especialistas de la salud dentista   cuestionar  </a:t>
                      </a:r>
                      <a:r>
                        <a:rPr lang="es-MX" sz="900" kern="120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¿Se cepillan los dientes diariamente? ¿Cuántas veces al día? ¿Si saben por qué  y para qué hay qué hacerlo?  ¿Cada cuánto cambian su cepillo dental?¿Quién ha ido con un dentista? ¿Qué hacen los dentistas?</a:t>
                      </a:r>
                    </a:p>
                    <a:p>
                      <a:r>
                        <a:rPr lang="es-MX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-verán el video súper cepillito  de los hábitos correctos de higiene  y los acomodaran según como se deben limpiar los dientes </a:t>
                      </a:r>
                    </a:p>
                    <a:p>
                      <a:r>
                        <a:rPr lang="es-MX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EYCM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Observarán una maqueta sobre los dientes, identificaran las siguientes partes:, muelas, dientes, lengua, paladar; también distinguirán los dientes por sus nombres: molares, premolares, caninos e incisivos. Por equipos de 3 irán pasando al frente para que observen sus dientes en el espejo y los ubiquen según su nombre.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900" baseline="0" dirty="0" smtClean="0">
                          <a:latin typeface="Comic Sans MS" pitchFamily="66" charset="0"/>
                        </a:rPr>
                        <a:t>Como debemos lavarnos los dientes  imágenes correctas de lavado de dientes donde va arriba abajo   antes después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900" baseline="0" dirty="0" smtClean="0">
                          <a:latin typeface="Comic Sans MS" pitchFamily="66" charset="0"/>
                        </a:rPr>
                        <a:t>Taller de pasta de dientes  pasos  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1.Reciben un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plato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junto con los ingredientes que se van a utilizar.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2.Colocan el carbonato de sodio en el recipiente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3.Colocan el aceite de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naranja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4.Integran también la esencia de menta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5.Con una cuchara revuelvan los ingredientes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900" b="1" dirty="0" smtClean="0">
                          <a:effectLst/>
                        </a:rPr>
                        <a:t>día  miércoles Veterinario </a:t>
                      </a:r>
                      <a:r>
                        <a:rPr lang="es-ES" sz="900" b="1" dirty="0" err="1" smtClean="0">
                          <a:effectLst/>
                        </a:rPr>
                        <a:t>lyc</a:t>
                      </a:r>
                      <a:r>
                        <a:rPr lang="es-ES" sz="900" b="1" dirty="0" smtClean="0">
                          <a:effectLst/>
                        </a:rPr>
                        <a:t>   </a:t>
                      </a:r>
                      <a:r>
                        <a:rPr lang="es-ES" sz="900" b="0" dirty="0" smtClean="0">
                          <a:latin typeface="Comic Sans MS" pitchFamily="66" charset="0"/>
                        </a:rPr>
                        <a:t>Escucharán un cuento sobre un joven</a:t>
                      </a:r>
                      <a:r>
                        <a:rPr lang="es-ES" sz="900" b="0" baseline="0" dirty="0" smtClean="0">
                          <a:latin typeface="Comic Sans MS" pitchFamily="66" charset="0"/>
                        </a:rPr>
                        <a:t> que le gustaban los animales   se les cuestionara acerca de  ¿ sabes cómo se llama a la persona que cura a los animales cuando se le rompe una patita , enferma, no come bien , necesita vacunas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900" b="0" baseline="0" dirty="0" smtClean="0">
                          <a:latin typeface="Comic Sans MS" pitchFamily="66" charset="0"/>
                        </a:rPr>
                        <a:t>EYCMO observaran video acerca de que es lo que hace  el veterinario se les cuestiona acerca ¿ que usaba ? ¿ cuales de sus cosas  ya conocías?¿  ,dibuja cual es su animal favorito. 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sz="900" b="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5282">
                <a:tc>
                  <a:txBody>
                    <a:bodyPr/>
                    <a:lstStyle/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EYCM jugaran con el video interactivo  la diferencias de un doctor y un veterinario con la doctora juguetes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ES" sz="900" b="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298222" y="73508"/>
            <a:ext cx="23042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Segunda semana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21701"/>
              </p:ext>
            </p:extLst>
          </p:nvPr>
        </p:nvGraphicFramePr>
        <p:xfrm>
          <a:off x="162049" y="107901"/>
          <a:ext cx="8856984" cy="1594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6984"/>
              </a:tblGrid>
              <a:tr h="1224137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Cierre:   -El día  jueves de las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profesiones  pasarela de  profesiones  y oficios con  música   cada uno pasa  a presentarse dice su nombre que es su personaje   cuestionar acerca de ¿ crees que todos son importantes ? ¿ que crees que pasaría si   alguno de ellos no existiera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900" baseline="0" dirty="0" err="1" smtClean="0">
                          <a:latin typeface="Comic Sans MS" pitchFamily="66" charset="0"/>
                        </a:rPr>
                        <a:t>Eycm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Mural   maravilloso , traen recortes  y  pasan a colocarlo en manera de collage pasaran a otros salones (mínimo  1) a decir  cuales profesiones conocen 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. EYCM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Jugara lotería   en primer momento reconocer lo que dice el texto de cada  imagen  para que puedan reconocerlo de los policías con las diferentes herramientas que usa 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DPYS - Busco mi pareja   dibujan cual es  el oficio o profesión que mas les guste y al pasar uno se  juntaran todos lo que han dibujado lo mismo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Materiales  dado con cara de los personajes ,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grabadora  , papel cartoncillo , tijeras , lápices , pegamento, crema batida colorante y una cuchara, </a:t>
                      </a:r>
                      <a:r>
                        <a:rPr lang="es-ES" sz="900" baseline="0" dirty="0" err="1" smtClean="0">
                          <a:latin typeface="Comic Sans MS" pitchFamily="66" charset="0"/>
                        </a:rPr>
                        <a:t>memorama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de personajes , maqueta de dientes y cepillo , cañón , laptop , videos  niños vestidos de algo que les gustaría ser de grande , lotería de  policías , pellón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7877"/>
              </p:ext>
            </p:extLst>
          </p:nvPr>
        </p:nvGraphicFramePr>
        <p:xfrm>
          <a:off x="90041" y="2580009"/>
          <a:ext cx="8928992" cy="2513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4538"/>
                <a:gridCol w="4374454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Lunes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    saludo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, fecha, como esta el clima , conteo de alumnos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cambia el ritmo 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¿Qué se logra? Que los alumnos realicen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contacto físico espontaneo, respeten reglas  y fomenten la participación , se requiere una grabadora y música,  en el salón de clases camina por todos lados en un pie saludando, aplaudiendo  etc.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Martes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 saludo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, fecha, como esta el clima , conteo de alumnos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papa</a:t>
                      </a:r>
                      <a:r>
                        <a:rPr lang="es-ES" sz="900" b="1" baseline="0" dirty="0" smtClean="0">
                          <a:latin typeface="Comic Sans MS" pitchFamily="66" charset="0"/>
                        </a:rPr>
                        <a:t> caliente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Se sientan en circulo  en el salón  y  se pasarán  una pelota  al decir papa caliente se para y dirán que conocen acerca de los doctores  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51029"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Miércoles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saludo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, fecha, como esta el clima , conteo de alumnos </a:t>
                      </a:r>
                      <a:endParaRPr lang="es-ES" sz="900" b="1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viajar</a:t>
                      </a:r>
                      <a:r>
                        <a:rPr lang="es-ES" sz="900" b="1" baseline="0" dirty="0" smtClean="0">
                          <a:latin typeface="Comic Sans MS" pitchFamily="66" charset="0"/>
                        </a:rPr>
                        <a:t> en tren  </a:t>
                      </a:r>
                    </a:p>
                    <a:p>
                      <a:r>
                        <a:rPr lang="es-ES" sz="900" b="0" baseline="0" dirty="0" smtClean="0">
                          <a:latin typeface="Comic Sans MS" pitchFamily="66" charset="0"/>
                        </a:rPr>
                        <a:t>Caminan por el salón  se hace fila de niños y de niñas  unidos por los hombros  avanzan cantando , viajar en tren es de lo mejor , se jala en cordón y se para el tren  el tren viene cargado de .. Canciones , abrazos etc.</a:t>
                      </a:r>
                      <a:endParaRPr lang="es-ES" sz="900" b="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Comic Sans MS" pitchFamily="66" charset="0"/>
                        </a:rPr>
                        <a:t>Jueves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saludo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, fecha, como esta el clima , conteo de alumnos </a:t>
                      </a:r>
                    </a:p>
                    <a:p>
                      <a:r>
                        <a:rPr lang="es-ES" sz="900" b="1" baseline="0" dirty="0" smtClean="0">
                          <a:latin typeface="Comic Sans MS" pitchFamily="66" charset="0"/>
                        </a:rPr>
                        <a:t>dado preguntón 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el día de las profesiones y oficios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Cuando pare en una cara deberán mencionar algunas herramientas que hace el personaje indicado cuando pare </a:t>
                      </a:r>
                    </a:p>
                  </a:txBody>
                  <a:tcPr/>
                </a:tc>
              </a:tr>
              <a:tr h="410381"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Viernes  consejo técnico escolar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5186671"/>
            <a:ext cx="90415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latin typeface="Comic Sans MS" pitchFamily="66" charset="0"/>
              </a:rPr>
              <a:t>Clases especiales   lunes</a:t>
            </a:r>
            <a:r>
              <a:rPr lang="es-ES" sz="900" dirty="0" smtClean="0">
                <a:latin typeface="Comic Sans MS" pitchFamily="66" charset="0"/>
              </a:rPr>
              <a:t>  saludo 8:00 8:20 , educación física  8:20  8:40  artes 11:15 .11:45  </a:t>
            </a:r>
            <a:r>
              <a:rPr lang="es-ES" sz="900" b="1" dirty="0" smtClean="0">
                <a:latin typeface="Comic Sans MS" pitchFamily="66" charset="0"/>
              </a:rPr>
              <a:t>martes</a:t>
            </a:r>
            <a:r>
              <a:rPr lang="es-ES" sz="900" dirty="0" smtClean="0">
                <a:latin typeface="Comic Sans MS" pitchFamily="66" charset="0"/>
              </a:rPr>
              <a:t> educación física 8:20   - 9:00   inglés  9:00  9:30    </a:t>
            </a:r>
            <a:r>
              <a:rPr lang="es-ES" sz="900" b="1" dirty="0" smtClean="0">
                <a:latin typeface="Comic Sans MS" pitchFamily="66" charset="0"/>
              </a:rPr>
              <a:t>artes  </a:t>
            </a:r>
            <a:r>
              <a:rPr lang="es-ES" sz="900" dirty="0" smtClean="0">
                <a:latin typeface="Comic Sans MS" pitchFamily="66" charset="0"/>
              </a:rPr>
              <a:t>12:00 -12:45  actividad </a:t>
            </a:r>
            <a:r>
              <a:rPr lang="es-ES" sz="900" b="1" dirty="0" smtClean="0">
                <a:latin typeface="Comic Sans MS" pitchFamily="66" charset="0"/>
              </a:rPr>
              <a:t>proyecto de mejora lunes  jueves    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00197" y="227223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omic Sans MS" pitchFamily="66" charset="0"/>
              </a:rPr>
              <a:t>Actividades para iniciar bien el día </a:t>
            </a:r>
            <a:endParaRPr lang="es-ES" sz="1400" dirty="0"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26145" y="6465189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Firma educadora titular 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570761" y="6485255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Firma educadora practicante </a:t>
            </a:r>
            <a:endParaRPr lang="es-ES" sz="1100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882129" y="6465189"/>
            <a:ext cx="23042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570761" y="6485255"/>
            <a:ext cx="1728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6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Descripción de la actividad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046" t="30257" r="46693" b="12200"/>
          <a:stretch/>
        </p:blipFill>
        <p:spPr>
          <a:xfrm>
            <a:off x="56755" y="1045281"/>
            <a:ext cx="2300875" cy="350261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2518" t="30680" r="46220" b="13040"/>
          <a:stretch/>
        </p:blipFill>
        <p:spPr>
          <a:xfrm>
            <a:off x="4904149" y="1018081"/>
            <a:ext cx="2147721" cy="34926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2518" t="29840" r="46220" b="13040"/>
          <a:stretch/>
        </p:blipFill>
        <p:spPr>
          <a:xfrm>
            <a:off x="7145579" y="1082407"/>
            <a:ext cx="1932634" cy="34283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339" y="1096484"/>
            <a:ext cx="2359101" cy="34514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6331" y="49960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botones  agregados corresponden a la información de la aplicación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777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-1" t="10521" r="3224" b="9680"/>
          <a:stretch/>
        </p:blipFill>
        <p:spPr>
          <a:xfrm>
            <a:off x="306065" y="251917"/>
            <a:ext cx="4968014" cy="50405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57" y="251917"/>
            <a:ext cx="2808312" cy="482453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10121" y="5580509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Programación de bloques con función para dibujar , cada botón de las profesiones tiene sonido con la intención que  identifica que palabra , imagen y sonido.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693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hlinkClick r:id="rId2" action="ppaction://hlinkfile"/>
              </a:rPr>
              <a:t>C:\Users\md934\Documents\20181127_100315.mp4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580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1" b="90000" l="4385" r="94462">
                        <a14:foregroundMark x1="10000" y1="6978" x2="18923" y2="14820"/>
                        <a14:foregroundMark x1="7462" y1="9568" x2="15077" y2="5755"/>
                        <a14:foregroundMark x1="11769" y1="20791" x2="9231" y2="59137"/>
                        <a14:foregroundMark x1="8462" y1="42950" x2="7231" y2="46259"/>
                        <a14:foregroundMark x1="88231" y1="11223" x2="88231" y2="83885"/>
                        <a14:foregroundMark x1="92000" y1="5971" x2="91231" y2="48417"/>
                        <a14:foregroundMark x1="93308" y1="36475" x2="94538" y2="36475"/>
                        <a14:foregroundMark x1="82615" y1="38129" x2="83615" y2="41007"/>
                        <a14:foregroundMark x1="84154" y1="41727" x2="84154" y2="42950"/>
                        <a14:foregroundMark x1="92538" y1="69856" x2="92308" y2="82230"/>
                        <a14:foregroundMark x1="92308" y1="82230" x2="92308" y2="82230"/>
                        <a14:foregroundMark x1="85615" y1="67914" x2="84385" y2="77194"/>
                        <a14:foregroundMark x1="92308" y1="55755" x2="94538" y2="55324"/>
                        <a14:foregroundMark x1="82846" y1="56763" x2="84154" y2="56475"/>
                        <a14:foregroundMark x1="39846" y1="82230" x2="74923" y2="84388"/>
                        <a14:foregroundMark x1="64000" y1="78417" x2="65308" y2="80288"/>
                        <a14:foregroundMark x1="68846" y1="87482" x2="72385" y2="86978"/>
                        <a14:foregroundMark x1="13615" y1="82662" x2="38538" y2="85324"/>
                        <a14:foregroundMark x1="4385" y1="84101" x2="7231" y2="84101"/>
                        <a14:foregroundMark x1="16154" y1="49353" x2="16923" y2="56475"/>
                        <a14:foregroundMark x1="14385" y1="57698" x2="14385" y2="63669"/>
                        <a14:foregroundMark x1="22462" y1="10504" x2="82846" y2="14101"/>
                        <a14:foregroundMark x1="58923" y1="4101" x2="59923" y2="9065"/>
                        <a14:foregroundMark x1="70846" y1="5540" x2="89462" y2="8849"/>
                        <a14:foregroundMark x1="7692" y1="87914" x2="16385" y2="83165"/>
                        <a14:foregroundMark x1="21462" y1="85755" x2="25538" y2="86259"/>
                        <a14:foregroundMark x1="25308" y1="79137" x2="33462" y2="78849"/>
                        <a14:foregroundMark x1="38769" y1="86763" x2="42077" y2="87698"/>
                        <a14:foregroundMark x1="40077" y1="78417" x2="42077" y2="78849"/>
                        <a14:foregroundMark x1="15615" y1="31007" x2="12308" y2="54101"/>
                        <a14:foregroundMark x1="16154" y1="23381" x2="15615" y2="26475"/>
                        <a14:backgroundMark x1="22231" y1="21007" x2="74923" y2="72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3" t="3290" r="2393" b="8794"/>
          <a:stretch/>
        </p:blipFill>
        <p:spPr bwMode="auto">
          <a:xfrm>
            <a:off x="-204488" y="-279205"/>
            <a:ext cx="9536644" cy="74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24659" y="834581"/>
            <a:ext cx="7274052" cy="3785339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endParaRPr lang="es-ES" sz="3200" dirty="0">
              <a:latin typeface="DK Leftover Crayon" pitchFamily="50" charset="0"/>
            </a:endParaRPr>
          </a:p>
          <a:p>
            <a:pPr algn="ctr"/>
            <a:r>
              <a:rPr lang="es-ES" sz="2400" dirty="0">
                <a:latin typeface="Comic Sans MS" pitchFamily="66" charset="0"/>
              </a:rPr>
              <a:t>Jardín de niños Constituyentes 1917</a:t>
            </a:r>
          </a:p>
          <a:p>
            <a:pPr algn="ctr"/>
            <a:r>
              <a:rPr lang="es-ES" sz="2000" dirty="0">
                <a:latin typeface="Comic Sans MS" pitchFamily="66" charset="0"/>
              </a:rPr>
              <a:t>ciclo escolar  2017-2018 </a:t>
            </a:r>
          </a:p>
          <a:p>
            <a:r>
              <a:rPr lang="es-ES" dirty="0">
                <a:latin typeface="Comic Sans MS" pitchFamily="66" charset="0"/>
              </a:rPr>
              <a:t>Zona escolar:102       Clave: 05EJN0020O   </a:t>
            </a:r>
            <a:r>
              <a:rPr lang="es-ES" dirty="0" smtClean="0">
                <a:latin typeface="Comic Sans MS" pitchFamily="66" charset="0"/>
              </a:rPr>
              <a:t>Dirección </a:t>
            </a:r>
            <a:r>
              <a:rPr lang="es-ES" sz="1200" dirty="0">
                <a:latin typeface="Comic Sans MS" pitchFamily="66" charset="0"/>
              </a:rPr>
              <a:t>General  </a:t>
            </a:r>
          </a:p>
          <a:p>
            <a:r>
              <a:rPr lang="es-ES" sz="1600" dirty="0">
                <a:latin typeface="Comic Sans MS" pitchFamily="66" charset="0"/>
              </a:rPr>
              <a:t>Luis Gutiérrez (Moctezuma y general Manuel doblado)# 636 </a:t>
            </a:r>
          </a:p>
          <a:p>
            <a:r>
              <a:rPr lang="es-ES" sz="1600" dirty="0">
                <a:latin typeface="Comic Sans MS" pitchFamily="66" charset="0"/>
              </a:rPr>
              <a:t>Teléfono 4-12-25-53</a:t>
            </a:r>
          </a:p>
          <a:p>
            <a:r>
              <a:rPr lang="es-ES" dirty="0">
                <a:latin typeface="Comic Sans MS" pitchFamily="66" charset="0"/>
              </a:rPr>
              <a:t>Directora: </a:t>
            </a:r>
            <a:r>
              <a:rPr lang="es-ES" dirty="0" smtClean="0">
                <a:latin typeface="Comic Sans MS" pitchFamily="66" charset="0"/>
              </a:rPr>
              <a:t>Nadia Etelvina </a:t>
            </a:r>
            <a:r>
              <a:rPr lang="es-ES" dirty="0">
                <a:latin typeface="Comic Sans MS" pitchFamily="66" charset="0"/>
              </a:rPr>
              <a:t>Dávila Ruiz </a:t>
            </a:r>
          </a:p>
          <a:p>
            <a:r>
              <a:rPr lang="es-ES" dirty="0">
                <a:latin typeface="Comic Sans MS" pitchFamily="66" charset="0"/>
              </a:rPr>
              <a:t>Educadora titular :Carmen Citlalli Alonso  Facundo.</a:t>
            </a:r>
          </a:p>
          <a:p>
            <a:r>
              <a:rPr lang="es-ES" dirty="0">
                <a:latin typeface="Comic Sans MS" pitchFamily="66" charset="0"/>
              </a:rPr>
              <a:t>Educadora practicante: Leisly Mónica Domínguez </a:t>
            </a:r>
            <a:r>
              <a:rPr lang="es-ES" dirty="0" smtClean="0">
                <a:latin typeface="Comic Sans MS" pitchFamily="66" charset="0"/>
              </a:rPr>
              <a:t>Martínez</a:t>
            </a:r>
          </a:p>
          <a:p>
            <a:r>
              <a:rPr lang="es-ES" dirty="0" smtClean="0">
                <a:latin typeface="Comic Sans MS" pitchFamily="66" charset="0"/>
              </a:rPr>
              <a:t>Año 3º semestre 6  sección «A»</a:t>
            </a:r>
            <a:endParaRPr lang="es-ES" dirty="0">
              <a:latin typeface="Comic Sans MS" pitchFamily="66" charset="0"/>
            </a:endParaRPr>
          </a:p>
          <a:p>
            <a:pPr algn="ctr"/>
            <a:r>
              <a:rPr lang="es-ES" dirty="0" smtClean="0">
                <a:latin typeface="Comic Sans MS" pitchFamily="66" charset="0"/>
              </a:rPr>
              <a:t>Grado </a:t>
            </a:r>
            <a:r>
              <a:rPr lang="es-ES" dirty="0">
                <a:latin typeface="Comic Sans MS" pitchFamily="66" charset="0"/>
              </a:rPr>
              <a:t>1º              sección : A</a:t>
            </a:r>
          </a:p>
          <a:p>
            <a:r>
              <a:rPr lang="es-ES" sz="2400" dirty="0">
                <a:latin typeface="DK Leftover Crayon" pitchFamily="50" charset="0"/>
              </a:rPr>
              <a:t>Niños:17     Niñas:19      total :33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31" y="683965"/>
            <a:ext cx="1068606" cy="65197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470021" y="5040385"/>
            <a:ext cx="6527700" cy="583286"/>
          </a:xfrm>
          <a:prstGeom prst="rect">
            <a:avLst/>
          </a:prstGeom>
          <a:noFill/>
        </p:spPr>
        <p:txBody>
          <a:bodyPr wrap="square" lIns="91130" tIns="45565" rIns="91130" bIns="45565" rtlCol="0">
            <a:spAutoFit/>
          </a:bodyPr>
          <a:lstStyle/>
          <a:p>
            <a:r>
              <a:rPr lang="es-ES" sz="3200" dirty="0">
                <a:latin typeface="Comic Sans MS" pitchFamily="66" charset="0"/>
              </a:rPr>
              <a:t>Periodo de practica 14-25 Mayo</a:t>
            </a:r>
          </a:p>
        </p:txBody>
      </p:sp>
    </p:spTree>
    <p:extLst>
      <p:ext uri="{BB962C8B-B14F-4D97-AF65-F5344CB8AC3E}">
        <p14:creationId xmlns:p14="http://schemas.microsoft.com/office/powerpoint/2010/main" val="13855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4057" y="100231"/>
            <a:ext cx="887501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Diagnóstico </a:t>
            </a:r>
          </a:p>
          <a:p>
            <a:r>
              <a:rPr lang="es-MX" dirty="0" smtClean="0"/>
              <a:t>Las familias </a:t>
            </a:r>
            <a:r>
              <a:rPr lang="es-MX" dirty="0"/>
              <a:t>se muestra gran apoyo en la participación de las distintas actividades,</a:t>
            </a:r>
          </a:p>
          <a:p>
            <a:r>
              <a:rPr lang="es-MX" dirty="0" smtClean="0"/>
              <a:t>desde </a:t>
            </a:r>
            <a:r>
              <a:rPr lang="es-MX" dirty="0"/>
              <a:t>las tarea y el cumplimiento con la entrega de documentos y materiales que</a:t>
            </a:r>
          </a:p>
          <a:p>
            <a:r>
              <a:rPr lang="es-MX" dirty="0"/>
              <a:t>se requieren en el aula o en la escuela hasta los eventos conmemorativos como</a:t>
            </a:r>
          </a:p>
          <a:p>
            <a:r>
              <a:rPr lang="es-MX" dirty="0"/>
              <a:t>por ejemplo el aniversario de la institución, esto se hizo notar al presenciar que</a:t>
            </a:r>
          </a:p>
          <a:p>
            <a:r>
              <a:rPr lang="es-MX" dirty="0"/>
              <a:t>papás asistieron previamente al evento para acomodar sillas, pintar y ayudar en lo</a:t>
            </a:r>
          </a:p>
          <a:p>
            <a:r>
              <a:rPr lang="es-MX" dirty="0"/>
              <a:t>que se requería todo lo anterior se hace notar en los avances de los aprendizajes</a:t>
            </a:r>
          </a:p>
          <a:p>
            <a:r>
              <a:rPr lang="es-MX" dirty="0"/>
              <a:t>de los alumnos pues al estar en constante comunicación con las educadoras se</a:t>
            </a:r>
          </a:p>
          <a:p>
            <a:r>
              <a:rPr lang="es-MX" dirty="0"/>
              <a:t>forma un lazo entre padres de familia-alumno-maestro que permite el apoyo en las</a:t>
            </a:r>
          </a:p>
          <a:p>
            <a:r>
              <a:rPr lang="es-MX" dirty="0"/>
              <a:t>áreas de oportunidad que presentan los alumnos.</a:t>
            </a:r>
          </a:p>
          <a:p>
            <a:r>
              <a:rPr lang="es-MX" dirty="0"/>
              <a:t>La asistencia es buena, mas no excelente porque en promedio diariamente se</a:t>
            </a:r>
          </a:p>
          <a:p>
            <a:r>
              <a:rPr lang="es-MX" dirty="0"/>
              <a:t>presenta una inasistencia de 5 niños, algo que es importante decir es que muy</a:t>
            </a:r>
          </a:p>
          <a:p>
            <a:r>
              <a:rPr lang="es-MX" dirty="0"/>
              <a:t>pocos de los alumnos muestran una inasistencia constante, la inasistencia es</a:t>
            </a:r>
          </a:p>
          <a:p>
            <a:r>
              <a:rPr lang="es-MX" dirty="0"/>
              <a:t>rotativa entre todos los alumnos y solo 1 o 2 niños de cada grupo muestran faltas</a:t>
            </a:r>
          </a:p>
          <a:p>
            <a:r>
              <a:rPr lang="es-MX" dirty="0"/>
              <a:t>constantes a clases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En la psicomotricidad fina  se debe favorecer  para el trazo con el grupo, social, imagen palabra.</a:t>
            </a:r>
          </a:p>
          <a:p>
            <a:r>
              <a:rPr lang="es-MX" dirty="0" smtClean="0"/>
              <a:t>Las actividades  tecnológicas con el cañón les llaman la atención y la participación se incrementa por ello surge la ventaja y necesidad adaptar una herramienta tecnológica de modo que ellos estén jugando con  un fin didáctico 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6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8113" y="539949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Recurso tecnológico </a:t>
            </a:r>
            <a:r>
              <a:rPr lang="es-MX" sz="3200" dirty="0" smtClean="0"/>
              <a:t>a usar gmail, </a:t>
            </a:r>
            <a:r>
              <a:rPr lang="es-MX" sz="3200" dirty="0" err="1" smtClean="0"/>
              <a:t>milt</a:t>
            </a:r>
            <a:r>
              <a:rPr lang="es-MX" sz="3200" dirty="0" smtClean="0"/>
              <a:t> app inventor 2  , teléfono o Tablet.</a:t>
            </a:r>
          </a:p>
          <a:p>
            <a:endParaRPr lang="es-MX" sz="3200" dirty="0"/>
          </a:p>
          <a:p>
            <a:r>
              <a:rPr lang="es-MX" sz="3200" b="1" dirty="0" smtClean="0"/>
              <a:t>Duración de la actividad: </a:t>
            </a:r>
            <a:r>
              <a:rPr lang="es-MX" sz="3200" dirty="0" smtClean="0"/>
              <a:t>programada los viernes de cada semana de 2 personas ( los demás se les proporcionará diferente material relacionado al tema)</a:t>
            </a:r>
          </a:p>
          <a:p>
            <a:endParaRPr lang="es-MX" sz="3200" dirty="0"/>
          </a:p>
          <a:p>
            <a:r>
              <a:rPr lang="es-MX" sz="3200" b="1" dirty="0" smtClean="0"/>
              <a:t>Propósito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49626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467" y="331811"/>
            <a:ext cx="1253264" cy="1844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/>
          <a:stretch/>
        </p:blipFill>
        <p:spPr bwMode="auto">
          <a:xfrm>
            <a:off x="5607774" y="188159"/>
            <a:ext cx="1394827" cy="19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992" y="241633"/>
            <a:ext cx="1197469" cy="188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788" y="4569465"/>
            <a:ext cx="1370391" cy="22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00" y="4509812"/>
            <a:ext cx="825510" cy="211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" y="2123325"/>
            <a:ext cx="8108026" cy="411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50481" y="6233982"/>
            <a:ext cx="29521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1era semana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61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20127"/>
              </p:ext>
            </p:extLst>
          </p:nvPr>
        </p:nvGraphicFramePr>
        <p:xfrm>
          <a:off x="107093" y="690932"/>
          <a:ext cx="8607956" cy="626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7370"/>
                <a:gridCol w="1110813"/>
                <a:gridCol w="2573974"/>
                <a:gridCol w="3395799"/>
              </a:tblGrid>
              <a:tr h="430948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ateCelebration" pitchFamily="2" charset="0"/>
                          <a:ea typeface="KateCelebration" pitchFamily="2" charset="0"/>
                          <a:cs typeface="Arial" pitchFamily="34" charset="0"/>
                        </a:rPr>
                        <a:t>Campo formativo</a:t>
                      </a:r>
                      <a:endParaRPr lang="es-ES" sz="1400" dirty="0">
                        <a:latin typeface="KateCelebration" pitchFamily="2" charset="0"/>
                        <a:ea typeface="KateCelebration" pitchFamily="2" charset="0"/>
                        <a:cs typeface="Arial" pitchFamily="34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ateCelebration" pitchFamily="2" charset="0"/>
                          <a:ea typeface="KateCelebration" pitchFamily="2" charset="0"/>
                          <a:cs typeface="Arial" pitchFamily="34" charset="0"/>
                        </a:rPr>
                        <a:t>Aspecto </a:t>
                      </a:r>
                      <a:endParaRPr lang="es-ES" sz="1400" dirty="0">
                        <a:latin typeface="KateCelebration" pitchFamily="2" charset="0"/>
                        <a:ea typeface="KateCelebration" pitchFamily="2" charset="0"/>
                        <a:cs typeface="Arial" pitchFamily="34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ateCelebration" pitchFamily="2" charset="0"/>
                          <a:ea typeface="KateCelebration" pitchFamily="2" charset="0"/>
                          <a:cs typeface="Arial" pitchFamily="34" charset="0"/>
                        </a:rPr>
                        <a:t>Competencia</a:t>
                      </a:r>
                      <a:endParaRPr lang="es-ES" sz="1400" dirty="0">
                        <a:latin typeface="KateCelebration" pitchFamily="2" charset="0"/>
                        <a:ea typeface="KateCelebration" pitchFamily="2" charset="0"/>
                        <a:cs typeface="Arial" pitchFamily="34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KateCelebration" pitchFamily="2" charset="0"/>
                          <a:ea typeface="KateCelebration" pitchFamily="2" charset="0"/>
                          <a:cs typeface="Arial" pitchFamily="34" charset="0"/>
                        </a:rPr>
                        <a:t>Aprendizaje esperado </a:t>
                      </a:r>
                      <a:endParaRPr lang="es-ES" sz="1400" dirty="0">
                        <a:latin typeface="KateCelebration" pitchFamily="2" charset="0"/>
                        <a:ea typeface="KateCelebration" pitchFamily="2" charset="0"/>
                        <a:cs typeface="Arial" pitchFamily="34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744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Exploración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y conocimiento del mundo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Cultura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y vida social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Participa en actividades que le hacen comprender la importancia de la acción humana en el mejoramiento de la vida familiar, en la escuela y en la comunidad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652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Desarrollo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 personal y social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Identidad personal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Actúa gradualmente con mayor confianza y control de acuerdo con criterios, reglas y convenciones externas que regulan su conducta en los diferentes ámbitos en que participa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Participa en juegos respetando las reglas establecidas y las normas para la convivencia.</a:t>
                      </a:r>
                      <a:endParaRPr lang="es-ES" sz="1100" dirty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9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Expresión y apreciación artística </a:t>
                      </a: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Expresión dramática y apreciación teatral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Expresa, mediante el lenguaje oral, gestual y corporal, situaciones reales o imaginarias en representaciones teatrales sencillas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  Participa en juegos simbólicos improvisando a partir de un tema, utilizando su cuerpo y objetos de apoyo como recursos escénicos. </a:t>
                      </a:r>
                      <a:endParaRPr lang="es-ES" sz="110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652"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Desarrollo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Físico y salud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Promoción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de la salud </a:t>
                      </a:r>
                      <a:endParaRPr lang="es-ES" sz="110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Reconoce situaciones que en la familia, o en otro contexto, le provocan agrado, bienestar, temor, desconfianza o intranquilidad, y expresa lo que siente</a:t>
                      </a: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Identifica algunos riesgos a los que puede estar expuesto en su familia, la calle o la escuela, y platica qué se tiene que hacer en cada caso.</a:t>
                      </a:r>
                      <a:endParaRPr lang="es-ES" sz="1100" dirty="0" smtClean="0"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47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Lenguaje y comunicación </a:t>
                      </a: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Lenguaje oral </a:t>
                      </a: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Escucha y cuenta relatos literarios que forman parte de la tradición oral</a:t>
                      </a: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Escucha la narración de anécdotas, cuentos, relatos, leyendas y fábulas; expresa qué sucesos o pasajes le provocan reacciones como gusto, sorpresa, miedo o tristeza.</a:t>
                      </a:r>
                      <a:endParaRPr lang="es-ES" sz="1100" baseline="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8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>
                          <a:latin typeface="Comic Sans MS" pitchFamily="66" charset="0"/>
                        </a:rPr>
                        <a:t>Pensamiento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matemático</a:t>
                      </a:r>
                      <a:endParaRPr lang="es-ES" sz="110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Forma</a:t>
                      </a:r>
                      <a:r>
                        <a:rPr lang="es-ES" sz="1100" baseline="0" dirty="0" smtClean="0">
                          <a:latin typeface="Comic Sans MS" pitchFamily="66" charset="0"/>
                        </a:rPr>
                        <a:t> espacio y medida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Construye sistemas de referencia en relación con la ubicación espacial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Comunica posiciones y desplazamientos de objetos y personas utilizando términos como dentro, fuera, arriba, abajo, encima, cerca, lejos, adelante, etcétera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27" l="2119" r="94068">
                        <a14:foregroundMark x1="2119" y1="80682" x2="10593" y2="79545"/>
                        <a14:foregroundMark x1="57627" y1="82386" x2="51271" y2="98295"/>
                        <a14:foregroundMark x1="84746" y1="75000" x2="94068" y2="7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4" y="143990"/>
            <a:ext cx="2725852" cy="54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8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87331"/>
              </p:ext>
            </p:extLst>
          </p:nvPr>
        </p:nvGraphicFramePr>
        <p:xfrm>
          <a:off x="90041" y="157563"/>
          <a:ext cx="8856984" cy="65095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99"/>
                <a:gridCol w="358665"/>
                <a:gridCol w="3253336"/>
                <a:gridCol w="118114"/>
                <a:gridCol w="2367190"/>
                <a:gridCol w="611040"/>
                <a:gridCol w="178024"/>
                <a:gridCol w="645594"/>
                <a:gridCol w="1109822"/>
              </a:tblGrid>
              <a:tr h="395232">
                <a:tc gridSpan="2"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Fecha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Secuencia didáctica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gridSpan="2"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Aprendizaje esperado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Tiempo 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Espacio </a:t>
                      </a:r>
                    </a:p>
                  </a:txBody>
                  <a:tcPr marL="91091" marR="91091" marT="45604" marB="45604"/>
                </a:tc>
                <a:tc gridSpan="2"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Organización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Recursos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861">
                <a:tc rowSpan="11">
                  <a:txBody>
                    <a:bodyPr/>
                    <a:lstStyle/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MI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CO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16 </a:t>
                      </a:r>
                    </a:p>
                    <a:p>
                      <a:endParaRPr lang="es-ES" sz="1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endParaRPr lang="es-ES" sz="1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M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Z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endParaRPr lang="es-ES" sz="1000" dirty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            </a:t>
                      </a:r>
                      <a:endParaRPr lang="es-ES" sz="100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just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 APIBD saludo y registro de fecha </a:t>
                      </a:r>
                    </a:p>
                    <a:p>
                      <a:pPr algn="just"/>
                      <a:r>
                        <a:rPr lang="es-ES" sz="1000" u="sng" dirty="0" smtClean="0">
                          <a:latin typeface="Comic Sans MS" pitchFamily="66" charset="0"/>
                        </a:rPr>
                        <a:t>Mariana y su familia EYCM  </a:t>
                      </a:r>
                      <a:endParaRPr lang="es-ES" sz="1000" u="sng" dirty="0">
                        <a:latin typeface="Comic Sans MS" pitchFamily="66" charset="0"/>
                      </a:endParaRPr>
                    </a:p>
                    <a:p>
                      <a:pPr algn="just"/>
                      <a:r>
                        <a:rPr lang="es-ES" sz="1000" u="none" dirty="0" smtClean="0">
                          <a:latin typeface="Comic Sans MS" pitchFamily="66" charset="0"/>
                        </a:rPr>
                        <a:t>Escucha</a:t>
                      </a:r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la historia de Mariana en donde es hija única rodeada de  adultos ocupados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-Escucha características y ellos tratan de adivinar de quien se trata.</a:t>
                      </a:r>
                      <a:endParaRPr lang="es-ES" sz="1000" u="none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20 min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Grupal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just"/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Teatro de sombras  pellón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y títeres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96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3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u="sng" dirty="0" smtClean="0">
                          <a:latin typeface="Comic Sans MS" pitchFamily="66" charset="0"/>
                        </a:rPr>
                        <a:t>Qué elegir cuando sea mayor EYCM </a:t>
                      </a:r>
                    </a:p>
                    <a:p>
                      <a:pPr algn="just"/>
                      <a:r>
                        <a:rPr lang="es-ES" sz="1000" u="none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Responde cuestiones tales:  cómo se llama a  lo que los adultos hacen cuando dicen que van a trabajar?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-Observa el video de los oficios y profesiones  da de algunos títeres que cuenten  que es lo que hacen los niños dicen  que usan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 i dibuja en pizarrón según su percepción  ( si dice una respuesta como </a:t>
                      </a:r>
                      <a:r>
                        <a:rPr lang="es-ES" sz="1000" u="none" baseline="0" dirty="0" err="1" smtClean="0">
                          <a:latin typeface="Comic Sans MS" pitchFamily="66" charset="0"/>
                        </a:rPr>
                        <a:t>ej</a:t>
                      </a:r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 manguera , camión etc.) </a:t>
                      </a:r>
                      <a:endParaRPr lang="es-ES" sz="1000" u="none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30 min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individual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just"/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Video </a:t>
                      </a:r>
                    </a:p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imágenes, títeres </a:t>
                      </a:r>
                    </a:p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Hojas de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máquina </a:t>
                      </a: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42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salón de clases </a:t>
                      </a: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386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u="sng" dirty="0" smtClean="0">
                          <a:latin typeface="Comic Sans MS" pitchFamily="66" charset="0"/>
                        </a:rPr>
                        <a:t>Como mis papás EYCM</a:t>
                      </a:r>
                    </a:p>
                    <a:p>
                      <a:pPr algn="just"/>
                      <a:r>
                        <a:rPr lang="es-ES" sz="1000" u="none" dirty="0" smtClean="0">
                          <a:latin typeface="Comic Sans MS" pitchFamily="66" charset="0"/>
                        </a:rPr>
                        <a:t>-Pasa</a:t>
                      </a:r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 con  su  hoja escrita por sus papás  y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-busca  con las imágenes  cual  cree que sea y porque 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 Dibuja  sus papás con la profesión u oficio que  ellos imaginaron  que es según la hoja. </a:t>
                      </a:r>
                      <a:endParaRPr lang="es-ES" sz="1000" u="none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30 min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individual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just"/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Pedir a los padres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antes que les ponga  el  oficio u profesión que desempeña en una hoja de maquina 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852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Salón de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clases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38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u="sng" dirty="0" smtClean="0">
                          <a:latin typeface="Comic Sans MS" pitchFamily="66" charset="0"/>
                        </a:rPr>
                        <a:t>Busco</a:t>
                      </a:r>
                      <a:r>
                        <a:rPr lang="es-ES" sz="1000" u="sng" baseline="0" dirty="0" smtClean="0">
                          <a:latin typeface="Comic Sans MS" pitchFamily="66" charset="0"/>
                        </a:rPr>
                        <a:t> quien seré  EYCM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-Recibe revista y busca  según su agrado cual de ellos quiere ser  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-recorta y lo pega en una  hoja de máquina. 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-expone a los demás que es lo que quiere ser.</a:t>
                      </a:r>
                      <a:endParaRPr lang="es-ES" sz="1000" u="none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Relaciona las actividades productivas a que se dedican los adultos de su familia y comunidad, con las características de su entorno natural y social. </a:t>
                      </a: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25 min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Individual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just"/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Revistas , pegamento , hojas de máquina 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Patio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32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baseline="0" dirty="0" smtClean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 Lavado de manos 10:30 ,  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10:30 10:45 toma de lonche 10:45 11:15   Recreo fuera del salón de clases </a:t>
                      </a: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7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just"/>
                      <a:r>
                        <a:rPr lang="es-ES" sz="1000" u="sng" dirty="0" smtClean="0">
                          <a:latin typeface="Comic Sans MS" pitchFamily="66" charset="0"/>
                        </a:rPr>
                        <a:t>caja de sorpresas EYAA</a:t>
                      </a:r>
                    </a:p>
                    <a:p>
                      <a:pPr algn="just"/>
                      <a:r>
                        <a:rPr lang="es-ES" sz="1000" u="none" dirty="0" smtClean="0">
                          <a:latin typeface="Comic Sans MS" pitchFamily="66" charset="0"/>
                        </a:rPr>
                        <a:t>-Pasa</a:t>
                      </a:r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un alumno a caracterizarse  y los demás adivinarán de quien se trata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 -comenta  que es lo que hace , dónde lo han visto </a:t>
                      </a:r>
                    </a:p>
                    <a:p>
                      <a:pPr algn="just"/>
                      <a:r>
                        <a:rPr lang="es-ES" sz="1000" u="none" baseline="0" dirty="0" smtClean="0">
                          <a:latin typeface="Comic Sans MS" pitchFamily="66" charset="0"/>
                        </a:rPr>
                        <a:t>-  Cuenta que ha pasado  cuando los ha visto. </a:t>
                      </a:r>
                      <a:endParaRPr lang="es-ES" sz="1000" u="none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1000" u="sng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Comic Sans MS" pitchFamily="66" charset="0"/>
                        </a:rPr>
                        <a:t>Participa en juegos simbólicos improvisando a partir de un tema, utilizando su cuerpo y objetos de apoyo como recursos escénicos. </a:t>
                      </a:r>
                      <a:endParaRPr lang="es-ES" sz="1000" baseline="0" dirty="0" smtClean="0">
                        <a:latin typeface="Comic Sans MS" pitchFamily="66" charset="0"/>
                      </a:endParaRPr>
                    </a:p>
                    <a:p>
                      <a:pPr algn="just"/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30 min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Grupal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1000" dirty="0" smtClean="0">
                          <a:latin typeface="Comic Sans MS" pitchFamily="66" charset="0"/>
                        </a:rPr>
                        <a:t> caja , collares ,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silbatos , batas, entre otros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056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ES" sz="11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11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9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808519"/>
              </p:ext>
            </p:extLst>
          </p:nvPr>
        </p:nvGraphicFramePr>
        <p:xfrm>
          <a:off x="178827" y="154943"/>
          <a:ext cx="8728990" cy="6623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199"/>
                <a:gridCol w="358665"/>
                <a:gridCol w="3371450"/>
                <a:gridCol w="860796"/>
                <a:gridCol w="1362928"/>
                <a:gridCol w="215197"/>
                <a:gridCol w="573868"/>
                <a:gridCol w="143466"/>
                <a:gridCol w="789064"/>
                <a:gridCol w="838357"/>
              </a:tblGrid>
              <a:tr h="364829"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Fecha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Secuencia didáctica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Aprendizaje esperado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Tiempo 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Espacio </a:t>
                      </a:r>
                    </a:p>
                  </a:txBody>
                  <a:tcPr marL="91091" marR="91091" marT="45604" marB="45604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Organización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Recursos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3861">
                <a:tc rowSpan="11">
                  <a:txBody>
                    <a:bodyPr/>
                    <a:lstStyle/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O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J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U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V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17 </a:t>
                      </a:r>
                    </a:p>
                    <a:p>
                      <a:endParaRPr lang="es-ES" sz="9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endParaRPr lang="es-ES" sz="9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M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Z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            </a:t>
                      </a:r>
                      <a:endParaRPr lang="es-ES" sz="90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APIBD</a:t>
                      </a:r>
                    </a:p>
                    <a:p>
                      <a:pPr marL="0" marR="0" indent="0" algn="l" defTabSz="9113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saludo y registro de fecha </a:t>
                      </a:r>
                    </a:p>
                    <a:p>
                      <a:r>
                        <a:rPr lang="es-ES" sz="900" u="sng" dirty="0" smtClean="0">
                          <a:latin typeface="Comic Sans MS" pitchFamily="66" charset="0"/>
                        </a:rPr>
                        <a:t>Un lugarcito</a:t>
                      </a:r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 para mi PM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En un espacio amplio, la docente invita a sus alumnos a jugar busco un lugarcito. Todos juntos cantan, cuando finalice el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se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 quedan quietos en un lugar sin moverse.</a:t>
                      </a:r>
                      <a:endParaRPr lang="es-ES" sz="900" u="sng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¿Dónde te encuentras? o ¿Quién está cerca de ti? o ¿Quién se encuentra más lejos de ti? o ¿Qué objetos hay cercanos a ti? o ¿Quién se encuentra detrás de ti? o ¿Quién está más lejos de la puerta, tú o tu compañero?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Comunica posiciones y desplazamientos de objetos y personas utilizando términos como dentro, fuera, arriba, abajo, encima, cerca, lejos, adelante, etcétera</a:t>
                      </a: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20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Grupal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Grabadora , 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canciones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534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30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" sz="900" u="sng" dirty="0" smtClean="0">
                          <a:latin typeface="Comic Sans MS" pitchFamily="66" charset="0"/>
                        </a:rPr>
                        <a:t>Los superhéroes de mi ciudad DFYS </a:t>
                      </a: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-Escucha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el cuento de las personas que nos ayudan  como los bomberos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 -  observan  el personaje y colocan las herramientas que usan , los trajes que visten y lo que ellos hacen 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- Responde  ¿ consideras que otras personas también pueden ser superhéroes ,¿ cuales son ?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Identifica algunos riesgos a los que puede estar expuesto en su familia, la calle o la escuela, y platica qué se tiene que hacer en cada caso.</a:t>
                      </a:r>
                      <a:endParaRPr lang="es-ES" sz="900" dirty="0" smtClean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30 min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Grupal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err="1" smtClean="0">
                          <a:latin typeface="Comic Sans MS" pitchFamily="66" charset="0"/>
                        </a:rPr>
                        <a:t>Franelógrafo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 ,imágenes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906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salón de clases </a:t>
                      </a: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386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Taller como hablar con los superhéroes DFYS </a:t>
                      </a:r>
                    </a:p>
                    <a:p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 Responden los alumnos preguntas como¿ sabes quienes son los héroes de la cuidan que nos ayudan cuando  los necesitamos ?¿ como podemos llamarlos ?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-recibe material para trabajar y hacer un teléfono,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- Se apropian del número de emergencia al que deben llamar para que en cualquier momento de emergencia puedan acudir a ayudarlos   con una  canción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 sz="10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Identifica algunos riesgos a los que puede estar expuesto en su familia, la calle o la escuela, y platica qué se tiene que hacer en cada caso.</a:t>
                      </a:r>
                      <a:endParaRPr lang="es-ES" sz="900" dirty="0" smtClean="0"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30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Individual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caja de jugo, calcomanías, lustrina de colores, canción , </a:t>
                      </a:r>
                      <a:r>
                        <a:rPr lang="es-ES" sz="900" dirty="0" err="1" smtClean="0">
                          <a:latin typeface="Comic Sans MS" pitchFamily="66" charset="0"/>
                        </a:rPr>
                        <a:t>gradbadora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 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502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Salón de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clases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338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es-ES" sz="900" u="sng" dirty="0" smtClean="0">
                          <a:latin typeface="Comic Sans MS" pitchFamily="66" charset="0"/>
                        </a:rPr>
                        <a:t>Alto</a:t>
                      </a:r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 ahí PM</a:t>
                      </a:r>
                      <a:endParaRPr lang="es-ES" sz="900" u="sng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-Observan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los objetos silbato , el semáforo escuchan  para que sirve el color rojo , amarrillo , verde  y hacen acuerdos para ver quienes serán los policías   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-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Observan 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un camino  trazado , con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carritos de cartón  se designaran personas que pongan el color donde se deben detener ,avanzar etc.  </a:t>
                      </a:r>
                    </a:p>
                    <a:p>
                      <a:r>
                        <a:rPr lang="es-ES" sz="900" baseline="0" dirty="0" smtClean="0">
                          <a:latin typeface="Comic Sans MS" pitchFamily="66" charset="0"/>
                        </a:rPr>
                        <a:t>- Responde  ¿ qué crees que pasaría si no habría un semáforo? ¿Por qué crees importante que el policia les silbe a las personas ? </a:t>
                      </a:r>
                      <a:endParaRPr lang="es-ES" sz="90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 smtClean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Comunica posiciones y desplazamientos de objetos y personas utilizando términos como dentro, fuera, arriba, abajo, encima, cerca, lejos, adelante, etcétera</a:t>
                      </a: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25 min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Grupal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Bote de las sorpresas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Cinta o gis , carritos  ,   pres colores del semáforo </a:t>
                      </a: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8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Patio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80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baseline="0" dirty="0" smtClean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 Lavado de manos 10:30 ,  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10:30 10:45 toma de lonche 10:45 11:15 Recreo fuera del salón de clases </a:t>
                      </a: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71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u="sng" dirty="0" smtClean="0">
                          <a:latin typeface="Comic Sans MS" pitchFamily="66" charset="0"/>
                        </a:rPr>
                        <a:t>Policías  y ladrones DPYS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Porqué crees que existan los policías ? ¿ que hacen de importante ?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  Crean una placa la mitad del grupo  y la otra mitad  un antifaz , lo colorean  y se lo ponen .</a:t>
                      </a:r>
                    </a:p>
                    <a:p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 forman dos filas  y en el patio   al ritmo de una canción   se mueven  ,cuando se pare la canción  y al término los que se designaron policías  atraparan a los ladrones </a:t>
                      </a:r>
                    </a:p>
                  </a:txBody>
                  <a:tcPr marL="91091" marR="91091" marT="45604" marB="45604"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Participa en juegos respetando las reglas establecidas y las normas para la convivencia.</a:t>
                      </a:r>
                      <a:endParaRPr lang="es-ES" sz="900" dirty="0" smtClean="0"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30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 grupal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Hojas , colores , cinta , estambre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29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Patio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3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71454"/>
              </p:ext>
            </p:extLst>
          </p:nvPr>
        </p:nvGraphicFramePr>
        <p:xfrm>
          <a:off x="162049" y="539949"/>
          <a:ext cx="8840206" cy="450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932"/>
                <a:gridCol w="358665"/>
                <a:gridCol w="3586648"/>
                <a:gridCol w="1434659"/>
                <a:gridCol w="1147728"/>
                <a:gridCol w="717329"/>
                <a:gridCol w="1308245"/>
              </a:tblGrid>
              <a:tr h="502772">
                <a:tc gridSpan="2"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Fecha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Secuencia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didáctica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Aprendizaje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esperado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Tiempo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Espacio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Organización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 smtClean="0">
                          <a:latin typeface="Comic Sans MS" pitchFamily="66" charset="0"/>
                        </a:rPr>
                        <a:t>Recursos</a:t>
                      </a:r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572453">
                <a:tc rowSpan="7">
                  <a:txBody>
                    <a:bodyPr/>
                    <a:lstStyle/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L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O</a:t>
                      </a: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endParaRPr lang="es-ES" sz="100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V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I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N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dirty="0" smtClean="0">
                          <a:latin typeface="Comic Sans MS" pitchFamily="66" charset="0"/>
                        </a:rPr>
                        <a:t>S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18</a:t>
                      </a:r>
                    </a:p>
                    <a:p>
                      <a:endParaRPr lang="es-ES" sz="1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D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E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 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M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A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R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Z</a:t>
                      </a:r>
                    </a:p>
                    <a:p>
                      <a:r>
                        <a:rPr lang="es-ES" sz="1000" baseline="0" dirty="0" smtClean="0">
                          <a:latin typeface="Comic Sans MS" pitchFamily="66" charset="0"/>
                        </a:rPr>
                        <a:t>O</a:t>
                      </a:r>
                    </a:p>
                    <a:p>
                      <a:endParaRPr lang="es-ES" sz="10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s-ES" sz="900" u="sng" dirty="0" smtClean="0">
                          <a:latin typeface="Comic Sans MS" pitchFamily="66" charset="0"/>
                        </a:rPr>
                        <a:t>APIBD </a:t>
                      </a:r>
                    </a:p>
                    <a:p>
                      <a:pPr algn="just"/>
                      <a:r>
                        <a:rPr lang="es-ES" sz="900" u="none" dirty="0" smtClean="0">
                          <a:latin typeface="Comic Sans MS" pitchFamily="66" charset="0"/>
                        </a:rPr>
                        <a:t>Saludo</a:t>
                      </a: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 , conteo alumnos, como esta el </a:t>
                      </a:r>
                      <a:r>
                        <a:rPr lang="es-ES" sz="900" u="none" baseline="0" dirty="0" err="1" smtClean="0">
                          <a:latin typeface="Comic Sans MS" pitchFamily="66" charset="0"/>
                        </a:rPr>
                        <a:t>climna</a:t>
                      </a: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u="none" dirty="0" smtClean="0">
                        <a:latin typeface="Comic Sans MS" pitchFamily="66" charset="0"/>
                      </a:endParaRPr>
                    </a:p>
                    <a:p>
                      <a:pPr algn="just"/>
                      <a:r>
                        <a:rPr lang="es-ES" sz="900" u="sng" dirty="0" smtClean="0">
                          <a:effectLst/>
                          <a:latin typeface="Comic Sans MS" pitchFamily="66" charset="0"/>
                        </a:rPr>
                        <a:t>Adivina</a:t>
                      </a:r>
                      <a:r>
                        <a:rPr lang="es-ES" sz="900" u="sng" baseline="0" dirty="0" smtClean="0">
                          <a:effectLst/>
                          <a:latin typeface="Comic Sans MS" pitchFamily="66" charset="0"/>
                        </a:rPr>
                        <a:t> quienes somos 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-Para descubrir de que personajes se tratan el día de hoy , acomoda las piezas según crean pasaran 3 alumnas y tres alumnos a modo de competencia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 Responde </a:t>
                      </a:r>
                      <a:r>
                        <a:rPr lang="es-ES" sz="900" u="sng" dirty="0" smtClean="0">
                          <a:latin typeface="Comic Sans MS" pitchFamily="66" charset="0"/>
                        </a:rPr>
                        <a:t>Busco</a:t>
                      </a:r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 quien seré  EYCM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quienes son , sabes que son y lo que hacen 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escuchan lo que las dos personas de las que se hablará en el día  que hacen  </a:t>
                      </a:r>
                      <a:endParaRPr lang="es-ES" sz="900" u="none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Participa en juegos respetando las reglas establecidas y las normas para la convivencia.</a:t>
                      </a:r>
                      <a:endParaRPr lang="es-ES" sz="900" dirty="0" smtClean="0"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20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Comic Sans MS" pitchFamily="66" charset="0"/>
                        </a:rPr>
                        <a:t>                        rompecabezas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75005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24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 dirty="0">
                        <a:latin typeface="Comic Sans MS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u="sng" dirty="0" smtClean="0">
                          <a:latin typeface="Comic Sans MS" pitchFamily="66" charset="0"/>
                        </a:rPr>
                        <a:t>Que</a:t>
                      </a:r>
                      <a:r>
                        <a:rPr lang="es-ES" sz="900" u="sng" baseline="0" dirty="0" smtClean="0">
                          <a:latin typeface="Comic Sans MS" pitchFamily="66" charset="0"/>
                        </a:rPr>
                        <a:t>  se oye por ahí EYAA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-Observan el video de un locutor¿ que usa ? ¿ por dónde los escucha  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-Participa   por mesa   que cada niño   diga algo en el teléfono la maestra será la entrevistadora y los alumnos los entrevistados.</a:t>
                      </a:r>
                    </a:p>
                    <a:p>
                      <a:pPr algn="just"/>
                      <a:r>
                        <a:rPr lang="es-ES" sz="900" u="none" baseline="0" dirty="0" smtClean="0">
                          <a:latin typeface="Comic Sans MS" pitchFamily="66" charset="0"/>
                        </a:rPr>
                        <a:t>-Escuchan las  voces grabadas por ellos   y se reproducirán en la grabadora  , expresa que sintió al escucharse .</a:t>
                      </a:r>
                    </a:p>
                  </a:txBody>
                  <a:tcPr marL="91091" marR="91091" marT="45604" marB="45604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Participa en juegos simbólicos improvisando a partir de un tema, utilizando su cuerpo y objetos de apoyo como recursos escénicos. </a:t>
                      </a:r>
                      <a:endParaRPr lang="es-ES" sz="900" baseline="0" dirty="0" smtClean="0">
                        <a:latin typeface="Comic Sans MS" pitchFamily="66" charset="0"/>
                      </a:endParaRPr>
                    </a:p>
                    <a:p>
                      <a:endParaRPr lang="es-ES" sz="900" dirty="0" smtClean="0"/>
                    </a:p>
                  </a:txBody>
                  <a:tcPr marL="91091" marR="91091" marT="45604" marB="45604"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30 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Grupal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Comic Sans MS" pitchFamily="66" charset="0"/>
                        </a:rPr>
                        <a:t>       Celular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, grabadora , video , cañón y laptop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/>
                </a:tc>
              </a:tr>
              <a:tr h="33961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724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000" b="1" dirty="0" smtClean="0">
                          <a:latin typeface="Comic Sans MS" pitchFamily="66" charset="0"/>
                        </a:rPr>
                        <a:t>Uso</a:t>
                      </a:r>
                      <a:r>
                        <a:rPr lang="es-ES" sz="1000" b="1" baseline="0" dirty="0" smtClean="0">
                          <a:latin typeface="Comic Sans MS" pitchFamily="66" charset="0"/>
                        </a:rPr>
                        <a:t> de la Tablet </a:t>
                      </a:r>
                      <a:endParaRPr lang="es-ES" sz="1000" b="1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 smtClean="0">
                          <a:latin typeface="Comic Sans MS" pitchFamily="66" charset="0"/>
                        </a:rPr>
                        <a:t>Participa en juegos simbólicos improvisando a partir de un tema, utilizando su cuerpo y objetos de apoyo como recursos escénicos. </a:t>
                      </a:r>
                      <a:endParaRPr lang="es-ES" sz="900" baseline="0" dirty="0" smtClean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30 min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Parejas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s-ES" sz="900" dirty="0" smtClean="0">
                          <a:latin typeface="Comic Sans MS" pitchFamily="66" charset="0"/>
                        </a:rPr>
                        <a:t>Tablet</a:t>
                      </a:r>
                      <a:r>
                        <a:rPr lang="es-ES" sz="900" baseline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es-ES" sz="900" dirty="0" smtClean="0">
                          <a:latin typeface="Comic Sans MS" pitchFamily="66" charset="0"/>
                        </a:rPr>
                        <a:t>,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solidFill>
                      <a:srgbClr val="FFFF00"/>
                    </a:solidFill>
                  </a:tcPr>
                </a:tc>
              </a:tr>
              <a:tr h="3698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Comic Sans MS" pitchFamily="66" charset="0"/>
                        </a:rPr>
                        <a:t>Salón de clases </a:t>
                      </a:r>
                      <a:endParaRPr lang="es-ES" sz="900" dirty="0">
                        <a:latin typeface="Comic Sans MS" pitchFamily="66" charset="0"/>
                      </a:endParaRPr>
                    </a:p>
                  </a:txBody>
                  <a:tcPr marL="91091" marR="91091" marT="45604" marB="4560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18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aseline="0" dirty="0" smtClean="0">
                          <a:latin typeface="Comic Sans MS" pitchFamily="66" charset="0"/>
                        </a:rPr>
                        <a:t>A partir de las 10 se comerá </a:t>
                      </a:r>
                    </a:p>
                  </a:txBody>
                  <a:tcPr marL="91091" marR="91091" marT="45604" marB="456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298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10518</TotalTime>
  <Words>3693</Words>
  <Application>Microsoft Office PowerPoint</Application>
  <PresentationFormat>Personalizado</PresentationFormat>
  <Paragraphs>462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DK Leftover Crayon</vt:lpstr>
      <vt:lpstr>KateCelebration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Descripción de la actividad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MTZ</dc:creator>
  <cp:lastModifiedBy>Monica Domínguez</cp:lastModifiedBy>
  <cp:revision>255</cp:revision>
  <cp:lastPrinted>2018-05-21T16:46:31Z</cp:lastPrinted>
  <dcterms:created xsi:type="dcterms:W3CDTF">2017-06-01T05:13:57Z</dcterms:created>
  <dcterms:modified xsi:type="dcterms:W3CDTF">2019-01-09T23:45:04Z</dcterms:modified>
</cp:coreProperties>
</file>