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697C58-5703-4D5E-BD0B-E679B1DFB7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B7110F1-5411-462A-BDFA-33F2016CBC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FCD899-B562-4F46-8FA8-C9EBFFB5D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CD70-495E-45C8-A372-72198585E238}" type="datetimeFigureOut">
              <a:rPr lang="es-MX" smtClean="0"/>
              <a:t>24/11/2018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DF3781-3ABC-4FA3-9FF6-D6BA6DB7C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067190-092C-433C-AFDE-85B52B781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9DB03-2AD5-4F19-926D-204359780C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7980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0F2319-AAD6-4F31-A5DF-DF1016DC1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BECF701-E838-4AEE-86BF-D387E44743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4FDD8F-17A1-4B96-9052-48F60BA2D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CD70-495E-45C8-A372-72198585E238}" type="datetimeFigureOut">
              <a:rPr lang="es-MX" smtClean="0"/>
              <a:t>24/11/2018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FD961F-8375-4E75-AE27-45DD3A47F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D8C25D-A7B8-4B67-9FCA-70839B055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9DB03-2AD5-4F19-926D-204359780C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5198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C0A1A63-1624-4CE9-9283-779AFFEFEE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D53D1D0-CB52-4138-B214-50AFB24CA9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110F1D-993F-46D5-B656-D76DD6CCE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CD70-495E-45C8-A372-72198585E238}" type="datetimeFigureOut">
              <a:rPr lang="es-MX" smtClean="0"/>
              <a:t>24/11/2018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71E78B-9A64-4186-BF28-E27CA34FF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8D6501-AE47-4920-A18C-012410421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9DB03-2AD5-4F19-926D-204359780C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7622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8EFBD9-6AE9-4969-9DD0-F95BE56EB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90C2D6-F2D4-42C1-9A0A-53069F4BE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44B3F6-2B6F-4EC6-899A-3B875DF62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CD70-495E-45C8-A372-72198585E238}" type="datetimeFigureOut">
              <a:rPr lang="es-MX" smtClean="0"/>
              <a:t>24/11/2018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1FA1DF-3732-4F30-B39C-B5A9327ED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12B456-04A8-4B4C-AE56-7213CE919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9DB03-2AD5-4F19-926D-204359780C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951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0C90AD-1932-4816-9899-8602CA7C6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C58588F-7197-48B6-AE8C-37600B0074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C98D63-DEB1-453D-A6AC-DA4311B6C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CD70-495E-45C8-A372-72198585E238}" type="datetimeFigureOut">
              <a:rPr lang="es-MX" smtClean="0"/>
              <a:t>24/11/2018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7B3B88-380C-49EC-8A65-0B99B33AB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25BD84-107F-4E53-A96B-269C2EEAA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9DB03-2AD5-4F19-926D-204359780C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3040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70D73-3886-42F0-94AB-BEC443D85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C305F8-28F8-40B9-951E-5F449CE771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F8A3F9-D0FA-436C-94BC-CAD0BE8F8D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43BD857-75A3-469C-BC5E-DA058381A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CD70-495E-45C8-A372-72198585E238}" type="datetimeFigureOut">
              <a:rPr lang="es-MX" smtClean="0"/>
              <a:t>24/11/2018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2898684-1798-4B71-BDD8-0DFFDE533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E48AE7-BB5C-44A3-A011-F692F0784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9DB03-2AD5-4F19-926D-204359780C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6861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CCC557-B63F-4CD5-B0A8-D6CE61F46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9CDC9E-BE73-47AC-8F59-11972AF5DC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900DA5F-1946-4920-9E2B-09CC2269FE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52A0F7F-0DF4-4041-B0B9-175F8C3127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83D5C92-A56F-4D29-8473-5EA2BF8EC9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1BAC738-F46A-4A4E-ABD9-21783B3BE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CD70-495E-45C8-A372-72198585E238}" type="datetimeFigureOut">
              <a:rPr lang="es-MX" smtClean="0"/>
              <a:t>24/11/2018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CD2EBAA-C4EB-46D2-BF31-9C6F394BD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9B5DEEB-9850-48B0-833D-1B7315532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9DB03-2AD5-4F19-926D-204359780C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343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8B9AF3-3041-47AD-9C55-319E8143D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11C2384-708D-4334-9E61-2481DA5F3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CD70-495E-45C8-A372-72198585E238}" type="datetimeFigureOut">
              <a:rPr lang="es-MX" smtClean="0"/>
              <a:t>24/11/2018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656878B-A800-4CC4-B40F-7343D9BDF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07AD1C6-E2C1-45A9-97B2-1E4AB4E2D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9DB03-2AD5-4F19-926D-204359780C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1641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474D875-1952-44C5-BC89-4B25C2F22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CD70-495E-45C8-A372-72198585E238}" type="datetimeFigureOut">
              <a:rPr lang="es-MX" smtClean="0"/>
              <a:t>24/11/2018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510ECC4-CA55-4CE0-A7B1-BA4E75E2B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257D7E9-48F5-4FC1-88E6-D5A33FBA9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9DB03-2AD5-4F19-926D-204359780C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1550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8992C3-B111-476A-9F9F-4B1A50AAC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DF7328-1FFB-4C4D-91B2-E12C82294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55D9740-ABC3-4B5B-9330-AA71EADB41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B0CBAC-0731-4B3E-A479-CED389EDB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CD70-495E-45C8-A372-72198585E238}" type="datetimeFigureOut">
              <a:rPr lang="es-MX" smtClean="0"/>
              <a:t>24/11/2018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16D136D-8CDA-4CFE-8763-EBE1EDDDD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942F99F-CAAF-46B2-85B8-91FE73DD1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9DB03-2AD5-4F19-926D-204359780C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6238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158154-CDA1-4F0C-B804-56041BAA1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7775812-4C7B-4AB4-8DCD-03B438537B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94B1E5A-ADF2-46FE-A64F-D93A4255F2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339F2AA-AC1C-4015-AE56-7CAE5A4A5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CD70-495E-45C8-A372-72198585E238}" type="datetimeFigureOut">
              <a:rPr lang="es-MX" smtClean="0"/>
              <a:t>24/11/2018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CADEE6C-2B80-4524-BCF6-69396C46C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4DE976-AF79-4733-9368-7C6D1CCF2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9DB03-2AD5-4F19-926D-204359780C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44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AE62D8F-07A0-43BE-A99E-E6785B254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BCC0A5-54D2-40C3-930A-D57A77D95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C05AEB-6917-4E61-8A03-B842E33697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BCD70-495E-45C8-A372-72198585E238}" type="datetimeFigureOut">
              <a:rPr lang="es-MX" smtClean="0"/>
              <a:t>24/11/2018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94DCE2-7593-4F67-9CE2-A818264AB6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0FB9E4-73F3-44D2-9025-331DDA397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9DB03-2AD5-4F19-926D-204359780C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931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pinimg.com/564x/dc/c6/63/dcc66321a2b7d62b8a1c12fd59a4405c.jpg">
            <a:extLst>
              <a:ext uri="{FF2B5EF4-FFF2-40B4-BE49-F238E27FC236}">
                <a16:creationId xmlns:a16="http://schemas.microsoft.com/office/drawing/2014/main" id="{A7CCD2EB-B72E-45C1-9A98-9FBC1EBBE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142999" y="-1143000"/>
            <a:ext cx="6858001" cy="9144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86129841-679D-4F76-B2A8-16FC0A484349}"/>
              </a:ext>
            </a:extLst>
          </p:cNvPr>
          <p:cNvSpPr txBox="1"/>
          <p:nvPr/>
        </p:nvSpPr>
        <p:spPr>
          <a:xfrm rot="5400000">
            <a:off x="3497278" y="2828835"/>
            <a:ext cx="56056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dirty="0">
                <a:latin typeface="Century Gothic" panose="020B0502020202020204" pitchFamily="34" charset="0"/>
              </a:rPr>
              <a:t>Planeación</a:t>
            </a:r>
          </a:p>
        </p:txBody>
      </p:sp>
    </p:spTree>
    <p:extLst>
      <p:ext uri="{BB962C8B-B14F-4D97-AF65-F5344CB8AC3E}">
        <p14:creationId xmlns:p14="http://schemas.microsoft.com/office/powerpoint/2010/main" val="419786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81C48F70-F6B3-455B-862F-E9958285B321}"/>
              </a:ext>
            </a:extLst>
          </p:cNvPr>
          <p:cNvSpPr/>
          <p:nvPr/>
        </p:nvSpPr>
        <p:spPr>
          <a:xfrm>
            <a:off x="0" y="243512"/>
            <a:ext cx="9144000" cy="6386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700" dirty="0">
                <a:latin typeface="Century Gothic" panose="020B0502020202020204" pitchFamily="34" charset="0"/>
              </a:rPr>
              <a:t>ESCUELA NORMAL DE EDUCACIÓN PREESCOLAR DEL</a:t>
            </a:r>
          </a:p>
          <a:p>
            <a:pPr algn="ctr"/>
            <a:r>
              <a:rPr lang="es-MX" sz="1700" dirty="0">
                <a:latin typeface="Century Gothic" panose="020B0502020202020204" pitchFamily="34" charset="0"/>
              </a:rPr>
              <a:t>ESTADO DE COAHUILA DE ZARAGOZA</a:t>
            </a:r>
          </a:p>
          <a:p>
            <a:pPr algn="ctr"/>
            <a:r>
              <a:rPr lang="es-MX" sz="1700" dirty="0">
                <a:latin typeface="Century Gothic" panose="020B0502020202020204" pitchFamily="34" charset="0"/>
              </a:rPr>
              <a:t> </a:t>
            </a:r>
          </a:p>
          <a:p>
            <a:endParaRPr lang="es-MX" sz="1700" dirty="0">
              <a:latin typeface="Century Gothic" panose="020B0502020202020204" pitchFamily="34" charset="0"/>
            </a:endParaRPr>
          </a:p>
          <a:p>
            <a:endParaRPr lang="es-MX" sz="1700" dirty="0">
              <a:latin typeface="Century Gothic" panose="020B0502020202020204" pitchFamily="34" charset="0"/>
            </a:endParaRPr>
          </a:p>
          <a:p>
            <a:endParaRPr lang="es-MX" sz="1700" dirty="0">
              <a:latin typeface="Century Gothic" panose="020B0502020202020204" pitchFamily="34" charset="0"/>
            </a:endParaRPr>
          </a:p>
          <a:p>
            <a:r>
              <a:rPr lang="es-MX" sz="1700" dirty="0">
                <a:latin typeface="Century Gothic" panose="020B0502020202020204" pitchFamily="34" charset="0"/>
              </a:rPr>
              <a:t>Nombre del Alumno Practicante:</a:t>
            </a:r>
          </a:p>
          <a:p>
            <a:r>
              <a:rPr lang="es-MX" sz="1700" b="1" dirty="0">
                <a:latin typeface="Century Gothic" panose="020B0502020202020204" pitchFamily="34" charset="0"/>
              </a:rPr>
              <a:t>Graciela Santillana Arias </a:t>
            </a:r>
          </a:p>
          <a:p>
            <a:endParaRPr lang="es-MX" sz="1700" dirty="0">
              <a:latin typeface="Century Gothic" panose="020B0502020202020204" pitchFamily="34" charset="0"/>
            </a:endParaRPr>
          </a:p>
          <a:p>
            <a:r>
              <a:rPr lang="es-MX" sz="1700" dirty="0">
                <a:latin typeface="Century Gothic" panose="020B0502020202020204" pitchFamily="34" charset="0"/>
              </a:rPr>
              <a:t>Grado: </a:t>
            </a:r>
            <a:r>
              <a:rPr lang="es-MX" sz="1700" b="1" dirty="0">
                <a:latin typeface="Century Gothic" panose="020B0502020202020204" pitchFamily="34" charset="0"/>
              </a:rPr>
              <a:t>4</a:t>
            </a:r>
            <a:r>
              <a:rPr lang="es-MX" sz="1700" dirty="0">
                <a:latin typeface="Century Gothic" panose="020B0502020202020204" pitchFamily="34" charset="0"/>
              </a:rPr>
              <a:t> Sección: </a:t>
            </a:r>
            <a:r>
              <a:rPr lang="es-MX" sz="1700" b="1" dirty="0">
                <a:latin typeface="Century Gothic" panose="020B0502020202020204" pitchFamily="34" charset="0"/>
              </a:rPr>
              <a:t>A</a:t>
            </a:r>
            <a:r>
              <a:rPr lang="es-MX" sz="1700" dirty="0">
                <a:latin typeface="Century Gothic" panose="020B0502020202020204" pitchFamily="34" charset="0"/>
              </a:rPr>
              <a:t> Número de Lista: </a:t>
            </a:r>
            <a:r>
              <a:rPr lang="es-MX" sz="1700" b="1" dirty="0">
                <a:latin typeface="Century Gothic" panose="020B0502020202020204" pitchFamily="34" charset="0"/>
              </a:rPr>
              <a:t>11</a:t>
            </a:r>
          </a:p>
          <a:p>
            <a:endParaRPr lang="es-MX" sz="1700" b="1" dirty="0">
              <a:latin typeface="Century Gothic" panose="020B0502020202020204" pitchFamily="34" charset="0"/>
            </a:endParaRPr>
          </a:p>
          <a:p>
            <a:r>
              <a:rPr lang="es-MX" sz="1700" dirty="0">
                <a:latin typeface="Century Gothic" panose="020B0502020202020204" pitchFamily="34" charset="0"/>
              </a:rPr>
              <a:t>Institución de Práctica:</a:t>
            </a:r>
          </a:p>
          <a:p>
            <a:r>
              <a:rPr lang="es-MX" sz="1700" b="1" dirty="0">
                <a:latin typeface="Century Gothic" panose="020B0502020202020204" pitchFamily="34" charset="0"/>
              </a:rPr>
              <a:t>Jardín de niños Anita del Bosque de López</a:t>
            </a:r>
          </a:p>
          <a:p>
            <a:endParaRPr lang="es-MX" sz="1700" b="1" dirty="0">
              <a:latin typeface="Century Gothic" panose="020B0502020202020204" pitchFamily="34" charset="0"/>
            </a:endParaRPr>
          </a:p>
          <a:p>
            <a:r>
              <a:rPr lang="es-MX" sz="1700" dirty="0">
                <a:latin typeface="Century Gothic" panose="020B0502020202020204" pitchFamily="34" charset="0"/>
              </a:rPr>
              <a:t>Clave: </a:t>
            </a:r>
            <a:r>
              <a:rPr lang="es-MX" b="1" dirty="0">
                <a:latin typeface="Century Gothic" panose="020B0502020202020204" pitchFamily="34" charset="0"/>
              </a:rPr>
              <a:t>05DJN00271</a:t>
            </a:r>
            <a:r>
              <a:rPr lang="es-MX" dirty="0"/>
              <a:t> </a:t>
            </a:r>
            <a:r>
              <a:rPr lang="es-MX" sz="1700" dirty="0">
                <a:latin typeface="Century Gothic" panose="020B0502020202020204" pitchFamily="34" charset="0"/>
              </a:rPr>
              <a:t>Zona Escolar: </a:t>
            </a:r>
            <a:r>
              <a:rPr lang="es-MX" sz="1700" b="1" dirty="0">
                <a:latin typeface="Century Gothic" panose="020B0502020202020204" pitchFamily="34" charset="0"/>
              </a:rPr>
              <a:t>121</a:t>
            </a:r>
          </a:p>
          <a:p>
            <a:endParaRPr lang="es-MX" sz="1700" dirty="0">
              <a:latin typeface="Century Gothic" panose="020B0502020202020204" pitchFamily="34" charset="0"/>
            </a:endParaRPr>
          </a:p>
          <a:p>
            <a:r>
              <a:rPr lang="es-MX" sz="1700" dirty="0">
                <a:latin typeface="Century Gothic" panose="020B0502020202020204" pitchFamily="34" charset="0"/>
              </a:rPr>
              <a:t>Grado en el que realiza su práctica: </a:t>
            </a:r>
            <a:r>
              <a:rPr lang="es-MX" sz="1700" b="1" dirty="0">
                <a:latin typeface="Century Gothic" panose="020B0502020202020204" pitchFamily="34" charset="0"/>
              </a:rPr>
              <a:t>1</a:t>
            </a:r>
          </a:p>
          <a:p>
            <a:endParaRPr lang="es-MX" sz="1700" dirty="0">
              <a:latin typeface="Century Gothic" panose="020B0502020202020204" pitchFamily="34" charset="0"/>
            </a:endParaRPr>
          </a:p>
          <a:p>
            <a:r>
              <a:rPr lang="es-MX" sz="1700" dirty="0">
                <a:latin typeface="Century Gothic" panose="020B0502020202020204" pitchFamily="34" charset="0"/>
              </a:rPr>
              <a:t>Nombre del Educador(a) Titular:</a:t>
            </a:r>
          </a:p>
          <a:p>
            <a:r>
              <a:rPr lang="es-MX" sz="1700" b="1" dirty="0">
                <a:latin typeface="Century Gothic" panose="020B0502020202020204" pitchFamily="34" charset="0"/>
              </a:rPr>
              <a:t>Claudia Carrillo </a:t>
            </a:r>
          </a:p>
          <a:p>
            <a:endParaRPr lang="es-MX" sz="1700" dirty="0">
              <a:latin typeface="Century Gothic" panose="020B0502020202020204" pitchFamily="34" charset="0"/>
            </a:endParaRPr>
          </a:p>
          <a:p>
            <a:r>
              <a:rPr lang="es-MX" sz="1700" dirty="0">
                <a:latin typeface="Century Gothic" panose="020B0502020202020204" pitchFamily="34" charset="0"/>
              </a:rPr>
              <a:t>Total de niños:  </a:t>
            </a:r>
            <a:r>
              <a:rPr lang="es-MX" sz="1700" b="1" dirty="0">
                <a:latin typeface="Century Gothic" panose="020B0502020202020204" pitchFamily="34" charset="0"/>
              </a:rPr>
              <a:t>  </a:t>
            </a:r>
            <a:r>
              <a:rPr lang="es-MX" sz="1700" dirty="0">
                <a:latin typeface="Century Gothic" panose="020B0502020202020204" pitchFamily="34" charset="0"/>
              </a:rPr>
              <a:t> Niños: </a:t>
            </a:r>
            <a:r>
              <a:rPr lang="es-MX" sz="1700" b="1" dirty="0">
                <a:latin typeface="Century Gothic" panose="020B0502020202020204" pitchFamily="34" charset="0"/>
              </a:rPr>
              <a:t>   </a:t>
            </a:r>
            <a:r>
              <a:rPr lang="es-MX" sz="1700" dirty="0">
                <a:latin typeface="Century Gothic" panose="020B0502020202020204" pitchFamily="34" charset="0"/>
              </a:rPr>
              <a:t> Niñas: </a:t>
            </a:r>
            <a:r>
              <a:rPr lang="es-MX" sz="1700" b="1" dirty="0">
                <a:latin typeface="Century Gothic" panose="020B0502020202020204" pitchFamily="34" charset="0"/>
              </a:rPr>
              <a:t>   </a:t>
            </a:r>
          </a:p>
          <a:p>
            <a:endParaRPr lang="es-MX" sz="1700" dirty="0">
              <a:latin typeface="Century Gothic" panose="020B0502020202020204" pitchFamily="34" charset="0"/>
            </a:endParaRPr>
          </a:p>
          <a:p>
            <a:r>
              <a:rPr lang="es-MX" sz="1700" dirty="0">
                <a:latin typeface="Century Gothic" panose="020B0502020202020204" pitchFamily="34" charset="0"/>
              </a:rPr>
              <a:t>Periodo de Práctica: </a:t>
            </a:r>
            <a:r>
              <a:rPr lang="es-MX" sz="1700" b="1" dirty="0">
                <a:latin typeface="Century Gothic" panose="020B0502020202020204" pitchFamily="34" charset="0"/>
              </a:rPr>
              <a:t>5 de noviembre al 30 de noviembre</a:t>
            </a:r>
          </a:p>
        </p:txBody>
      </p:sp>
    </p:spTree>
    <p:extLst>
      <p:ext uri="{BB962C8B-B14F-4D97-AF65-F5344CB8AC3E}">
        <p14:creationId xmlns:p14="http://schemas.microsoft.com/office/powerpoint/2010/main" val="1167961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9345C715-6717-432A-BDFD-C28E5DEE9ABB}"/>
              </a:ext>
            </a:extLst>
          </p:cNvPr>
          <p:cNvSpPr/>
          <p:nvPr/>
        </p:nvSpPr>
        <p:spPr>
          <a:xfrm>
            <a:off x="0" y="22573"/>
            <a:ext cx="9144000" cy="27004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4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Propósito de la Jornada de Práctica:</a:t>
            </a:r>
            <a:endParaRPr lang="es-MX" sz="14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MX" sz="14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Diseñar actividades de acuerdo a las necesidades del contexto del jardín de niños así como temas de gran importancia en el mundo actual para generar aprendizajes significativos en los niños y que puedan comprender al mundo que los rodea</a:t>
            </a:r>
            <a:endParaRPr lang="es-MX" sz="14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MX" sz="14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Propósito de la Situación Didáctica:</a:t>
            </a:r>
          </a:p>
          <a:p>
            <a:pPr>
              <a:lnSpc>
                <a:spcPct val="107000"/>
              </a:lnSpc>
            </a:pPr>
            <a:r>
              <a:rPr lang="es-MX" sz="1400" dirty="0">
                <a:latin typeface="Century Gothic" panose="020B0502020202020204" pitchFamily="34" charset="0"/>
              </a:rPr>
              <a:t>Diseñar y aplicar actividades que favorezcan la participación de los alumnos donde el objetivo es identificar los diferentes medios que existen para transportarnos de un lugar a otro, apoyados  en los diferentes recursos físicos, tecnológicos y manuales que el entorno nos ofrece</a:t>
            </a:r>
          </a:p>
          <a:p>
            <a:pPr>
              <a:lnSpc>
                <a:spcPct val="107000"/>
              </a:lnSpc>
            </a:pPr>
            <a:endParaRPr lang="es-MX" sz="1400" dirty="0">
              <a:latin typeface="Century Gothic" panose="020B0502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4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Situación Didáctica: </a:t>
            </a:r>
            <a:r>
              <a:rPr lang="es-MX" altLang="es-MX" sz="14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Los medios de transporte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4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Fecha: </a:t>
            </a:r>
            <a:r>
              <a:rPr lang="es-MX" altLang="es-MX" sz="14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26 al 29 de noviembre</a:t>
            </a:r>
            <a:endParaRPr lang="es-MX" altLang="es-MX" sz="1400" dirty="0">
              <a:latin typeface="Century Gothic" panose="020B0502020202020204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B864227-CFA0-4483-AC53-D5861FFC5D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591591"/>
              </p:ext>
            </p:extLst>
          </p:nvPr>
        </p:nvGraphicFramePr>
        <p:xfrm>
          <a:off x="1" y="2752947"/>
          <a:ext cx="9143999" cy="1352106"/>
        </p:xfrm>
        <a:graphic>
          <a:graphicData uri="http://schemas.openxmlformats.org/drawingml/2006/table">
            <a:tbl>
              <a:tblPr firstRow="1" firstCol="1" bandRow="1"/>
              <a:tblGrid>
                <a:gridCol w="3125419">
                  <a:extLst>
                    <a:ext uri="{9D8B030D-6E8A-4147-A177-3AD203B41FA5}">
                      <a16:colId xmlns:a16="http://schemas.microsoft.com/office/drawing/2014/main" val="1840987870"/>
                    </a:ext>
                  </a:extLst>
                </a:gridCol>
                <a:gridCol w="3097987">
                  <a:extLst>
                    <a:ext uri="{9D8B030D-6E8A-4147-A177-3AD203B41FA5}">
                      <a16:colId xmlns:a16="http://schemas.microsoft.com/office/drawing/2014/main" val="2521790574"/>
                    </a:ext>
                  </a:extLst>
                </a:gridCol>
                <a:gridCol w="2920593">
                  <a:extLst>
                    <a:ext uri="{9D8B030D-6E8A-4147-A177-3AD203B41FA5}">
                      <a16:colId xmlns:a16="http://schemas.microsoft.com/office/drawing/2014/main" val="1605375589"/>
                    </a:ext>
                  </a:extLst>
                </a:gridCol>
              </a:tblGrid>
              <a:tr h="123614">
                <a:tc rowSpan="4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Campo de Formación Académica</a:t>
                      </a: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400" dirty="0"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Lenguaje y Comunicación</a:t>
                      </a:r>
                      <a:endParaRPr lang="es-MX" sz="1400" dirty="0">
                        <a:effectLst/>
                        <a:highlight>
                          <a:srgbClr val="FFFF00"/>
                        </a:highlight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Pensamiento Matemático</a:t>
                      </a: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Exploración y Comprensión del Mundo Natural y Social</a:t>
                      </a: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1</a:t>
                      </a: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 esperado</a:t>
                      </a:r>
                      <a:endParaRPr lang="es-MX" sz="14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493511"/>
                  </a:ext>
                </a:extLst>
              </a:tr>
              <a:tr h="12361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Responde en relación con lo que escucha; realiza acciones de acuerdo con instrucciones recibidas.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3594502"/>
                  </a:ext>
                </a:extLst>
              </a:tr>
              <a:tr h="12361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763759"/>
                  </a:ext>
                </a:extLst>
              </a:tr>
              <a:tr h="26526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8659298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FC87F1F-34EB-4908-89CB-F95B0D879A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804114"/>
              </p:ext>
            </p:extLst>
          </p:nvPr>
        </p:nvGraphicFramePr>
        <p:xfrm>
          <a:off x="-1" y="4243562"/>
          <a:ext cx="9144001" cy="1352106"/>
        </p:xfrm>
        <a:graphic>
          <a:graphicData uri="http://schemas.openxmlformats.org/drawingml/2006/table">
            <a:tbl>
              <a:tblPr firstRow="1" firstCol="1" bandRow="1"/>
              <a:tblGrid>
                <a:gridCol w="3125419">
                  <a:extLst>
                    <a:ext uri="{9D8B030D-6E8A-4147-A177-3AD203B41FA5}">
                      <a16:colId xmlns:a16="http://schemas.microsoft.com/office/drawing/2014/main" val="1600388561"/>
                    </a:ext>
                  </a:extLst>
                </a:gridCol>
                <a:gridCol w="3097988">
                  <a:extLst>
                    <a:ext uri="{9D8B030D-6E8A-4147-A177-3AD203B41FA5}">
                      <a16:colId xmlns:a16="http://schemas.microsoft.com/office/drawing/2014/main" val="1036847598"/>
                    </a:ext>
                  </a:extLst>
                </a:gridCol>
                <a:gridCol w="2920594">
                  <a:extLst>
                    <a:ext uri="{9D8B030D-6E8A-4147-A177-3AD203B41FA5}">
                      <a16:colId xmlns:a16="http://schemas.microsoft.com/office/drawing/2014/main" val="2984814127"/>
                    </a:ext>
                  </a:extLst>
                </a:gridCol>
              </a:tblGrid>
              <a:tr h="152030">
                <a:tc rowSpan="4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Campo de Formación Académica</a:t>
                      </a: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Lenguaje y Comunicación</a:t>
                      </a: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400" dirty="0"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Pensamiento Matemático</a:t>
                      </a:r>
                      <a:endParaRPr lang="es-MX" sz="1400" dirty="0">
                        <a:effectLst/>
                        <a:highlight>
                          <a:srgbClr val="FFFF00"/>
                        </a:highlight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Exploración y Comprensión del Mundo Natural y Social</a:t>
                      </a: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1</a:t>
                      </a:r>
                      <a:endParaRPr lang="es-MX" sz="14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 esperado</a:t>
                      </a:r>
                      <a:endParaRPr lang="es-MX" sz="14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531337"/>
                  </a:ext>
                </a:extLst>
              </a:tr>
              <a:tr h="15203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Construye rompecabezas y reproduce formas con material de ensamble, cubos y otras piezas que puede apilar o embonar.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8183503"/>
                  </a:ext>
                </a:extLst>
              </a:tr>
              <a:tr h="15203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2</a:t>
                      </a: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700629"/>
                  </a:ext>
                </a:extLst>
              </a:tr>
              <a:tr h="51955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957509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F5B4724-4BFD-4A58-8509-AE077DC85F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759402"/>
              </p:ext>
            </p:extLst>
          </p:nvPr>
        </p:nvGraphicFramePr>
        <p:xfrm>
          <a:off x="0" y="5734177"/>
          <a:ext cx="9144000" cy="1123823"/>
        </p:xfrm>
        <a:graphic>
          <a:graphicData uri="http://schemas.openxmlformats.org/drawingml/2006/table">
            <a:tbl>
              <a:tblPr firstRow="1" firstCol="1" bandRow="1"/>
              <a:tblGrid>
                <a:gridCol w="3125419">
                  <a:extLst>
                    <a:ext uri="{9D8B030D-6E8A-4147-A177-3AD203B41FA5}">
                      <a16:colId xmlns:a16="http://schemas.microsoft.com/office/drawing/2014/main" val="2248868020"/>
                    </a:ext>
                  </a:extLst>
                </a:gridCol>
                <a:gridCol w="3097987">
                  <a:extLst>
                    <a:ext uri="{9D8B030D-6E8A-4147-A177-3AD203B41FA5}">
                      <a16:colId xmlns:a16="http://schemas.microsoft.com/office/drawing/2014/main" val="2987548620"/>
                    </a:ext>
                  </a:extLst>
                </a:gridCol>
                <a:gridCol w="2920594">
                  <a:extLst>
                    <a:ext uri="{9D8B030D-6E8A-4147-A177-3AD203B41FA5}">
                      <a16:colId xmlns:a16="http://schemas.microsoft.com/office/drawing/2014/main" val="1509221426"/>
                    </a:ext>
                  </a:extLst>
                </a:gridCol>
              </a:tblGrid>
              <a:tr h="189837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Áreas de Desarrollo Personal y Social</a:t>
                      </a: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400" dirty="0"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Artes</a:t>
                      </a:r>
                      <a:endParaRPr lang="es-MX" sz="1400" dirty="0">
                        <a:effectLst/>
                        <a:highlight>
                          <a:srgbClr val="FFFF00"/>
                        </a:highlight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Educación Socioemocional</a:t>
                      </a: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Educación física</a:t>
                      </a: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1</a:t>
                      </a:r>
                      <a:endParaRPr lang="es-MX" sz="14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 esperado</a:t>
                      </a:r>
                      <a:endParaRPr lang="es-MX" sz="14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913632"/>
                  </a:ext>
                </a:extLst>
              </a:tr>
              <a:tr h="18983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Utiliza instrumentos y materiales diversos para pintar y modelar. Pinta, dibuja y modela  con intención de expresar y representar ideas o personajes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1965631"/>
                  </a:ext>
                </a:extLst>
              </a:tr>
              <a:tr h="18983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2</a:t>
                      </a: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003564"/>
                  </a:ext>
                </a:extLst>
              </a:tr>
              <a:tr h="44306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4792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834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C25C67F-4B7F-4FCB-A63B-86C67467BF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105046"/>
              </p:ext>
            </p:extLst>
          </p:nvPr>
        </p:nvGraphicFramePr>
        <p:xfrm>
          <a:off x="-3" y="3329261"/>
          <a:ext cx="9144000" cy="3225092"/>
        </p:xfrm>
        <a:graphic>
          <a:graphicData uri="http://schemas.openxmlformats.org/drawingml/2006/table">
            <a:tbl>
              <a:tblPr firstRow="1" firstCol="1" bandRow="1"/>
              <a:tblGrid>
                <a:gridCol w="1523755">
                  <a:extLst>
                    <a:ext uri="{9D8B030D-6E8A-4147-A177-3AD203B41FA5}">
                      <a16:colId xmlns:a16="http://schemas.microsoft.com/office/drawing/2014/main" val="3787570446"/>
                    </a:ext>
                  </a:extLst>
                </a:gridCol>
                <a:gridCol w="1523755">
                  <a:extLst>
                    <a:ext uri="{9D8B030D-6E8A-4147-A177-3AD203B41FA5}">
                      <a16:colId xmlns:a16="http://schemas.microsoft.com/office/drawing/2014/main" val="1047599943"/>
                    </a:ext>
                  </a:extLst>
                </a:gridCol>
                <a:gridCol w="1523755">
                  <a:extLst>
                    <a:ext uri="{9D8B030D-6E8A-4147-A177-3AD203B41FA5}">
                      <a16:colId xmlns:a16="http://schemas.microsoft.com/office/drawing/2014/main" val="1025749376"/>
                    </a:ext>
                  </a:extLst>
                </a:gridCol>
                <a:gridCol w="1523755">
                  <a:extLst>
                    <a:ext uri="{9D8B030D-6E8A-4147-A177-3AD203B41FA5}">
                      <a16:colId xmlns:a16="http://schemas.microsoft.com/office/drawing/2014/main" val="79738520"/>
                    </a:ext>
                  </a:extLst>
                </a:gridCol>
                <a:gridCol w="1524490">
                  <a:extLst>
                    <a:ext uri="{9D8B030D-6E8A-4147-A177-3AD203B41FA5}">
                      <a16:colId xmlns:a16="http://schemas.microsoft.com/office/drawing/2014/main" val="6259187"/>
                    </a:ext>
                  </a:extLst>
                </a:gridCol>
                <a:gridCol w="1524490">
                  <a:extLst>
                    <a:ext uri="{9D8B030D-6E8A-4147-A177-3AD203B41FA5}">
                      <a16:colId xmlns:a16="http://schemas.microsoft.com/office/drawing/2014/main" val="2437553747"/>
                    </a:ext>
                  </a:extLst>
                </a:gridCol>
              </a:tblGrid>
              <a:tr h="946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HORA</a:t>
                      </a:r>
                      <a:endParaRPr lang="es-MX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LUNES</a:t>
                      </a:r>
                      <a:endParaRPr lang="es-MX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MARTES</a:t>
                      </a:r>
                      <a:endParaRPr lang="es-MX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MIERCOLES</a:t>
                      </a:r>
                      <a:endParaRPr lang="es-MX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JUEVES</a:t>
                      </a:r>
                      <a:endParaRPr lang="es-MX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VIERNES</a:t>
                      </a:r>
                      <a:endParaRPr lang="es-MX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183554"/>
                  </a:ext>
                </a:extLst>
              </a:tr>
              <a:tr h="947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9:00 - 9:10</a:t>
                      </a:r>
                      <a:endParaRPr lang="es-MX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APEBED</a:t>
                      </a:r>
                      <a:endParaRPr lang="es-MX" sz="16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191242"/>
                  </a:ext>
                </a:extLst>
              </a:tr>
              <a:tr h="2551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9:10 - 9:40</a:t>
                      </a:r>
                      <a:endParaRPr lang="es-MX" sz="16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Los medios de transporte </a:t>
                      </a: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>
                          <a:effectLst/>
                          <a:latin typeface="Century Gothic" panose="020B0502020202020204" pitchFamily="34" charset="0"/>
                        </a:rPr>
                        <a:t>El semáforo </a:t>
                      </a: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>
                          <a:effectLst/>
                          <a:latin typeface="Century Gothic" panose="020B0502020202020204" pitchFamily="34" charset="0"/>
                        </a:rPr>
                        <a:t>Autobús escolar </a:t>
                      </a: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>
                          <a:effectLst/>
                          <a:latin typeface="Century Gothic" panose="020B0502020202020204" pitchFamily="34" charset="0"/>
                        </a:rPr>
                        <a:t>Cuantas ruedas tiene</a:t>
                      </a: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>
                          <a:effectLst/>
                          <a:latin typeface="Century Gothic" panose="020B0502020202020204" pitchFamily="34" charset="0"/>
                        </a:rPr>
                        <a:t>C.T.E</a:t>
                      </a: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6036340"/>
                  </a:ext>
                </a:extLst>
              </a:tr>
              <a:tr h="2551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9:40 - 9:10:15</a:t>
                      </a:r>
                      <a:endParaRPr lang="es-MX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Los terrestres</a:t>
                      </a: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Señales de transito</a:t>
                      </a: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>
                          <a:effectLst/>
                          <a:latin typeface="Century Gothic" panose="020B0502020202020204" pitchFamily="34" charset="0"/>
                        </a:rPr>
                        <a:t>Tres en uno (mural)</a:t>
                      </a: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err="1">
                          <a:effectLst/>
                          <a:latin typeface="Century Gothic" panose="020B0502020202020204" pitchFamily="34" charset="0"/>
                        </a:rPr>
                        <a:t>Memorama</a:t>
                      </a:r>
                      <a:endParaRPr lang="es-MX" sz="16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>
                          <a:effectLst/>
                          <a:latin typeface="Century Gothic" panose="020B0502020202020204" pitchFamily="34" charset="0"/>
                        </a:rPr>
                        <a:t>C.T.E</a:t>
                      </a: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138198"/>
                  </a:ext>
                </a:extLst>
              </a:tr>
              <a:tr h="947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10:15 - 11:00</a:t>
                      </a:r>
                      <a:endParaRPr lang="es-MX" sz="16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Recreo</a:t>
                      </a:r>
                      <a:endParaRPr lang="es-MX" sz="16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575887"/>
                  </a:ext>
                </a:extLst>
              </a:tr>
              <a:tr h="2551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11:00 - 11:30</a:t>
                      </a:r>
                      <a:endParaRPr lang="es-MX" sz="16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Los aéreos </a:t>
                      </a: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Clubs </a:t>
                      </a: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Clubs</a:t>
                      </a:r>
                      <a:endParaRPr lang="es-MX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>
                          <a:effectLst/>
                          <a:latin typeface="Century Gothic" panose="020B0502020202020204" pitchFamily="34" charset="0"/>
                        </a:rPr>
                        <a:t>Kermes</a:t>
                      </a: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C.T.E</a:t>
                      </a: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2662242"/>
                  </a:ext>
                </a:extLst>
              </a:tr>
              <a:tr h="1687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11:30 - 12:00</a:t>
                      </a:r>
                      <a:endParaRPr lang="es-MX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Los acuáticos</a:t>
                      </a: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Kermes </a:t>
                      </a: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>
                          <a:effectLst/>
                          <a:latin typeface="Century Gothic" panose="020B0502020202020204" pitchFamily="34" charset="0"/>
                        </a:rPr>
                        <a:t>C.T.E</a:t>
                      </a: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623354"/>
                  </a:ext>
                </a:extLst>
              </a:tr>
              <a:tr h="2999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12:00 - 12:30</a:t>
                      </a:r>
                      <a:endParaRPr lang="es-MX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Rompecabezas de figuras </a:t>
                      </a: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>
                          <a:effectLst/>
                          <a:latin typeface="Century Gothic" panose="020B0502020202020204" pitchFamily="34" charset="0"/>
                        </a:rPr>
                        <a:t>Kermes </a:t>
                      </a: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>
                          <a:effectLst/>
                          <a:latin typeface="Century Gothic" panose="020B0502020202020204" pitchFamily="34" charset="0"/>
                        </a:rPr>
                        <a:t>C.T.E</a:t>
                      </a: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401332"/>
                  </a:ext>
                </a:extLst>
              </a:tr>
              <a:tr h="1100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12:30 - 1:00</a:t>
                      </a:r>
                      <a:endParaRPr lang="es-MX" sz="16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tren apurado</a:t>
                      </a: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¡Va aquí!</a:t>
                      </a: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>
                          <a:effectLst/>
                          <a:latin typeface="Century Gothic" panose="020B0502020202020204" pitchFamily="34" charset="0"/>
                        </a:rPr>
                        <a:t>Avión y barco de papel</a:t>
                      </a: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>
                          <a:effectLst/>
                          <a:latin typeface="Century Gothic" panose="020B0502020202020204" pitchFamily="34" charset="0"/>
                        </a:rPr>
                        <a:t>Kermes </a:t>
                      </a: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C.T.E</a:t>
                      </a:r>
                    </a:p>
                  </a:txBody>
                  <a:tcPr marL="68536" marR="68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5518702"/>
                  </a:ext>
                </a:extLst>
              </a:tr>
            </a:tbl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AB01AD6D-3F4D-42AA-B650-8F5A3D28425E}"/>
              </a:ext>
            </a:extLst>
          </p:cNvPr>
          <p:cNvSpPr/>
          <p:nvPr/>
        </p:nvSpPr>
        <p:spPr>
          <a:xfrm>
            <a:off x="3216497" y="2959928"/>
            <a:ext cx="27927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>
                <a:latin typeface="Century Gothic" panose="020B0502020202020204" pitchFamily="34" charset="0"/>
                <a:ea typeface="Calibri" panose="020F0502020204030204" pitchFamily="34" charset="0"/>
              </a:rPr>
              <a:t>Cronograma Semanal: </a:t>
            </a:r>
            <a:endParaRPr lang="es-MX" dirty="0">
              <a:latin typeface="Century Gothic" panose="020B0502020202020204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7E00DE3-AC44-4319-8E4F-3531BCD637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122294"/>
              </p:ext>
            </p:extLst>
          </p:nvPr>
        </p:nvGraphicFramePr>
        <p:xfrm>
          <a:off x="-2" y="303115"/>
          <a:ext cx="9143999" cy="963486"/>
        </p:xfrm>
        <a:graphic>
          <a:graphicData uri="http://schemas.openxmlformats.org/drawingml/2006/table">
            <a:tbl>
              <a:tblPr firstRow="1" firstCol="1" bandRow="1"/>
              <a:tblGrid>
                <a:gridCol w="3125419">
                  <a:extLst>
                    <a:ext uri="{9D8B030D-6E8A-4147-A177-3AD203B41FA5}">
                      <a16:colId xmlns:a16="http://schemas.microsoft.com/office/drawing/2014/main" val="1840987870"/>
                    </a:ext>
                  </a:extLst>
                </a:gridCol>
                <a:gridCol w="3097987">
                  <a:extLst>
                    <a:ext uri="{9D8B030D-6E8A-4147-A177-3AD203B41FA5}">
                      <a16:colId xmlns:a16="http://schemas.microsoft.com/office/drawing/2014/main" val="2521790574"/>
                    </a:ext>
                  </a:extLst>
                </a:gridCol>
                <a:gridCol w="2920593">
                  <a:extLst>
                    <a:ext uri="{9D8B030D-6E8A-4147-A177-3AD203B41FA5}">
                      <a16:colId xmlns:a16="http://schemas.microsoft.com/office/drawing/2014/main" val="1605375589"/>
                    </a:ext>
                  </a:extLst>
                </a:gridCol>
              </a:tblGrid>
              <a:tr h="0">
                <a:tc rowSpan="4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Campo de Formación Académica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Lenguaje y Comunicación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Pensamiento Matemático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Exploración y Comprensión del Mundo Natural y Social</a:t>
                      </a:r>
                      <a:endParaRPr lang="es-MX" sz="1200" dirty="0">
                        <a:effectLst/>
                        <a:highlight>
                          <a:srgbClr val="FFFF00"/>
                        </a:highlight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1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 esperado</a:t>
                      </a:r>
                      <a:endParaRPr lang="es-MX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49351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Conoce acciones de seguridad y prevención de accidentes en los lugares en los que  se desenvuelve.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35945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763759"/>
                  </a:ext>
                </a:extLst>
              </a:tr>
              <a:tr h="5371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8659298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43AB7ABC-39CA-4D87-8A16-925D0C98C7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024639"/>
              </p:ext>
            </p:extLst>
          </p:nvPr>
        </p:nvGraphicFramePr>
        <p:xfrm>
          <a:off x="-5" y="1328405"/>
          <a:ext cx="9144001" cy="767779"/>
        </p:xfrm>
        <a:graphic>
          <a:graphicData uri="http://schemas.openxmlformats.org/drawingml/2006/table">
            <a:tbl>
              <a:tblPr firstRow="1" firstCol="1" bandRow="1"/>
              <a:tblGrid>
                <a:gridCol w="3125419">
                  <a:extLst>
                    <a:ext uri="{9D8B030D-6E8A-4147-A177-3AD203B41FA5}">
                      <a16:colId xmlns:a16="http://schemas.microsoft.com/office/drawing/2014/main" val="1600388561"/>
                    </a:ext>
                  </a:extLst>
                </a:gridCol>
                <a:gridCol w="3097988">
                  <a:extLst>
                    <a:ext uri="{9D8B030D-6E8A-4147-A177-3AD203B41FA5}">
                      <a16:colId xmlns:a16="http://schemas.microsoft.com/office/drawing/2014/main" val="1036847598"/>
                    </a:ext>
                  </a:extLst>
                </a:gridCol>
                <a:gridCol w="2920594">
                  <a:extLst>
                    <a:ext uri="{9D8B030D-6E8A-4147-A177-3AD203B41FA5}">
                      <a16:colId xmlns:a16="http://schemas.microsoft.com/office/drawing/2014/main" val="2984814127"/>
                    </a:ext>
                  </a:extLst>
                </a:gridCol>
              </a:tblGrid>
              <a:tr h="83351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Áreas de Desarrollo Personal y Social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Artes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Educación Socioemocional</a:t>
                      </a:r>
                      <a:endParaRPr lang="es-MX" sz="1200" dirty="0">
                        <a:effectLst/>
                        <a:highlight>
                          <a:srgbClr val="FFFF00"/>
                        </a:highlight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Educación física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1</a:t>
                      </a:r>
                      <a:endParaRPr lang="es-MX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 esperado</a:t>
                      </a:r>
                      <a:endParaRPr lang="es-MX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531337"/>
                  </a:ext>
                </a:extLst>
              </a:tr>
              <a:tr h="8335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Participa en juegos y actividades en pequeños equipos y en el grupo.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8183503"/>
                  </a:ext>
                </a:extLst>
              </a:tr>
              <a:tr h="8335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2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700629"/>
                  </a:ext>
                </a:extLst>
              </a:tr>
              <a:tr h="18108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957509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CE9F65E2-34B4-4FE8-B914-FFA7DBB01D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303237"/>
              </p:ext>
            </p:extLst>
          </p:nvPr>
        </p:nvGraphicFramePr>
        <p:xfrm>
          <a:off x="-3" y="2157988"/>
          <a:ext cx="9144000" cy="801939"/>
        </p:xfrm>
        <a:graphic>
          <a:graphicData uri="http://schemas.openxmlformats.org/drawingml/2006/table">
            <a:tbl>
              <a:tblPr firstRow="1" firstCol="1" bandRow="1"/>
              <a:tblGrid>
                <a:gridCol w="3125419">
                  <a:extLst>
                    <a:ext uri="{9D8B030D-6E8A-4147-A177-3AD203B41FA5}">
                      <a16:colId xmlns:a16="http://schemas.microsoft.com/office/drawing/2014/main" val="2248868020"/>
                    </a:ext>
                  </a:extLst>
                </a:gridCol>
                <a:gridCol w="3097987">
                  <a:extLst>
                    <a:ext uri="{9D8B030D-6E8A-4147-A177-3AD203B41FA5}">
                      <a16:colId xmlns:a16="http://schemas.microsoft.com/office/drawing/2014/main" val="2987548620"/>
                    </a:ext>
                  </a:extLst>
                </a:gridCol>
                <a:gridCol w="2920594">
                  <a:extLst>
                    <a:ext uri="{9D8B030D-6E8A-4147-A177-3AD203B41FA5}">
                      <a16:colId xmlns:a16="http://schemas.microsoft.com/office/drawing/2014/main" val="1509221426"/>
                    </a:ext>
                  </a:extLst>
                </a:gridCol>
              </a:tblGrid>
              <a:tr h="111385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Áreas de Desarrollo Personal y Social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Artes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Educación Socioemocional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Educación física</a:t>
                      </a:r>
                      <a:endParaRPr lang="es-MX" sz="1200" dirty="0">
                        <a:effectLst/>
                        <a:highlight>
                          <a:srgbClr val="FFFF00"/>
                        </a:highlight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1</a:t>
                      </a:r>
                      <a:endParaRPr lang="es-MX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 esperado</a:t>
                      </a:r>
                      <a:endParaRPr lang="es-MX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913632"/>
                  </a:ext>
                </a:extLst>
              </a:tr>
              <a:tr h="11138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Realiza desplazamientos con distintas posturas y direcciones.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1965631"/>
                  </a:ext>
                </a:extLst>
              </a:tr>
              <a:tr h="11138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2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003564"/>
                  </a:ext>
                </a:extLst>
              </a:tr>
              <a:tr h="25996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4792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156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3E2FF53-D4C2-4905-BB78-60FAB6311A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295044"/>
              </p:ext>
            </p:extLst>
          </p:nvPr>
        </p:nvGraphicFramePr>
        <p:xfrm>
          <a:off x="0" y="315900"/>
          <a:ext cx="9144000" cy="6542101"/>
        </p:xfrm>
        <a:graphic>
          <a:graphicData uri="http://schemas.openxmlformats.org/drawingml/2006/table">
            <a:tbl>
              <a:tblPr firstRow="1" firstCol="1" bandRow="1"/>
              <a:tblGrid>
                <a:gridCol w="984738">
                  <a:extLst>
                    <a:ext uri="{9D8B030D-6E8A-4147-A177-3AD203B41FA5}">
                      <a16:colId xmlns:a16="http://schemas.microsoft.com/office/drawing/2014/main" val="1109223596"/>
                    </a:ext>
                  </a:extLst>
                </a:gridCol>
                <a:gridCol w="3809461">
                  <a:extLst>
                    <a:ext uri="{9D8B030D-6E8A-4147-A177-3AD203B41FA5}">
                      <a16:colId xmlns:a16="http://schemas.microsoft.com/office/drawing/2014/main" val="425588972"/>
                    </a:ext>
                  </a:extLst>
                </a:gridCol>
                <a:gridCol w="1460827">
                  <a:extLst>
                    <a:ext uri="{9D8B030D-6E8A-4147-A177-3AD203B41FA5}">
                      <a16:colId xmlns:a16="http://schemas.microsoft.com/office/drawing/2014/main" val="3287764745"/>
                    </a:ext>
                  </a:extLst>
                </a:gridCol>
                <a:gridCol w="649357">
                  <a:extLst>
                    <a:ext uri="{9D8B030D-6E8A-4147-A177-3AD203B41FA5}">
                      <a16:colId xmlns:a16="http://schemas.microsoft.com/office/drawing/2014/main" val="3363719955"/>
                    </a:ext>
                  </a:extLst>
                </a:gridCol>
                <a:gridCol w="2239617">
                  <a:extLst>
                    <a:ext uri="{9D8B030D-6E8A-4147-A177-3AD203B41FA5}">
                      <a16:colId xmlns:a16="http://schemas.microsoft.com/office/drawing/2014/main" val="1584895378"/>
                    </a:ext>
                  </a:extLst>
                </a:gridCol>
              </a:tblGrid>
              <a:tr h="8530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Momentos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Actividades, Organización y Consignas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Recursos</a:t>
                      </a:r>
                      <a:endParaRPr lang="es-MX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Día</a:t>
                      </a:r>
                      <a:endParaRPr lang="es-MX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Esperado</a:t>
                      </a:r>
                      <a:endParaRPr lang="es-MX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123054"/>
                  </a:ext>
                </a:extLst>
              </a:tr>
              <a:tr h="1185273">
                <a:tc rowSpan="6"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INICIO</a:t>
                      </a:r>
                      <a:endParaRPr lang="es-MX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3" marR="6794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Responde a: ¿Qué son los medios de transporte?¿cuales conocen? Observa un video de los medios de transporte y con plastilina crea los medios de transporte que observo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Video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Plastilina </a:t>
                      </a: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Lunes </a:t>
                      </a:r>
                    </a:p>
                  </a:txBody>
                  <a:tcPr marL="67943" marR="6794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Utiliza instrumentos y materiales diversos para pintar y modelar. Pinta, dibuja y modela  con intención de expresar y representar ideas o personajes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1572814"/>
                  </a:ext>
                </a:extLst>
              </a:tr>
              <a:tr h="971338">
                <a:tc vMerge="1"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3" marR="6794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Escucha una explicación de los M DE T terrestres, con diferentes formas geométricas forma un m de t terrestre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Imprimible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Formas geométricas  </a:t>
                      </a: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Construye rompecabezas y reproduce formas con material de ensamble, cubos y otras piezas que puede apilar o embonar.</a:t>
                      </a: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7521449"/>
                  </a:ext>
                </a:extLst>
              </a:tr>
              <a:tr h="853688">
                <a:tc vMerge="1"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3" marR="6794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Escucha una explicación de los M DE T aéreos y realiza el taller “la nave espacial”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Tubo de papel pintura pegamento</a:t>
                      </a: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Responde en relación con lo que escucha; realiza acciones de acuerdo con instrucciones recibidas.</a:t>
                      </a: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7570024"/>
                  </a:ext>
                </a:extLst>
              </a:tr>
              <a:tr h="85368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Escucha una explicación de los M DE T acuáticos, escucha instrucciones de la hoja de trabajo y las realiza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Hoja de trabajo</a:t>
                      </a: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Responde en relación con lo que escucha; realiza acciones de acuerdo con instrucciones recibidas.</a:t>
                      </a: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4882147"/>
                  </a:ext>
                </a:extLst>
              </a:tr>
              <a:tr h="97133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Arma rompecabezas de figuras geométricas e identifica que forma el rompecabezas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Rompecabezas de M DE T</a:t>
                      </a: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Construye rompecabezas y reproduce formas con material de ensamble, cubos y otras piezas que puede apilar o embonar.</a:t>
                      </a: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6903990"/>
                  </a:ext>
                </a:extLst>
              </a:tr>
              <a:tr h="853688">
                <a:tc vMerge="1"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3" marR="6794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el patio juega al tren apurado, escucha las indicaciones de la maestra sobre los movimientos que tiene que realizar.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20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3" marR="6794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Realiza desplazamientos con distintas posturas y direcciones.</a:t>
                      </a: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3239581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D5380389-A940-4EE1-9BF6-C2488AED4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Secuencia de Situación Didáctica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461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AB9EF04-0116-4073-9EF8-1D8B292E7D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706406"/>
              </p:ext>
            </p:extLst>
          </p:nvPr>
        </p:nvGraphicFramePr>
        <p:xfrm>
          <a:off x="0" y="-2"/>
          <a:ext cx="9144000" cy="6858000"/>
        </p:xfrm>
        <a:graphic>
          <a:graphicData uri="http://schemas.openxmlformats.org/drawingml/2006/table">
            <a:tbl>
              <a:tblPr firstRow="1" firstCol="1" bandRow="1"/>
              <a:tblGrid>
                <a:gridCol w="914400">
                  <a:extLst>
                    <a:ext uri="{9D8B030D-6E8A-4147-A177-3AD203B41FA5}">
                      <a16:colId xmlns:a16="http://schemas.microsoft.com/office/drawing/2014/main" val="1109223596"/>
                    </a:ext>
                  </a:extLst>
                </a:gridCol>
                <a:gridCol w="3879799">
                  <a:extLst>
                    <a:ext uri="{9D8B030D-6E8A-4147-A177-3AD203B41FA5}">
                      <a16:colId xmlns:a16="http://schemas.microsoft.com/office/drawing/2014/main" val="425588972"/>
                    </a:ext>
                  </a:extLst>
                </a:gridCol>
                <a:gridCol w="1460827">
                  <a:extLst>
                    <a:ext uri="{9D8B030D-6E8A-4147-A177-3AD203B41FA5}">
                      <a16:colId xmlns:a16="http://schemas.microsoft.com/office/drawing/2014/main" val="3287764745"/>
                    </a:ext>
                  </a:extLst>
                </a:gridCol>
                <a:gridCol w="649357">
                  <a:extLst>
                    <a:ext uri="{9D8B030D-6E8A-4147-A177-3AD203B41FA5}">
                      <a16:colId xmlns:a16="http://schemas.microsoft.com/office/drawing/2014/main" val="3363719955"/>
                    </a:ext>
                  </a:extLst>
                </a:gridCol>
                <a:gridCol w="2239617">
                  <a:extLst>
                    <a:ext uri="{9D8B030D-6E8A-4147-A177-3AD203B41FA5}">
                      <a16:colId xmlns:a16="http://schemas.microsoft.com/office/drawing/2014/main" val="1584895378"/>
                    </a:ext>
                  </a:extLst>
                </a:gridCol>
              </a:tblGrid>
              <a:tr h="869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Momentos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Actividades, Organización y Consignas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Recursos</a:t>
                      </a:r>
                      <a:endParaRPr lang="es-MX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Día</a:t>
                      </a:r>
                      <a:endParaRPr lang="es-MX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Esperado</a:t>
                      </a:r>
                      <a:endParaRPr lang="es-MX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123054"/>
                  </a:ext>
                </a:extLst>
              </a:tr>
              <a:tr h="1255163">
                <a:tc rowSpan="6"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Desarrollo/Cierre </a:t>
                      </a:r>
                      <a:endParaRPr lang="es-MX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3" marR="6794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Taller “el semáforo”</a:t>
                      </a:r>
                    </a:p>
                    <a:p>
                      <a:pPr marL="228600" indent="-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Pinta con pintura de color amarillo una caja de leche y dejar secar </a:t>
                      </a:r>
                    </a:p>
                    <a:p>
                      <a:pPr marL="228600" indent="-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Pega tres círculos de color rojo, verde y amarillo </a:t>
                      </a:r>
                    </a:p>
                    <a:p>
                      <a:pPr marL="228600" indent="-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Semáforo listo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Caja de leche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Pintura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Círculos de colores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Martes </a:t>
                      </a:r>
                    </a:p>
                  </a:txBody>
                  <a:tcPr marL="67943" marR="6794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Utiliza instrumentos y materiales diversos para pintar y modelar. Pinta, dibuja y modela  con intención de expresar y representar ideas o personajes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1572814"/>
                  </a:ext>
                </a:extLst>
              </a:tr>
              <a:tr h="86965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Escucha una explicación sobre las señales de transito, observa imágenes de señales de transito y las identifica en una hoja de trabajo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Imágenes de señales de transito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Imprimible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Conoce acciones de seguridad y prevención de accidentes en los lugares en los que  se desenvuelve.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2919443"/>
                  </a:ext>
                </a:extLst>
              </a:tr>
              <a:tr h="125516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Responde a: ¿cuales son los tres tipos de M DE T? Escucha las indicaciones de la hoja de trabajo y lo realiza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Imprimible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20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3" marR="6794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Responde en relación con lo que escucha; realiza acciones de acuerdo con instrucciones recibidas.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2842336"/>
                  </a:ext>
                </a:extLst>
              </a:tr>
              <a:tr h="869657">
                <a:tc vMerge="1"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3" marR="6794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Escucha indicaciones de como realizar un barco y un avión de papel y lo realiza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Hoja de papel </a:t>
                      </a: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Miércoles </a:t>
                      </a:r>
                    </a:p>
                  </a:txBody>
                  <a:tcPr marL="67943" marR="6794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Responde en relación con lo que escucha; realiza acciones de acuerdo con instrucciones recibidas.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7570024"/>
                  </a:ext>
                </a:extLst>
              </a:tr>
              <a:tr h="86965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Juega al autobús escolar, y realiza movimientos que escucha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Cinturón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Realiza desplazamientos con distintas posturas y direcciones.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4302833"/>
                  </a:ext>
                </a:extLst>
              </a:tr>
              <a:tr h="86965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Observa un mural el cual tiene un paisaje de mar, carretera y cielo, en equipo y con recortes de M DE T los pega donde cree que va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Mural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Recortes</a:t>
                      </a: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Participa en juegos y actividades en pequeños equipos y en el grupo.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2736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104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C216DA4-BE33-4E97-AF98-24CD1D4679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730668"/>
              </p:ext>
            </p:extLst>
          </p:nvPr>
        </p:nvGraphicFramePr>
        <p:xfrm>
          <a:off x="0" y="-3"/>
          <a:ext cx="9144000" cy="6858003"/>
        </p:xfrm>
        <a:graphic>
          <a:graphicData uri="http://schemas.openxmlformats.org/drawingml/2006/table">
            <a:tbl>
              <a:tblPr firstRow="1" firstCol="1" bandRow="1"/>
              <a:tblGrid>
                <a:gridCol w="914400">
                  <a:extLst>
                    <a:ext uri="{9D8B030D-6E8A-4147-A177-3AD203B41FA5}">
                      <a16:colId xmlns:a16="http://schemas.microsoft.com/office/drawing/2014/main" val="1109223596"/>
                    </a:ext>
                  </a:extLst>
                </a:gridCol>
                <a:gridCol w="3975652">
                  <a:extLst>
                    <a:ext uri="{9D8B030D-6E8A-4147-A177-3AD203B41FA5}">
                      <a16:colId xmlns:a16="http://schemas.microsoft.com/office/drawing/2014/main" val="425588972"/>
                    </a:ext>
                  </a:extLst>
                </a:gridCol>
                <a:gridCol w="1457739">
                  <a:extLst>
                    <a:ext uri="{9D8B030D-6E8A-4147-A177-3AD203B41FA5}">
                      <a16:colId xmlns:a16="http://schemas.microsoft.com/office/drawing/2014/main" val="3287764745"/>
                    </a:ext>
                  </a:extLst>
                </a:gridCol>
                <a:gridCol w="662609">
                  <a:extLst>
                    <a:ext uri="{9D8B030D-6E8A-4147-A177-3AD203B41FA5}">
                      <a16:colId xmlns:a16="http://schemas.microsoft.com/office/drawing/2014/main" val="3363719955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1584895378"/>
                    </a:ext>
                  </a:extLst>
                </a:gridCol>
              </a:tblGrid>
              <a:tr h="1828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Momentos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Actividades, Organización y Consignas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Recursos</a:t>
                      </a:r>
                      <a:endParaRPr lang="es-MX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Día</a:t>
                      </a:r>
                      <a:endParaRPr lang="es-MX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Esperado</a:t>
                      </a:r>
                      <a:endParaRPr lang="es-MX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123054"/>
                  </a:ext>
                </a:extLst>
              </a:tr>
              <a:tr h="1676557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Cierre </a:t>
                      </a:r>
                    </a:p>
                  </a:txBody>
                  <a:tcPr marL="67943" marR="6794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equipos de mesa de trabajo juega al </a:t>
                      </a:r>
                      <a:r>
                        <a:rPr lang="es-MX" sz="1100" dirty="0" err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memorama</a:t>
                      </a: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los medios de transporte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err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Memorama</a:t>
                      </a: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los medios de transporte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20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Jueves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67943" marR="6794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Participa en juegos y actividades en pequeños equipos y en el grupo.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1572814"/>
                  </a:ext>
                </a:extLst>
              </a:tr>
              <a:tr h="167655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Observa distintos M DE T que tienen llantas, cuenta cuantas llantas debe tener cada transporte y las coloca donde cree que debe ser.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Tapas de refresco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Imprimible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Construye rompecabezas y reproduce formas con material de ensamble, cubos y otras piezas que puede apilar o embonar.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897666"/>
                  </a:ext>
                </a:extLst>
              </a:tr>
              <a:tr h="1676557">
                <a:tc gridSpan="3"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C.T.E</a:t>
                      </a:r>
                    </a:p>
                  </a:txBody>
                  <a:tcPr marL="67943" marR="679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Viernes </a:t>
                      </a:r>
                    </a:p>
                  </a:txBody>
                  <a:tcPr marL="67943" marR="6794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018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4607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A30C7FD-BADE-4DFC-BD0F-0DEEB0306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207688"/>
              </p:ext>
            </p:extLst>
          </p:nvPr>
        </p:nvGraphicFramePr>
        <p:xfrm>
          <a:off x="0" y="0"/>
          <a:ext cx="9144000" cy="3429000"/>
        </p:xfrm>
        <a:graphic>
          <a:graphicData uri="http://schemas.openxmlformats.org/drawingml/2006/table">
            <a:tbl>
              <a:tblPr firstRow="1" firstCol="1" bandRow="1"/>
              <a:tblGrid>
                <a:gridCol w="9144000">
                  <a:extLst>
                    <a:ext uri="{9D8B030D-6E8A-4147-A177-3AD203B41FA5}">
                      <a16:colId xmlns:a16="http://schemas.microsoft.com/office/drawing/2014/main" val="1572736953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Adecuaciones Curriculares: 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2656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2621F88-BA62-4635-990A-97C85D8006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371230"/>
              </p:ext>
            </p:extLst>
          </p:nvPr>
        </p:nvGraphicFramePr>
        <p:xfrm>
          <a:off x="0" y="3429000"/>
          <a:ext cx="9144000" cy="3429000"/>
        </p:xfrm>
        <a:graphic>
          <a:graphicData uri="http://schemas.openxmlformats.org/drawingml/2006/table">
            <a:tbl>
              <a:tblPr firstRow="1" firstCol="1" bandRow="1"/>
              <a:tblGrid>
                <a:gridCol w="9144000">
                  <a:extLst>
                    <a:ext uri="{9D8B030D-6E8A-4147-A177-3AD203B41FA5}">
                      <a16:colId xmlns:a16="http://schemas.microsoft.com/office/drawing/2014/main" val="399651637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Observaciones: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6047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21678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1798</TotalTime>
  <Words>1142</Words>
  <Application>Microsoft Office PowerPoint</Application>
  <PresentationFormat>Presentación en pantalla (4:3)</PresentationFormat>
  <Paragraphs>218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Courier New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Graciela Santillana</dc:creator>
  <cp:lastModifiedBy>Graciela Santillana</cp:lastModifiedBy>
  <cp:revision>17</cp:revision>
  <dcterms:created xsi:type="dcterms:W3CDTF">2018-11-24T17:37:58Z</dcterms:created>
  <dcterms:modified xsi:type="dcterms:W3CDTF">2018-11-25T23:36:11Z</dcterms:modified>
</cp:coreProperties>
</file>