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sldIdLst>
    <p:sldId id="266" r:id="rId2"/>
    <p:sldId id="265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7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0959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12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3931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8366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6505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391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8841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322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0977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3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7772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4863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2875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494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1210B4D-9F35-4E31-8CCF-42C9506EEA30}" type="datetimeFigureOut">
              <a:rPr lang="es-ES" smtClean="0"/>
              <a:t>08/01/2019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EAE0345D-2B01-4D4A-B326-55EE026A657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18352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  <p:sldLayoutId id="2147483845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925470" y="303358"/>
            <a:ext cx="82089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</a:t>
            </a:r>
            <a:endParaRPr kumimoji="0" lang="es-MX" alt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</a:t>
            </a:r>
            <a:endParaRPr kumimoji="0" lang="es-MX" alt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 2018-2019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512676" y="1988840"/>
            <a:ext cx="8118648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 DESARROLLO DEL PENSAMIENTO Y  LENGUAJE EN LA INFANCIA </a:t>
            </a:r>
            <a:endParaRPr lang="es-MX" altLang="es-MX" sz="10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DOCENTE: ANGÉLICA MARÍA ROCCA VALDÉS</a:t>
            </a:r>
            <a:endParaRPr lang="es-MX" altLang="es-MX" sz="10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 DE APRENDIZAJE III.</a:t>
            </a:r>
            <a:endParaRPr lang="es-MX" altLang="es-MX" sz="10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LENGUAJE COMO HERRAMIENTA PARA LA ADQUISICIÓN DE COMPETENCIAS COMUNICATIVAS</a:t>
            </a:r>
            <a:endParaRPr lang="es-MX" altLang="es-MX" sz="10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COMPETENCIAS:</a:t>
            </a:r>
            <a:endParaRPr lang="es-MX" altLang="es-MX" sz="10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1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FASES DEL DESARROLLO DE COMPETENCIAS COMUNICATIVAS.</a:t>
            </a:r>
            <a:endParaRPr lang="es-MX" altLang="es-MX" sz="10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Reconoce las prácticas sociales del lenguaje e interactúa para desarrollar competencias previamente adquiridas y establecer el respeto a la diversidad.</a:t>
            </a:r>
            <a:endParaRPr lang="es-MX" altLang="es-MX" sz="105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EVIDENCIAS DE APRENDIZAJE DE LA UNIDAD PARA EL PORTAFOLIO:</a:t>
            </a:r>
            <a:endParaRPr lang="es-MX" altLang="es-MX" sz="10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Cuadro en el que se muestren las diferentes  instancias del sector salud y de la SEP  que atienden a los niños con  problemas de lenguaje.</a:t>
            </a:r>
            <a:endParaRPr lang="es-MX" altLang="es-MX" sz="105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 LA ALUMNA: </a:t>
            </a:r>
            <a:r>
              <a:rPr lang="es-MX" alt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Larissa Dávila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NÚMERO </a:t>
            </a:r>
            <a:r>
              <a:rPr lang="es-MX" altLang="es-MX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LISTA</a:t>
            </a:r>
            <a:r>
              <a:rPr lang="es-MX" alt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:­­­­­­­­­­­­­­ 4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GRADO:­­­ 2  </a:t>
            </a:r>
            <a:r>
              <a:rPr lang="es-MX" altLang="es-MX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SECCIÓN: </a:t>
            </a:r>
            <a:r>
              <a:rPr lang="es-MX" alt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FECHA </a:t>
            </a:r>
            <a:r>
              <a:rPr lang="es-MX" altLang="es-MX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ENTREGA</a:t>
            </a:r>
            <a:r>
              <a:rPr lang="es-MX" altLang="es-MX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8 de Enero del 2019</a:t>
            </a:r>
            <a:endParaRPr lang="es-MX" altLang="es-MX" sz="2400" dirty="0">
              <a:latin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8946"/>
            <a:ext cx="1800233" cy="1338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129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194808"/>
              </p:ext>
            </p:extLst>
          </p:nvPr>
        </p:nvGraphicFramePr>
        <p:xfrm>
          <a:off x="395536" y="742638"/>
          <a:ext cx="8424935" cy="46342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5041">
                  <a:extLst>
                    <a:ext uri="{9D8B030D-6E8A-4147-A177-3AD203B41FA5}">
                      <a16:colId xmlns:a16="http://schemas.microsoft.com/office/drawing/2014/main" val="2160839122"/>
                    </a:ext>
                  </a:extLst>
                </a:gridCol>
                <a:gridCol w="1505278">
                  <a:extLst>
                    <a:ext uri="{9D8B030D-6E8A-4147-A177-3AD203B41FA5}">
                      <a16:colId xmlns:a16="http://schemas.microsoft.com/office/drawing/2014/main" val="364355639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1782064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481739965"/>
                    </a:ext>
                  </a:extLst>
                </a:gridCol>
                <a:gridCol w="1512575">
                  <a:extLst>
                    <a:ext uri="{9D8B030D-6E8A-4147-A177-3AD203B41FA5}">
                      <a16:colId xmlns:a16="http://schemas.microsoft.com/office/drawing/2014/main" val="2296950219"/>
                    </a:ext>
                  </a:extLst>
                </a:gridCol>
                <a:gridCol w="1007705">
                  <a:extLst>
                    <a:ext uri="{9D8B030D-6E8A-4147-A177-3AD203B41FA5}">
                      <a16:colId xmlns:a16="http://schemas.microsoft.com/office/drawing/2014/main" val="1367963929"/>
                    </a:ext>
                  </a:extLst>
                </a:gridCol>
              </a:tblGrid>
              <a:tr h="416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Criterios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10 Muy bien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9-8 Bien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7-6 Regular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5 Necesita mejorar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Total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extLst>
                  <a:ext uri="{0D108BD9-81ED-4DB2-BD59-A6C34878D82A}">
                    <a16:rowId xmlns:a16="http://schemas.microsoft.com/office/drawing/2014/main" val="1959490483"/>
                  </a:ext>
                </a:extLst>
              </a:tr>
              <a:tr h="1333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Identifica algún centro que atienda a los niños con  </a:t>
                      </a:r>
                      <a:r>
                        <a:rPr lang="es-MX" sz="1100">
                          <a:effectLst/>
                        </a:rPr>
                        <a:t>problemas de lenguaje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Identifica 10 instituciones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Solo puso 8 instituciones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Incluye sólo 7 a 6 instituciones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Solo incluyó 5 centros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extLst>
                  <a:ext uri="{0D108BD9-81ED-4DB2-BD59-A6C34878D82A}">
                    <a16:rowId xmlns:a16="http://schemas.microsoft.com/office/drawing/2014/main" val="2956667519"/>
                  </a:ext>
                </a:extLst>
              </a:tr>
              <a:tr h="17281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Redacción y ortografía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Utiliza un lenguaje claro, lógico coherente sin errores de ortografía.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Existe ligera dificultad de coherencia lógica solo de 1  a 5 errores de ortografía.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Ideas lógicas pero confusas para el lector y presenta de 6 a 8 errores de ortografía.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No desarrolla ideas claras y presenta más de 8 errores de ortografía.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extLst>
                  <a:ext uri="{0D108BD9-81ED-4DB2-BD59-A6C34878D82A}">
                    <a16:rowId xmlns:a16="http://schemas.microsoft.com/office/drawing/2014/main" val="3307049144"/>
                  </a:ext>
                </a:extLst>
              </a:tr>
              <a:tr h="11558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Inclusión de los  centros solicitados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Análisis claro y directo con los  centros solicitados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Poca información   con los  centros solicitados 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Mínima información  con los  centros solicitados.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Nula información   con los  centros solicitados. 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5" marR="12615" marT="0" marB="0" anchor="ctr"/>
                </a:tc>
                <a:extLst>
                  <a:ext uri="{0D108BD9-81ED-4DB2-BD59-A6C34878D82A}">
                    <a16:rowId xmlns:a16="http://schemas.microsoft.com/office/drawing/2014/main" val="699436416"/>
                  </a:ext>
                </a:extLst>
              </a:tr>
            </a:tbl>
          </a:graphicData>
        </a:graphic>
      </p:graphicFrame>
      <p:sp>
        <p:nvSpPr>
          <p:cNvPr id="3" name="1 Rectángulo"/>
          <p:cNvSpPr>
            <a:spLocks noChangeArrowheads="1"/>
          </p:cNvSpPr>
          <p:nvPr/>
        </p:nvSpPr>
        <p:spPr bwMode="auto">
          <a:xfrm>
            <a:off x="7740352" y="5956054"/>
            <a:ext cx="1230832" cy="785314"/>
          </a:xfrm>
          <a:prstGeom prst="rect">
            <a:avLst/>
          </a:prstGeom>
          <a:solidFill>
            <a:srgbClr val="FFFFFF"/>
          </a:solidFill>
          <a:ln w="25400">
            <a:solidFill>
              <a:srgbClr val="F7964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Calificación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100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2 Elipse"/>
          <p:cNvSpPr/>
          <p:nvPr/>
        </p:nvSpPr>
        <p:spPr>
          <a:xfrm>
            <a:off x="7868513" y="6205924"/>
            <a:ext cx="974509" cy="3868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>
              <a:solidFill>
                <a:schemeClr val="bg1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59732" y="188640"/>
            <a:ext cx="489654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RÚBRICA: DESARROLLO DEL PENSAMIENTO EN LA INFANCIA.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39552" y="5790425"/>
            <a:ext cx="70726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el cuadro se considerarán  tres columnas, en las que incluyan nombre de cuando menos 10 centros o instituciones (ahí anexarán algunas de las problemáticas con las que trabajan), en la segunda columna pondrán la dirección y en la última el teléfono. Además de una  buena presentación, buena redacción y  ortografía.</a:t>
            </a:r>
            <a:endParaRPr kumimoji="0" lang="es-MX" altLang="es-MX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4397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835696" y="0"/>
            <a:ext cx="546816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88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Directorio</a:t>
            </a:r>
            <a:endParaRPr lang="es-ES" sz="88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b="2256"/>
          <a:stretch/>
        </p:blipFill>
        <p:spPr>
          <a:xfrm rot="21004897">
            <a:off x="5816569" y="4160875"/>
            <a:ext cx="2974581" cy="2214156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2944172" y="2105560"/>
            <a:ext cx="3251210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Unidad 3</a:t>
            </a:r>
          </a:p>
          <a:p>
            <a:pPr algn="ctr"/>
            <a:endParaRPr lang="es-ES" sz="28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es-E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Larissa Dávila #4 </a:t>
            </a:r>
          </a:p>
          <a:p>
            <a:pPr algn="ctr"/>
            <a:r>
              <a:rPr lang="es-ES" sz="28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Fátima García #8</a:t>
            </a:r>
            <a:endParaRPr lang="es-ES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044729">
            <a:off x="-1012087" y="3764359"/>
            <a:ext cx="5562810" cy="3976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88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507902"/>
              </p:ext>
            </p:extLst>
          </p:nvPr>
        </p:nvGraphicFramePr>
        <p:xfrm>
          <a:off x="251520" y="620688"/>
          <a:ext cx="8712968" cy="50229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9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9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555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2846"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+mn-lt"/>
                        </a:rPr>
                        <a:t>Nombre</a:t>
                      </a:r>
                      <a:r>
                        <a:rPr lang="es-MX" sz="1400" b="1" baseline="0" dirty="0" smtClean="0">
                          <a:latin typeface="+mn-lt"/>
                        </a:rPr>
                        <a:t> </a:t>
                      </a:r>
                      <a:endParaRPr lang="es-E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+mn-lt"/>
                        </a:rPr>
                        <a:t>Dirección </a:t>
                      </a:r>
                      <a:endParaRPr lang="es-E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+mn-lt"/>
                        </a:rPr>
                        <a:t>Teléfono</a:t>
                      </a:r>
                      <a:r>
                        <a:rPr lang="es-MX" sz="1400" b="1" baseline="0" dirty="0" smtClean="0">
                          <a:latin typeface="+mn-lt"/>
                        </a:rPr>
                        <a:t> </a:t>
                      </a:r>
                      <a:endParaRPr lang="es-ES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1" dirty="0" smtClean="0">
                          <a:latin typeface="+mn-lt"/>
                        </a:rPr>
                        <a:t>Áreas de especialización </a:t>
                      </a:r>
                      <a:endParaRPr lang="es-ES" sz="14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84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MTF. Melissa Sánchez Álvarez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Nazario </a:t>
                      </a:r>
                      <a:r>
                        <a:rPr lang="es-ES" sz="1400" dirty="0" smtClean="0">
                          <a:latin typeface="+mn-lt"/>
                        </a:rPr>
                        <a:t>Ortiz </a:t>
                      </a:r>
                      <a:r>
                        <a:rPr lang="es-ES" sz="1400" dirty="0" smtClean="0">
                          <a:latin typeface="+mn-lt"/>
                        </a:rPr>
                        <a:t>Garza #2800, Centro Médico San Antonio Consultorio 203, Saltillo (Coahuila de Zaragoza). 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8441600270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>
                          <a:latin typeface="+mn-lt"/>
                        </a:rPr>
                        <a:t>Maestría en Terapia Familiar Sistémica Diplomado en </a:t>
                      </a:r>
                      <a:r>
                        <a:rPr lang="es-ES" sz="1050" dirty="0" err="1" smtClean="0">
                          <a:latin typeface="+mn-lt"/>
                        </a:rPr>
                        <a:t>Psicodiagnóstico</a:t>
                      </a:r>
                      <a:r>
                        <a:rPr lang="es-ES" sz="1050" dirty="0" smtClean="0">
                          <a:latin typeface="+mn-lt"/>
                        </a:rPr>
                        <a:t> Diplomado en Psicología </a:t>
                      </a:r>
                      <a:r>
                        <a:rPr lang="es-ES" sz="1050" dirty="0" err="1" smtClean="0">
                          <a:latin typeface="+mn-lt"/>
                        </a:rPr>
                        <a:t>Bariátrica</a:t>
                      </a:r>
                      <a:endParaRPr lang="es-ES" sz="105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84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Dra. Lucila </a:t>
                      </a:r>
                      <a:r>
                        <a:rPr lang="es-ES" sz="1400" dirty="0" err="1" smtClean="0">
                          <a:latin typeface="+mn-lt"/>
                        </a:rPr>
                        <a:t>Celio</a:t>
                      </a:r>
                      <a:r>
                        <a:rPr lang="es-ES" sz="1400" dirty="0" smtClean="0">
                          <a:latin typeface="+mn-lt"/>
                        </a:rPr>
                        <a:t> Aguilar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De los jabalíes 367 , lomas de Lourdes, saltillo (Coahuila de Zaragoza). 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 844 418 1114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Bulimia y anorexia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Problemas de pareja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Problemas sexuales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Violencia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Intrafamiliar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Adicciones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Problemas de aprendizaje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Terapia post-traumática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Divorcio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Medicina cuántica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Medicina alternativa</a:t>
                      </a:r>
                    </a:p>
                    <a:p>
                      <a:pPr algn="l"/>
                      <a:r>
                        <a:rPr lang="es-ES" sz="1050" dirty="0" err="1" smtClean="0">
                          <a:latin typeface="+mn-lt"/>
                        </a:rPr>
                        <a:t>Hipnoterapia</a:t>
                      </a:r>
                      <a:endParaRPr lang="es-ES" sz="1050" dirty="0" smtClean="0">
                        <a:latin typeface="+mn-lt"/>
                      </a:endParaRP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Obesidad y reducción de peso sin fármacos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Terapia individual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Terapia de grupo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Depresión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Manejo de estrés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Terapia </a:t>
                      </a:r>
                      <a:r>
                        <a:rPr lang="es-ES" sz="1050" dirty="0" err="1" smtClean="0">
                          <a:latin typeface="+mn-lt"/>
                        </a:rPr>
                        <a:t>Gestal</a:t>
                      </a:r>
                      <a:endParaRPr lang="es-ES" sz="1050" dirty="0" smtClean="0">
                        <a:latin typeface="+mn-lt"/>
                      </a:endParaRP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Psicoanálisis</a:t>
                      </a:r>
                    </a:p>
                    <a:p>
                      <a:pPr algn="l"/>
                      <a:r>
                        <a:rPr lang="es-ES" sz="1050" dirty="0" smtClean="0">
                          <a:latin typeface="+mn-lt"/>
                        </a:rPr>
                        <a:t>Terapia familiar</a:t>
                      </a:r>
                      <a:endParaRPr lang="es-ES" sz="105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59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655458"/>
              </p:ext>
            </p:extLst>
          </p:nvPr>
        </p:nvGraphicFramePr>
        <p:xfrm>
          <a:off x="251520" y="260648"/>
          <a:ext cx="8568952" cy="63017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284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Clinica familiar GOVEL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>
                          <a:latin typeface="+mn-lt"/>
                        </a:rPr>
                        <a:t>Blvd. Mirasierra 2546 col. Mirasierra, Saltillo (Coahuila de Zaragoza). 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844 419 2453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Trastornos psicológicos</a:t>
                      </a:r>
                    </a:p>
                    <a:p>
                      <a:r>
                        <a:rPr lang="es-ES" sz="1400" dirty="0" smtClean="0">
                          <a:latin typeface="+mn-lt"/>
                        </a:rPr>
                        <a:t>Psicoterapia</a:t>
                      </a:r>
                    </a:p>
                    <a:p>
                      <a:r>
                        <a:rPr lang="es-ES" sz="1400" dirty="0" smtClean="0">
                          <a:latin typeface="+mn-lt"/>
                        </a:rPr>
                        <a:t>Terapia infantil</a:t>
                      </a:r>
                    </a:p>
                    <a:p>
                      <a:r>
                        <a:rPr lang="es-ES" sz="1400" dirty="0" smtClean="0">
                          <a:latin typeface="+mn-lt"/>
                        </a:rPr>
                        <a:t>Desarrollo personal</a:t>
                      </a:r>
                    </a:p>
                    <a:p>
                      <a:r>
                        <a:rPr lang="es-ES" sz="1400" dirty="0" smtClean="0">
                          <a:latin typeface="+mn-lt"/>
                        </a:rPr>
                        <a:t>Test </a:t>
                      </a:r>
                      <a:r>
                        <a:rPr lang="es-ES" sz="1400" dirty="0" err="1" smtClean="0">
                          <a:latin typeface="+mn-lt"/>
                        </a:rPr>
                        <a:t>psicologico</a:t>
                      </a:r>
                      <a:endParaRPr lang="es-ES" sz="1400" dirty="0" smtClean="0">
                        <a:latin typeface="+mn-lt"/>
                      </a:endParaRPr>
                    </a:p>
                    <a:p>
                      <a:r>
                        <a:rPr lang="es-ES" sz="1400" dirty="0" smtClean="0">
                          <a:latin typeface="+mn-lt"/>
                        </a:rPr>
                        <a:t>Sexualidad</a:t>
                      </a:r>
                    </a:p>
                    <a:p>
                      <a:r>
                        <a:rPr lang="es-ES" sz="1400" dirty="0" err="1" smtClean="0">
                          <a:latin typeface="+mn-lt"/>
                        </a:rPr>
                        <a:t>Psicologia</a:t>
                      </a:r>
                      <a:r>
                        <a:rPr lang="es-ES" sz="1400" dirty="0" smtClean="0">
                          <a:latin typeface="+mn-lt"/>
                        </a:rPr>
                        <a:t> educativa</a:t>
                      </a:r>
                    </a:p>
                    <a:p>
                      <a:r>
                        <a:rPr lang="es-ES" sz="1400" dirty="0" err="1" smtClean="0">
                          <a:latin typeface="+mn-lt"/>
                        </a:rPr>
                        <a:t>Psicologia</a:t>
                      </a:r>
                      <a:r>
                        <a:rPr lang="es-ES" sz="1400" dirty="0" smtClean="0">
                          <a:latin typeface="+mn-lt"/>
                        </a:rPr>
                        <a:t> </a:t>
                      </a:r>
                      <a:r>
                        <a:rPr lang="es-ES" sz="1400" dirty="0" err="1" smtClean="0">
                          <a:latin typeface="+mn-lt"/>
                        </a:rPr>
                        <a:t>clinica</a:t>
                      </a:r>
                      <a:endParaRPr lang="es-ES" sz="1400" dirty="0" smtClean="0">
                        <a:latin typeface="+mn-lt"/>
                      </a:endParaRPr>
                    </a:p>
                    <a:p>
                      <a:r>
                        <a:rPr lang="es-ES" sz="1400" dirty="0" err="1" smtClean="0">
                          <a:latin typeface="+mn-lt"/>
                        </a:rPr>
                        <a:t>Psicologia</a:t>
                      </a:r>
                      <a:r>
                        <a:rPr lang="es-ES" sz="1400" dirty="0" smtClean="0">
                          <a:latin typeface="+mn-lt"/>
                        </a:rPr>
                        <a:t> del desarrollo</a:t>
                      </a:r>
                    </a:p>
                    <a:p>
                      <a:r>
                        <a:rPr lang="es-ES" sz="1400" dirty="0" smtClean="0">
                          <a:latin typeface="+mn-lt"/>
                        </a:rPr>
                        <a:t>Terapia de pareja</a:t>
                      </a:r>
                    </a:p>
                    <a:p>
                      <a:r>
                        <a:rPr lang="es-ES" sz="1400" dirty="0" smtClean="0">
                          <a:latin typeface="+mn-lt"/>
                        </a:rPr>
                        <a:t>Terapia familiar</a:t>
                      </a:r>
                    </a:p>
                    <a:p>
                      <a:r>
                        <a:rPr lang="es-ES" sz="1400" dirty="0" smtClean="0">
                          <a:latin typeface="+mn-lt"/>
                        </a:rPr>
                        <a:t>Orientación vocacional</a:t>
                      </a:r>
                    </a:p>
                    <a:p>
                      <a:r>
                        <a:rPr lang="es-ES" sz="1400" dirty="0" smtClean="0">
                          <a:latin typeface="+mn-lt"/>
                        </a:rPr>
                        <a:t>medicina familiar</a:t>
                      </a:r>
                    </a:p>
                    <a:p>
                      <a:r>
                        <a:rPr lang="es-ES" sz="1400" dirty="0" err="1" smtClean="0">
                          <a:latin typeface="+mn-lt"/>
                        </a:rPr>
                        <a:t>tanatologia</a:t>
                      </a:r>
                      <a:endParaRPr lang="es-ES" sz="1400" dirty="0" smtClean="0">
                        <a:latin typeface="+mn-lt"/>
                      </a:endParaRPr>
                    </a:p>
                    <a:p>
                      <a:r>
                        <a:rPr lang="es-ES" sz="1400" dirty="0" smtClean="0">
                          <a:latin typeface="+mn-lt"/>
                        </a:rPr>
                        <a:t>retiro de uñas</a:t>
                      </a:r>
                    </a:p>
                    <a:p>
                      <a:r>
                        <a:rPr lang="es-ES" sz="1400" dirty="0" smtClean="0">
                          <a:latin typeface="+mn-lt"/>
                        </a:rPr>
                        <a:t>consulta medica </a:t>
                      </a:r>
                      <a:r>
                        <a:rPr lang="es-ES" sz="1400" dirty="0" err="1" smtClean="0">
                          <a:latin typeface="+mn-lt"/>
                        </a:rPr>
                        <a:t>geriatrica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84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Terapia de lenguaje </a:t>
                      </a:r>
                      <a:r>
                        <a:rPr lang="es-ES" sz="1400" dirty="0" err="1" smtClean="0">
                          <a:latin typeface="+mn-lt"/>
                        </a:rPr>
                        <a:t>Gymboree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Monte Real 793, Saltillo (Coahuila de Zaragoza). 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8444846717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Psicoterapia</a:t>
                      </a:r>
                    </a:p>
                    <a:p>
                      <a:r>
                        <a:rPr lang="es-ES" sz="1400" dirty="0" err="1" smtClean="0">
                          <a:latin typeface="+mn-lt"/>
                        </a:rPr>
                        <a:t>Psicologia</a:t>
                      </a:r>
                      <a:r>
                        <a:rPr lang="es-ES" sz="1400" dirty="0" smtClean="0">
                          <a:latin typeface="+mn-lt"/>
                        </a:rPr>
                        <a:t> infantil</a:t>
                      </a:r>
                    </a:p>
                    <a:p>
                      <a:r>
                        <a:rPr lang="es-ES" sz="1400" dirty="0" err="1" smtClean="0">
                          <a:latin typeface="+mn-lt"/>
                        </a:rPr>
                        <a:t>Psicologia</a:t>
                      </a:r>
                      <a:r>
                        <a:rPr lang="es-ES" sz="1400" dirty="0" smtClean="0">
                          <a:latin typeface="+mn-lt"/>
                        </a:rPr>
                        <a:t> organizacional</a:t>
                      </a:r>
                    </a:p>
                    <a:p>
                      <a:r>
                        <a:rPr lang="es-ES" sz="1400" dirty="0" smtClean="0">
                          <a:latin typeface="+mn-lt"/>
                        </a:rPr>
                        <a:t>Desarrollo personal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846"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Neuropsicólogo Edgar H. Macías Escobedo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H Colegio Militar 1419 A, Saltillo (Coahuila de Zaragoza). 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+mn-lt"/>
                        </a:rPr>
                        <a:t>4851625</a:t>
                      </a:r>
                      <a:endParaRPr lang="es-E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>
                          <a:latin typeface="+mn-lt"/>
                        </a:rPr>
                        <a:t>Psicología</a:t>
                      </a:r>
                    </a:p>
                    <a:p>
                      <a:r>
                        <a:rPr lang="es-ES" sz="1050" dirty="0" smtClean="0">
                          <a:latin typeface="+mn-lt"/>
                        </a:rPr>
                        <a:t>Problemas de aprendizaje</a:t>
                      </a:r>
                    </a:p>
                    <a:p>
                      <a:r>
                        <a:rPr lang="es-ES" sz="1050" dirty="0" smtClean="0">
                          <a:latin typeface="+mn-lt"/>
                        </a:rPr>
                        <a:t>Depresión</a:t>
                      </a:r>
                    </a:p>
                    <a:p>
                      <a:r>
                        <a:rPr lang="es-ES" sz="1050" dirty="0" smtClean="0">
                          <a:latin typeface="+mn-lt"/>
                        </a:rPr>
                        <a:t>Ansiedad</a:t>
                      </a:r>
                    </a:p>
                    <a:p>
                      <a:r>
                        <a:rPr lang="es-ES" sz="1050" dirty="0" smtClean="0">
                          <a:latin typeface="+mn-lt"/>
                        </a:rPr>
                        <a:t>Autismo</a:t>
                      </a:r>
                    </a:p>
                    <a:p>
                      <a:r>
                        <a:rPr lang="es-ES" sz="1050" dirty="0" smtClean="0">
                          <a:latin typeface="+mn-lt"/>
                        </a:rPr>
                        <a:t>Déficit de atención</a:t>
                      </a:r>
                    </a:p>
                    <a:p>
                      <a:r>
                        <a:rPr lang="es-ES" sz="1050" dirty="0" smtClean="0">
                          <a:latin typeface="+mn-lt"/>
                        </a:rPr>
                        <a:t>Miedo</a:t>
                      </a:r>
                    </a:p>
                    <a:p>
                      <a:r>
                        <a:rPr lang="es-ES" sz="1050" dirty="0" smtClean="0">
                          <a:latin typeface="+mn-lt"/>
                        </a:rPr>
                        <a:t>Problemas de conducta en niños</a:t>
                      </a:r>
                    </a:p>
                    <a:p>
                      <a:r>
                        <a:rPr lang="es-ES" sz="1050" dirty="0" smtClean="0">
                          <a:latin typeface="+mn-lt"/>
                        </a:rPr>
                        <a:t>Problemas de lenguaje</a:t>
                      </a:r>
                    </a:p>
                    <a:p>
                      <a:r>
                        <a:rPr lang="es-ES" sz="1050" dirty="0" smtClean="0">
                          <a:latin typeface="+mn-lt"/>
                        </a:rPr>
                        <a:t>Neuropsicólogo</a:t>
                      </a:r>
                    </a:p>
                    <a:p>
                      <a:r>
                        <a:rPr lang="es-ES" sz="1050" dirty="0" smtClean="0">
                          <a:latin typeface="+mn-lt"/>
                        </a:rPr>
                        <a:t>Localización</a:t>
                      </a:r>
                      <a:endParaRPr lang="es-ES" sz="105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755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752954"/>
              </p:ext>
            </p:extLst>
          </p:nvPr>
        </p:nvGraphicFramePr>
        <p:xfrm>
          <a:off x="467544" y="332656"/>
          <a:ext cx="8064896" cy="58281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96211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Artesana Psicoterapia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Costa Real 684, Saltillo (Coahuila de Zaragoza).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844 272 1476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/>
                        <a:t>Terapia familiar</a:t>
                      </a:r>
                    </a:p>
                    <a:p>
                      <a:r>
                        <a:rPr lang="es-ES" sz="1050" dirty="0" smtClean="0"/>
                        <a:t>Terapia de pareja</a:t>
                      </a:r>
                    </a:p>
                    <a:p>
                      <a:r>
                        <a:rPr lang="es-ES" sz="1050" dirty="0" smtClean="0"/>
                        <a:t>Terapia individual</a:t>
                      </a:r>
                    </a:p>
                    <a:p>
                      <a:r>
                        <a:rPr lang="es-ES" sz="1050" dirty="0" smtClean="0"/>
                        <a:t>Terapia infantil</a:t>
                      </a:r>
                    </a:p>
                    <a:p>
                      <a:r>
                        <a:rPr lang="es-ES" sz="1050" dirty="0" smtClean="0"/>
                        <a:t>Terapia grupal</a:t>
                      </a:r>
                    </a:p>
                    <a:p>
                      <a:r>
                        <a:rPr lang="es-ES" sz="1050" dirty="0" smtClean="0"/>
                        <a:t>Hipnosis infantil</a:t>
                      </a:r>
                    </a:p>
                    <a:p>
                      <a:r>
                        <a:rPr lang="es-ES" sz="1050" dirty="0" smtClean="0"/>
                        <a:t>Terapia del arte</a:t>
                      </a:r>
                    </a:p>
                    <a:p>
                      <a:r>
                        <a:rPr lang="es-ES" sz="1050" dirty="0" smtClean="0"/>
                        <a:t>Orientación vocacional</a:t>
                      </a:r>
                    </a:p>
                    <a:p>
                      <a:r>
                        <a:rPr lang="es-ES" sz="1050" dirty="0" smtClean="0"/>
                        <a:t>Talleres y cursos</a:t>
                      </a:r>
                      <a:endParaRPr lang="es-E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6211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Kronos asesores en Psicología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Blvd. </a:t>
                      </a:r>
                      <a:r>
                        <a:rPr lang="es-ES" sz="1400" dirty="0" smtClean="0"/>
                        <a:t>Mira Sierra </a:t>
                      </a:r>
                      <a:r>
                        <a:rPr lang="es-ES" sz="1400" dirty="0" smtClean="0"/>
                        <a:t>#1422, Saltillo (Coahuila de Zaragoza).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2-84-06-64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/>
                        <a:t>Depresión</a:t>
                      </a:r>
                    </a:p>
                    <a:p>
                      <a:r>
                        <a:rPr lang="es-ES" sz="1050" dirty="0" smtClean="0"/>
                        <a:t>Angustia</a:t>
                      </a:r>
                    </a:p>
                    <a:p>
                      <a:r>
                        <a:rPr lang="es-ES" sz="1050" dirty="0" smtClean="0"/>
                        <a:t>narcisista</a:t>
                      </a:r>
                    </a:p>
                    <a:p>
                      <a:r>
                        <a:rPr lang="es-ES" sz="1050" dirty="0" smtClean="0"/>
                        <a:t>Ansiedad</a:t>
                      </a:r>
                    </a:p>
                    <a:p>
                      <a:r>
                        <a:rPr lang="es-ES" sz="1050" dirty="0" smtClean="0"/>
                        <a:t>Violencia</a:t>
                      </a:r>
                    </a:p>
                    <a:p>
                      <a:r>
                        <a:rPr lang="es-ES" sz="1050" dirty="0" smtClean="0"/>
                        <a:t>Insomnio</a:t>
                      </a:r>
                    </a:p>
                    <a:p>
                      <a:r>
                        <a:rPr lang="es-ES" sz="1050" dirty="0" smtClean="0"/>
                        <a:t>Estrés</a:t>
                      </a:r>
                    </a:p>
                    <a:p>
                      <a:r>
                        <a:rPr lang="es-ES" sz="1050" dirty="0" smtClean="0"/>
                        <a:t>Anorexia</a:t>
                      </a:r>
                    </a:p>
                    <a:p>
                      <a:r>
                        <a:rPr lang="es-ES" sz="1050" dirty="0" smtClean="0"/>
                        <a:t>Bulimia</a:t>
                      </a:r>
                    </a:p>
                    <a:p>
                      <a:r>
                        <a:rPr lang="es-ES" sz="1050" dirty="0" smtClean="0"/>
                        <a:t>Ira</a:t>
                      </a:r>
                    </a:p>
                    <a:p>
                      <a:r>
                        <a:rPr lang="es-ES" sz="1050" dirty="0" err="1" smtClean="0"/>
                        <a:t>Cutting</a:t>
                      </a:r>
                      <a:endParaRPr lang="es-ES" sz="1050" dirty="0" smtClean="0"/>
                    </a:p>
                    <a:p>
                      <a:r>
                        <a:rPr lang="es-ES" sz="1050" dirty="0" smtClean="0"/>
                        <a:t>Adicciones</a:t>
                      </a:r>
                    </a:p>
                    <a:p>
                      <a:r>
                        <a:rPr lang="es-ES" sz="1050" dirty="0" smtClean="0"/>
                        <a:t>Terapia cognitiva</a:t>
                      </a:r>
                    </a:p>
                    <a:p>
                      <a:r>
                        <a:rPr lang="es-ES" sz="1050" dirty="0" smtClean="0"/>
                        <a:t>Terapia de pareja</a:t>
                      </a:r>
                    </a:p>
                    <a:p>
                      <a:r>
                        <a:rPr lang="es-ES" sz="1050" dirty="0" smtClean="0"/>
                        <a:t>Terapia familiar</a:t>
                      </a:r>
                    </a:p>
                    <a:p>
                      <a:r>
                        <a:rPr lang="es-ES" sz="1050" dirty="0" smtClean="0"/>
                        <a:t>Terapia neuronal</a:t>
                      </a:r>
                    </a:p>
                    <a:p>
                      <a:r>
                        <a:rPr lang="es-ES" sz="1050" dirty="0" smtClean="0"/>
                        <a:t>Terapia de grupo</a:t>
                      </a:r>
                    </a:p>
                    <a:p>
                      <a:r>
                        <a:rPr lang="es-ES" sz="1050" dirty="0" smtClean="0"/>
                        <a:t>Conductismo</a:t>
                      </a:r>
                    </a:p>
                    <a:p>
                      <a:r>
                        <a:rPr lang="es-ES" sz="1050" dirty="0" smtClean="0"/>
                        <a:t>Terapia Breve</a:t>
                      </a:r>
                    </a:p>
                    <a:p>
                      <a:r>
                        <a:rPr lang="es-ES" sz="1050" dirty="0" smtClean="0"/>
                        <a:t>Terapia individual</a:t>
                      </a:r>
                    </a:p>
                    <a:p>
                      <a:r>
                        <a:rPr lang="es-ES" sz="1050" dirty="0" smtClean="0"/>
                        <a:t>Psicología infantil</a:t>
                      </a:r>
                    </a:p>
                    <a:p>
                      <a:r>
                        <a:rPr lang="es-ES" sz="1050" dirty="0" smtClean="0"/>
                        <a:t>Psicología organizacional</a:t>
                      </a:r>
                    </a:p>
                    <a:p>
                      <a:r>
                        <a:rPr lang="es-ES" sz="1050" dirty="0" smtClean="0"/>
                        <a:t>Desarrollo personal</a:t>
                      </a:r>
                    </a:p>
                    <a:p>
                      <a:r>
                        <a:rPr lang="es-ES" sz="1050" dirty="0" smtClean="0"/>
                        <a:t>Sexualidad</a:t>
                      </a:r>
                      <a:endParaRPr lang="es-E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54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653748"/>
              </p:ext>
            </p:extLst>
          </p:nvPr>
        </p:nvGraphicFramePr>
        <p:xfrm>
          <a:off x="323528" y="332656"/>
          <a:ext cx="8424936" cy="59115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6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62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62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28192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CEIM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Antonio C. García G. 181, Magisterio Secc 38, 25034 Saltillo, Coah.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="0" i="0" dirty="0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s-MX" sz="1400" b="0" i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844 431 9320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/>
                        <a:t>Somos</a:t>
                      </a:r>
                      <a:r>
                        <a:rPr lang="es-ES" sz="1050" baseline="0" dirty="0" smtClean="0"/>
                        <a:t> un c</a:t>
                      </a:r>
                      <a:r>
                        <a:rPr lang="es-ES" sz="1050" dirty="0" smtClean="0"/>
                        <a:t>entro</a:t>
                      </a:r>
                      <a:r>
                        <a:rPr lang="es-ES" sz="1050" baseline="0" dirty="0" smtClean="0"/>
                        <a:t> educativo que atiende inteligencias múltiples</a:t>
                      </a:r>
                      <a:endParaRPr lang="es-E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2168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Psicoterapia-Aprendizaje y Desarrollo </a:t>
                      </a:r>
                      <a:r>
                        <a:rPr lang="es-ES" sz="1400" dirty="0" err="1" smtClean="0"/>
                        <a:t>Interdiscisplinario</a:t>
                      </a:r>
                      <a:r>
                        <a:rPr lang="es-ES" sz="1400" dirty="0" smtClean="0"/>
                        <a:t> PADI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Blvd. Minería 1050 Col. Tulipanes, Saltillo (Coahuila de Zaragoza).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5208-4322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/>
                        <a:t>Terapia a niños y adolescentes</a:t>
                      </a:r>
                    </a:p>
                    <a:p>
                      <a:r>
                        <a:rPr lang="es-ES" sz="1050" dirty="0" smtClean="0"/>
                        <a:t>Problemas conductuales</a:t>
                      </a:r>
                    </a:p>
                    <a:p>
                      <a:r>
                        <a:rPr lang="es-ES" sz="1050" dirty="0" smtClean="0"/>
                        <a:t>Evaluaciones Psicológicas y Psicopedagógicas</a:t>
                      </a:r>
                    </a:p>
                    <a:p>
                      <a:r>
                        <a:rPr lang="es-ES" sz="1050" dirty="0" smtClean="0"/>
                        <a:t>Orientación Vocacional</a:t>
                      </a:r>
                    </a:p>
                    <a:p>
                      <a:r>
                        <a:rPr lang="es-ES" sz="1050" dirty="0" smtClean="0"/>
                        <a:t>Apoyo Escolar</a:t>
                      </a:r>
                    </a:p>
                    <a:p>
                      <a:r>
                        <a:rPr lang="es-ES" sz="1050" dirty="0" smtClean="0"/>
                        <a:t>Problemas de Lenguaje</a:t>
                      </a:r>
                    </a:p>
                    <a:p>
                      <a:r>
                        <a:rPr lang="es-ES" sz="1050" dirty="0" smtClean="0"/>
                        <a:t>Conductismo</a:t>
                      </a:r>
                      <a:endParaRPr lang="es-E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6264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Lic. Laura E. </a:t>
                      </a:r>
                      <a:r>
                        <a:rPr lang="es-ES" sz="1400" dirty="0" smtClean="0"/>
                        <a:t>González Martínez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Piedras Negras 1945 , Republica </a:t>
                      </a:r>
                      <a:r>
                        <a:rPr lang="es-ES" sz="1400" dirty="0" err="1" smtClean="0"/>
                        <a:t>Ote</a:t>
                      </a:r>
                      <a:r>
                        <a:rPr lang="es-ES" sz="1400" dirty="0" smtClean="0"/>
                        <a:t>, Saltillo (Coahuila De Zaragoza).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844 415 6344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/>
                        <a:t>Obesidad</a:t>
                      </a:r>
                    </a:p>
                    <a:p>
                      <a:r>
                        <a:rPr lang="es-ES" sz="1050" dirty="0" smtClean="0"/>
                        <a:t>Ansiedad</a:t>
                      </a:r>
                    </a:p>
                    <a:p>
                      <a:r>
                        <a:rPr lang="es-ES" sz="1050" dirty="0" smtClean="0"/>
                        <a:t>Adicciones</a:t>
                      </a:r>
                    </a:p>
                    <a:p>
                      <a:r>
                        <a:rPr lang="es-ES" sz="1050" dirty="0" smtClean="0"/>
                        <a:t>Insomnio</a:t>
                      </a:r>
                    </a:p>
                    <a:p>
                      <a:r>
                        <a:rPr lang="es-ES" sz="1050" dirty="0" smtClean="0"/>
                        <a:t>Anorexia y bulimia</a:t>
                      </a:r>
                    </a:p>
                    <a:p>
                      <a:r>
                        <a:rPr lang="es-ES" sz="1050" dirty="0" smtClean="0"/>
                        <a:t>Problemas de conducta</a:t>
                      </a:r>
                    </a:p>
                    <a:p>
                      <a:r>
                        <a:rPr lang="es-ES" sz="1050" dirty="0" smtClean="0"/>
                        <a:t>Orientación vocacional</a:t>
                      </a:r>
                    </a:p>
                    <a:p>
                      <a:r>
                        <a:rPr lang="es-ES" sz="1050" dirty="0" smtClean="0"/>
                        <a:t>Pruebas psicológicas a niños</a:t>
                      </a:r>
                    </a:p>
                    <a:p>
                      <a:r>
                        <a:rPr lang="es-ES" sz="1050" dirty="0" smtClean="0"/>
                        <a:t>Pruebas psicológicas a adolecentes</a:t>
                      </a:r>
                    </a:p>
                    <a:p>
                      <a:r>
                        <a:rPr lang="es-ES" sz="1050" dirty="0" smtClean="0"/>
                        <a:t>Pruebas psicológicas a adultos</a:t>
                      </a:r>
                    </a:p>
                    <a:p>
                      <a:r>
                        <a:rPr lang="es-ES" sz="1050" dirty="0" smtClean="0"/>
                        <a:t>Psicoterapia e </a:t>
                      </a:r>
                      <a:r>
                        <a:rPr lang="es-ES" sz="1050" dirty="0" err="1" smtClean="0"/>
                        <a:t>hipnoterapia</a:t>
                      </a:r>
                      <a:endParaRPr lang="es-ES" sz="1050" dirty="0" smtClean="0"/>
                    </a:p>
                    <a:p>
                      <a:r>
                        <a:rPr lang="es-ES" sz="1050" dirty="0" smtClean="0"/>
                        <a:t>Terapia individual</a:t>
                      </a:r>
                    </a:p>
                    <a:p>
                      <a:r>
                        <a:rPr lang="es-ES" sz="1050" dirty="0" smtClean="0"/>
                        <a:t>Terapia familiar</a:t>
                      </a:r>
                    </a:p>
                    <a:p>
                      <a:r>
                        <a:rPr lang="es-ES" sz="1050" dirty="0" smtClean="0"/>
                        <a:t>Terapia de pareja</a:t>
                      </a:r>
                      <a:endParaRPr lang="es-E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48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181541"/>
              </p:ext>
            </p:extLst>
          </p:nvPr>
        </p:nvGraphicFramePr>
        <p:xfrm>
          <a:off x="251520" y="188640"/>
          <a:ext cx="8712969" cy="6263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2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6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7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67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32448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Centro de Atención Psicológica Infantil Impulso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Fray Alfonso Montesinos #345, Saltillo (Coahuila de Zaragoza).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 </a:t>
                      </a:r>
                      <a:r>
                        <a:rPr lang="es-ES" sz="1400" dirty="0" smtClean="0"/>
                        <a:t>844 191 4434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/>
                        <a:t>Cursos de verano</a:t>
                      </a:r>
                    </a:p>
                    <a:p>
                      <a:r>
                        <a:rPr lang="es-ES" sz="1050" dirty="0" smtClean="0"/>
                        <a:t>Problemas de adaptación en la vida escolar, social o </a:t>
                      </a:r>
                      <a:r>
                        <a:rPr lang="es-ES" sz="1050" dirty="0" err="1" smtClean="0"/>
                        <a:t>famliar</a:t>
                      </a:r>
                      <a:endParaRPr lang="es-ES" sz="1050" dirty="0" smtClean="0"/>
                    </a:p>
                    <a:p>
                      <a:r>
                        <a:rPr lang="es-ES" sz="1050" dirty="0" smtClean="0"/>
                        <a:t>Tristeza</a:t>
                      </a:r>
                    </a:p>
                    <a:p>
                      <a:r>
                        <a:rPr lang="es-ES" sz="1050" dirty="0" smtClean="0"/>
                        <a:t>Depresión</a:t>
                      </a:r>
                    </a:p>
                    <a:p>
                      <a:r>
                        <a:rPr lang="es-ES" sz="1050" dirty="0" smtClean="0"/>
                        <a:t>Autoestima</a:t>
                      </a:r>
                    </a:p>
                    <a:p>
                      <a:r>
                        <a:rPr lang="es-ES" sz="1050" dirty="0" smtClean="0"/>
                        <a:t>Inseguridad</a:t>
                      </a:r>
                    </a:p>
                    <a:p>
                      <a:r>
                        <a:rPr lang="es-ES" sz="1050" dirty="0" smtClean="0"/>
                        <a:t>Ansiedad</a:t>
                      </a:r>
                    </a:p>
                    <a:p>
                      <a:r>
                        <a:rPr lang="es-ES" sz="1050" dirty="0" smtClean="0"/>
                        <a:t>Estrés</a:t>
                      </a:r>
                    </a:p>
                    <a:p>
                      <a:r>
                        <a:rPr lang="es-ES" sz="1050" dirty="0" smtClean="0"/>
                        <a:t>Dificultades en las relaciones con los demás</a:t>
                      </a:r>
                    </a:p>
                    <a:p>
                      <a:r>
                        <a:rPr lang="es-ES" sz="1050" dirty="0" smtClean="0"/>
                        <a:t>Abuso sexual</a:t>
                      </a:r>
                    </a:p>
                    <a:p>
                      <a:r>
                        <a:rPr lang="es-ES" sz="1050" dirty="0" smtClean="0"/>
                        <a:t>Violencia familiar</a:t>
                      </a:r>
                    </a:p>
                    <a:p>
                      <a:r>
                        <a:rPr lang="es-ES" sz="1050" dirty="0" smtClean="0"/>
                        <a:t>Sentimientos de soledad</a:t>
                      </a:r>
                    </a:p>
                    <a:p>
                      <a:r>
                        <a:rPr lang="es-ES" sz="1050" dirty="0" smtClean="0"/>
                        <a:t>Dificultades escolares (aprendizaje, lenguaje, </a:t>
                      </a:r>
                      <a:r>
                        <a:rPr lang="es-ES" sz="1050" dirty="0" err="1" smtClean="0"/>
                        <a:t>lecto</a:t>
                      </a:r>
                      <a:r>
                        <a:rPr lang="es-ES" sz="1050" dirty="0" smtClean="0"/>
                        <a:t>-escritura)</a:t>
                      </a:r>
                    </a:p>
                    <a:p>
                      <a:r>
                        <a:rPr lang="es-ES" sz="1050" dirty="0" smtClean="0"/>
                        <a:t>Problemas de conducta</a:t>
                      </a:r>
                    </a:p>
                    <a:p>
                      <a:r>
                        <a:rPr lang="es-ES" sz="1050" dirty="0" smtClean="0"/>
                        <a:t>Dificultad en el control de emociones (miedo, enojo, etc.)</a:t>
                      </a:r>
                    </a:p>
                    <a:p>
                      <a:r>
                        <a:rPr lang="es-ES" sz="1050" dirty="0" smtClean="0"/>
                        <a:t>Muerte de un ser querido</a:t>
                      </a:r>
                    </a:p>
                    <a:p>
                      <a:r>
                        <a:rPr lang="es-ES" sz="1050" dirty="0" smtClean="0"/>
                        <a:t>Problemas en las relaciones familiares</a:t>
                      </a:r>
                    </a:p>
                    <a:p>
                      <a:r>
                        <a:rPr lang="es-ES" sz="1050" dirty="0" smtClean="0"/>
                        <a:t>Proceso de separación de los padres</a:t>
                      </a:r>
                      <a:endParaRPr lang="es-E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435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Be </a:t>
                      </a:r>
                      <a:r>
                        <a:rPr lang="es-ES" sz="1400" dirty="0" err="1" smtClean="0"/>
                        <a:t>Health</a:t>
                      </a:r>
                      <a:r>
                        <a:rPr lang="es-ES" sz="1400" dirty="0" smtClean="0"/>
                        <a:t> Center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Juan </a:t>
                      </a:r>
                      <a:r>
                        <a:rPr lang="es-ES" sz="1400" dirty="0" err="1" smtClean="0"/>
                        <a:t>Saade</a:t>
                      </a:r>
                      <a:r>
                        <a:rPr lang="es-ES" sz="1400" dirty="0" smtClean="0"/>
                        <a:t> </a:t>
                      </a:r>
                      <a:r>
                        <a:rPr lang="es-ES" sz="1400" dirty="0" err="1" smtClean="0"/>
                        <a:t>Murra</a:t>
                      </a:r>
                      <a:r>
                        <a:rPr lang="es-ES" sz="1400" dirty="0" smtClean="0"/>
                        <a:t>, </a:t>
                      </a:r>
                      <a:r>
                        <a:rPr lang="es-ES" sz="1400" dirty="0" err="1" smtClean="0"/>
                        <a:t>Fracc</a:t>
                      </a:r>
                      <a:r>
                        <a:rPr lang="es-ES" sz="1400" dirty="0" smtClean="0"/>
                        <a:t>. Tulipanes, Saltillo (Coahuila de Zaragoza). Coahuila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844 962 1915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/>
                        <a:t>Depresión</a:t>
                      </a:r>
                    </a:p>
                    <a:p>
                      <a:r>
                        <a:rPr lang="es-ES" sz="1050" dirty="0" smtClean="0"/>
                        <a:t>Angustia</a:t>
                      </a:r>
                    </a:p>
                    <a:p>
                      <a:r>
                        <a:rPr lang="es-ES" sz="1050" dirty="0" smtClean="0"/>
                        <a:t>Autoestima</a:t>
                      </a:r>
                    </a:p>
                    <a:p>
                      <a:r>
                        <a:rPr lang="es-ES" sz="1050" dirty="0" smtClean="0"/>
                        <a:t>Ansiedad</a:t>
                      </a:r>
                    </a:p>
                    <a:p>
                      <a:r>
                        <a:rPr lang="es-ES" sz="1050" dirty="0" smtClean="0"/>
                        <a:t>Fobias</a:t>
                      </a:r>
                    </a:p>
                    <a:p>
                      <a:r>
                        <a:rPr lang="es-ES" sz="1050" dirty="0" smtClean="0"/>
                        <a:t>Insomnio</a:t>
                      </a:r>
                    </a:p>
                    <a:p>
                      <a:r>
                        <a:rPr lang="es-ES" sz="1050" dirty="0" smtClean="0"/>
                        <a:t>Abuso sexual</a:t>
                      </a:r>
                    </a:p>
                    <a:p>
                      <a:r>
                        <a:rPr lang="es-ES" sz="1050" dirty="0" smtClean="0"/>
                        <a:t>Adicciones</a:t>
                      </a:r>
                    </a:p>
                    <a:p>
                      <a:r>
                        <a:rPr lang="es-ES" sz="1050" dirty="0" smtClean="0"/>
                        <a:t>Anorexia</a:t>
                      </a:r>
                    </a:p>
                    <a:p>
                      <a:r>
                        <a:rPr lang="es-ES" sz="1050" dirty="0" err="1" smtClean="0"/>
                        <a:t>Bilimia</a:t>
                      </a:r>
                      <a:endParaRPr lang="es-ES" sz="1050" dirty="0" smtClean="0"/>
                    </a:p>
                    <a:p>
                      <a:r>
                        <a:rPr lang="es-ES" sz="1050" dirty="0" smtClean="0"/>
                        <a:t>Divorcio</a:t>
                      </a:r>
                    </a:p>
                    <a:p>
                      <a:r>
                        <a:rPr lang="es-ES" sz="1050" dirty="0" smtClean="0"/>
                        <a:t>Paranoia, entre otros.</a:t>
                      </a:r>
                      <a:endParaRPr lang="es-E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652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215859"/>
              </p:ext>
            </p:extLst>
          </p:nvPr>
        </p:nvGraphicFramePr>
        <p:xfrm>
          <a:off x="179512" y="0"/>
          <a:ext cx="8859668" cy="66898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49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49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49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49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18625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Aldea Infantil Pepita de V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Calle primo de verdad 502</a:t>
                      </a:r>
                    </a:p>
                    <a:p>
                      <a:r>
                        <a:rPr lang="es-ES" sz="1400" dirty="0" smtClean="0"/>
                        <a:t>A, colonia zona centro,</a:t>
                      </a:r>
                    </a:p>
                    <a:p>
                      <a:r>
                        <a:rPr lang="es-ES" sz="1400" dirty="0" smtClean="0"/>
                        <a:t>25000, saltillo, </a:t>
                      </a:r>
                      <a:r>
                        <a:rPr lang="es-ES" sz="1400" dirty="0" err="1" smtClean="0"/>
                        <a:t>coahuila</a:t>
                      </a:r>
                      <a:endParaRPr lang="es-ES" sz="1400" dirty="0" smtClean="0"/>
                    </a:p>
                    <a:p>
                      <a:r>
                        <a:rPr lang="es-ES" sz="1400" dirty="0" smtClean="0"/>
                        <a:t>De </a:t>
                      </a:r>
                      <a:r>
                        <a:rPr lang="es-ES" sz="1400" dirty="0" err="1" smtClean="0"/>
                        <a:t>zaragoza</a:t>
                      </a:r>
                      <a:r>
                        <a:rPr lang="es-ES" sz="1400" dirty="0" smtClean="0"/>
                        <a:t>, entre</a:t>
                      </a:r>
                    </a:p>
                    <a:p>
                      <a:r>
                        <a:rPr lang="es-ES" sz="1400" dirty="0" smtClean="0"/>
                        <a:t>Manuel doblado y</a:t>
                      </a:r>
                    </a:p>
                    <a:p>
                      <a:r>
                        <a:rPr lang="es-ES" sz="1400" dirty="0" smtClean="0"/>
                        <a:t>Antonio narro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01 844 4 14 11 84</a:t>
                      </a:r>
                    </a:p>
                    <a:p>
                      <a:r>
                        <a:rPr lang="es-ES" sz="1400" dirty="0" smtClean="0"/>
                        <a:t>01 844 4 12 24 37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/>
                        <a:t>La atención, el cuidado y la formación</a:t>
                      </a:r>
                    </a:p>
                    <a:p>
                      <a:r>
                        <a:rPr lang="es-ES" sz="1050" dirty="0" smtClean="0"/>
                        <a:t>integral, humana, moral y espiritual de la</a:t>
                      </a:r>
                    </a:p>
                    <a:p>
                      <a:r>
                        <a:rPr lang="es-ES" sz="1050" dirty="0" smtClean="0"/>
                        <a:t>niñez saltillense y mexicana en general, que</a:t>
                      </a:r>
                    </a:p>
                    <a:p>
                      <a:r>
                        <a:rPr lang="es-ES" sz="1050" dirty="0" smtClean="0"/>
                        <a:t>por diversas circunstancias carezca de una</a:t>
                      </a:r>
                    </a:p>
                    <a:p>
                      <a:r>
                        <a:rPr lang="es-ES" sz="1050" dirty="0" smtClean="0"/>
                        <a:t>familia o un hogar en donde pueda</a:t>
                      </a:r>
                    </a:p>
                    <a:p>
                      <a:r>
                        <a:rPr lang="es-ES" sz="1050" dirty="0" smtClean="0"/>
                        <a:t>desarrollarse dignamente, realizarse como</a:t>
                      </a:r>
                    </a:p>
                    <a:p>
                      <a:r>
                        <a:rPr lang="es-ES" sz="1050" dirty="0" smtClean="0"/>
                        <a:t>persona y ser útil a la sociedad; educándola</a:t>
                      </a:r>
                    </a:p>
                    <a:p>
                      <a:r>
                        <a:rPr lang="es-ES" sz="1050" dirty="0" smtClean="0"/>
                        <a:t>y preparándola para su integración social</a:t>
                      </a:r>
                    </a:p>
                    <a:p>
                      <a:r>
                        <a:rPr lang="es-ES" sz="1050" dirty="0" smtClean="0"/>
                        <a:t>plena, su propia superación y la de la</a:t>
                      </a:r>
                    </a:p>
                    <a:p>
                      <a:r>
                        <a:rPr lang="es-ES" sz="1050" dirty="0" smtClean="0"/>
                        <a:t>comunidad donde vive.</a:t>
                      </a:r>
                      <a:endParaRPr lang="es-E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3360">
                <a:tc>
                  <a:txBody>
                    <a:bodyPr/>
                    <a:lstStyle/>
                    <a:p>
                      <a:r>
                        <a:rPr lang="es-ES" sz="1400" dirty="0" err="1" smtClean="0"/>
                        <a:t>Gymboree</a:t>
                      </a:r>
                      <a:r>
                        <a:rPr lang="es-ES" sz="1400" dirty="0" smtClean="0"/>
                        <a:t>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Monte </a:t>
                      </a:r>
                      <a:r>
                        <a:rPr lang="es-ES" sz="1400" dirty="0" smtClean="0"/>
                        <a:t>Real#793. </a:t>
                      </a:r>
                      <a:r>
                        <a:rPr lang="es-ES" sz="1400" dirty="0" err="1" smtClean="0"/>
                        <a:t>Fracc</a:t>
                      </a:r>
                      <a:r>
                        <a:rPr lang="es-ES" sz="1400" dirty="0" smtClean="0"/>
                        <a:t>. Valle Real. Saltillo, </a:t>
                      </a:r>
                      <a:r>
                        <a:rPr lang="es-ES" sz="1400" dirty="0" err="1" smtClean="0"/>
                        <a:t>Coah</a:t>
                      </a:r>
                      <a:r>
                        <a:rPr lang="es-ES" sz="1400" dirty="0" smtClean="0"/>
                        <a:t>, Mx</a:t>
                      </a:r>
                    </a:p>
                    <a:p>
                      <a:r>
                        <a:rPr lang="es-ES" sz="1400" dirty="0" smtClean="0"/>
                        <a:t>c. P 25205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844 484 67 17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/>
                        <a:t>problemas de lenguaje y aprendizaje y adultos con secuelas neurológicas que afectan el habla, el lenguaje y la voz.</a:t>
                      </a:r>
                      <a:endParaRPr lang="es-E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4633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DIF</a:t>
                      </a:r>
                      <a:r>
                        <a:rPr lang="es-MX" sz="1400" baseline="0" dirty="0" smtClean="0"/>
                        <a:t> COAHUILA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 Dámaso Rodríguez González 275, Nuevo Centro Metropolitano de Saltillo, </a:t>
                      </a:r>
                      <a:r>
                        <a:rPr lang="es-ES" sz="1400" dirty="0" smtClean="0"/>
                        <a:t>25022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01 844 412 1264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Detectar a niños y niñas con alto riesgo de daño neurológico y brindar atención con técnicas de </a:t>
                      </a:r>
                      <a:r>
                        <a:rPr lang="es-ES" sz="1000" dirty="0" err="1" smtClean="0"/>
                        <a:t>neurodesarrollo</a:t>
                      </a:r>
                      <a:r>
                        <a:rPr lang="es-ES" sz="1000" dirty="0" smtClean="0"/>
                        <a:t> y </a:t>
                      </a:r>
                      <a:r>
                        <a:rPr lang="es-ES" sz="1000" dirty="0" err="1" smtClean="0"/>
                        <a:t>neurohabilitación</a:t>
                      </a:r>
                      <a:r>
                        <a:rPr lang="es-ES" sz="1000" dirty="0" smtClean="0"/>
                        <a:t>, además de ofrecer  terapias de rehabilitación física, ocupacional y de lenguaje a aquellos con discapacidad permanente o temporal, a través de acciones de corresponsabilidad, favoreciendo el crecimiento, su calidad de vida y el tratamiento multidisciplinario</a:t>
                      </a:r>
                      <a:r>
                        <a:rPr lang="es-ES" sz="1000" dirty="0" smtClean="0"/>
                        <a:t>.</a:t>
                      </a:r>
                      <a:endParaRPr lang="es-ES" sz="1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128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112362"/>
              </p:ext>
            </p:extLst>
          </p:nvPr>
        </p:nvGraphicFramePr>
        <p:xfrm>
          <a:off x="539552" y="404664"/>
          <a:ext cx="8136904" cy="56280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4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4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4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42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68219">
                <a:tc>
                  <a:txBody>
                    <a:bodyPr/>
                    <a:lstStyle/>
                    <a:p>
                      <a:r>
                        <a:rPr lang="es-ES" sz="1400" dirty="0" err="1" smtClean="0"/>
                        <a:t>Neuropsikids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Blvd. Rufino Tamayo 494. Plaza Q Local 4.</a:t>
                      </a:r>
                    </a:p>
                    <a:p>
                      <a:r>
                        <a:rPr lang="es-ES" sz="1400" dirty="0" smtClean="0"/>
                        <a:t>Col. Alpes Norte.</a:t>
                      </a:r>
                    </a:p>
                    <a:p>
                      <a:r>
                        <a:rPr lang="es-ES" sz="1400" dirty="0" smtClean="0"/>
                        <a:t>Saltillo Coahuila, México, C.P: 25253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(844) 415 28 61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/>
                        <a:t>Nos comprometemos a ayudarlos a alcanzar la más alta calidad de vida posible.</a:t>
                      </a:r>
                      <a:endParaRPr lang="es-E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8219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David</a:t>
                      </a:r>
                      <a:r>
                        <a:rPr lang="es-MX" sz="1400" baseline="0" dirty="0" smtClean="0"/>
                        <a:t> Santiago  Soto 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Blvd Humberto Hinojosa Domínguez 729, la Salle , saltillo , </a:t>
                      </a:r>
                      <a:r>
                        <a:rPr lang="es-ES" sz="1400" dirty="0" err="1" smtClean="0"/>
                        <a:t>Coah</a:t>
                      </a:r>
                      <a:r>
                        <a:rPr lang="es-ES" sz="1400" dirty="0" smtClean="0"/>
                        <a:t> , c.P.25240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( 844) 416 6662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 smtClean="0"/>
                        <a:t>Escuela</a:t>
                      </a:r>
                      <a:r>
                        <a:rPr lang="es-ES" sz="1050" baseline="0" dirty="0" smtClean="0"/>
                        <a:t> </a:t>
                      </a:r>
                      <a:r>
                        <a:rPr lang="es-ES" sz="1050" dirty="0" smtClean="0"/>
                        <a:t>Especializada</a:t>
                      </a:r>
                      <a:r>
                        <a:rPr lang="es-ES" sz="1050" baseline="0" dirty="0" smtClean="0"/>
                        <a:t> </a:t>
                      </a:r>
                      <a:r>
                        <a:rPr lang="es-ES" sz="1050" dirty="0" smtClean="0"/>
                        <a:t>para Niños con Problemas de Aprendizaje y Conducta</a:t>
                      </a:r>
                      <a:endParaRPr lang="es-E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4082">
                <a:tc>
                  <a:txBody>
                    <a:bodyPr/>
                    <a:lstStyle/>
                    <a:p>
                      <a:r>
                        <a:rPr lang="es-MX" sz="14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Issreei</a:t>
                      </a:r>
                      <a:r>
                        <a:rPr lang="es-MX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(Instituto de Servicios de Salud Rehabilitación y Educación Especial E Integral del Estado de Coahuila)</a:t>
                      </a:r>
                      <a:endParaRPr lang="es-E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err="1" smtClean="0"/>
                        <a:t>Cll</a:t>
                      </a:r>
                      <a:r>
                        <a:rPr lang="es-ES" sz="1400" dirty="0" smtClean="0"/>
                        <a:t> </a:t>
                      </a:r>
                      <a:r>
                        <a:rPr lang="es-ES" sz="1400" dirty="0" smtClean="0"/>
                        <a:t>David </a:t>
                      </a:r>
                      <a:r>
                        <a:rPr lang="es-ES" sz="1400" dirty="0" smtClean="0"/>
                        <a:t>berlanga s/n, topo chico , saltillo , </a:t>
                      </a:r>
                      <a:r>
                        <a:rPr lang="es-ES" sz="1400" dirty="0" err="1" smtClean="0"/>
                        <a:t>Coah</a:t>
                      </a:r>
                      <a:r>
                        <a:rPr lang="es-ES" sz="1400" dirty="0" smtClean="0"/>
                        <a:t> </a:t>
                      </a:r>
                      <a:r>
                        <a:rPr lang="es-ES" sz="1400" dirty="0" smtClean="0"/>
                        <a:t>, c.P.25284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 844) 415 7240</a:t>
                      </a: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050" dirty="0" smtClean="0"/>
                        <a:t>El ISSREEI es un Organismo Público Descentralizado sectorizado a la Secretaría de Salud, cuyo objetivo es administrar y dirigir las actividades de los hospitales de salud mental, el Hospital del Niño y el Centro Estatal del Adulto Mayor.</a:t>
                      </a:r>
                      <a:endParaRPr lang="es-E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57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Ci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Citable</Template>
  <TotalTime>247</TotalTime>
  <Words>1310</Words>
  <Application>Microsoft Office PowerPoint</Application>
  <PresentationFormat>Presentación en pantalla (4:3)</PresentationFormat>
  <Paragraphs>269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</vt:lpstr>
      <vt:lpstr>Calibri</vt:lpstr>
      <vt:lpstr>Century Gothic</vt:lpstr>
      <vt:lpstr>Times New Roman</vt:lpstr>
      <vt:lpstr>Trebuchet MS</vt:lpstr>
      <vt:lpstr>Wingdings 2</vt:lpstr>
      <vt:lpstr>Citable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Larissa</cp:lastModifiedBy>
  <cp:revision>14</cp:revision>
  <dcterms:created xsi:type="dcterms:W3CDTF">2019-01-08T17:22:05Z</dcterms:created>
  <dcterms:modified xsi:type="dcterms:W3CDTF">2019-01-09T04:58:19Z</dcterms:modified>
</cp:coreProperties>
</file>