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CC66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9" d="100"/>
          <a:sy n="89" d="100"/>
        </p:scale>
        <p:origin x="-12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3045-2143-4473-BBF3-D4BCFB3E0840}" type="datetimeFigureOut">
              <a:rPr lang="es-MX" smtClean="0"/>
              <a:t>09/01/2019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0EF3-63EC-4713-A18E-BBD0EAFB0F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3419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3045-2143-4473-BBF3-D4BCFB3E0840}" type="datetimeFigureOut">
              <a:rPr lang="es-MX" smtClean="0"/>
              <a:t>09/01/2019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0EF3-63EC-4713-A18E-BBD0EAFB0F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1839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3045-2143-4473-BBF3-D4BCFB3E0840}" type="datetimeFigureOut">
              <a:rPr lang="es-MX" smtClean="0"/>
              <a:t>09/01/2019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0EF3-63EC-4713-A18E-BBD0EAFB0F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7466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3045-2143-4473-BBF3-D4BCFB3E0840}" type="datetimeFigureOut">
              <a:rPr lang="es-MX" smtClean="0"/>
              <a:t>09/01/2019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0EF3-63EC-4713-A18E-BBD0EAFB0F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5211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3045-2143-4473-BBF3-D4BCFB3E0840}" type="datetimeFigureOut">
              <a:rPr lang="es-MX" smtClean="0"/>
              <a:t>09/01/2019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0EF3-63EC-4713-A18E-BBD0EAFB0F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551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3045-2143-4473-BBF3-D4BCFB3E0840}" type="datetimeFigureOut">
              <a:rPr lang="es-MX" smtClean="0"/>
              <a:t>09/01/2019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0EF3-63EC-4713-A18E-BBD0EAFB0F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2786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3045-2143-4473-BBF3-D4BCFB3E0840}" type="datetimeFigureOut">
              <a:rPr lang="es-MX" smtClean="0"/>
              <a:t>09/01/2019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0EF3-63EC-4713-A18E-BBD0EAFB0F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1781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3045-2143-4473-BBF3-D4BCFB3E0840}" type="datetimeFigureOut">
              <a:rPr lang="es-MX" smtClean="0"/>
              <a:t>09/01/2019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0EF3-63EC-4713-A18E-BBD0EAFB0F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9418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3045-2143-4473-BBF3-D4BCFB3E0840}" type="datetimeFigureOut">
              <a:rPr lang="es-MX" smtClean="0"/>
              <a:t>09/01/2019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0EF3-63EC-4713-A18E-BBD0EAFB0F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1322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3045-2143-4473-BBF3-D4BCFB3E0840}" type="datetimeFigureOut">
              <a:rPr lang="es-MX" smtClean="0"/>
              <a:t>09/01/2019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0EF3-63EC-4713-A18E-BBD0EAFB0F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227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3045-2143-4473-BBF3-D4BCFB3E0840}" type="datetimeFigureOut">
              <a:rPr lang="es-MX" smtClean="0"/>
              <a:t>09/01/2019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0EF3-63EC-4713-A18E-BBD0EAFB0F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8812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33045-2143-4473-BBF3-D4BCFB3E0840}" type="datetimeFigureOut">
              <a:rPr lang="es-MX" smtClean="0"/>
              <a:t>09/01/2019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F0EF3-63EC-4713-A18E-BBD0EAFB0F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275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1237" y="245660"/>
            <a:ext cx="11072882" cy="5977719"/>
          </a:xfrm>
        </p:spPr>
        <p:txBody>
          <a:bodyPr>
            <a:normAutofit fontScale="25000" lnSpcReduction="20000"/>
          </a:bodyPr>
          <a:lstStyle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MX" sz="5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ESCUELA NORMAL DE EDUCACION </a:t>
            </a:r>
            <a:r>
              <a:rPr lang="es-MX" sz="5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PREESOLAR</a:t>
            </a: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MX" sz="5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Licenciatura en educación preescolar </a:t>
            </a: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MX" sz="5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Ciclo escolar 2018- 2019 </a:t>
            </a: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s-MX" sz="4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s-MX" sz="4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s-MX" sz="4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s-MX" sz="4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s-MX" sz="37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s-MX" sz="37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s-MX" sz="37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s-MX" sz="37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s-MX" sz="37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s-MX" sz="37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s-MX" sz="37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s-MX" sz="37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s-MX" sz="5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MX" sz="5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Asignatura</a:t>
            </a:r>
            <a:r>
              <a:rPr lang="es-MX" sz="5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s-MX" sz="5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Desarrollo del pensamiento y lenguaje en la infancia </a:t>
            </a: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s-MX" sz="5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MX" sz="5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Maestro</a:t>
            </a:r>
            <a:r>
              <a:rPr lang="es-MX" sz="5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s-MX" sz="5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Angélica María </a:t>
            </a:r>
            <a:r>
              <a:rPr lang="es-MX" sz="5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Rocca</a:t>
            </a:r>
            <a:r>
              <a:rPr lang="es-MX" sz="5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Valdés </a:t>
            </a: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s-MX" sz="5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MX" sz="5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Unidad </a:t>
            </a:r>
            <a:r>
              <a:rPr lang="es-MX" sz="5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 aprendizaje </a:t>
            </a:r>
            <a:r>
              <a:rPr lang="es-MX" sz="5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III. El lenguaje como herramienta para la adquisición de competencias comunicativas  </a:t>
            </a: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s-MX" sz="5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MX" sz="5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Tema </a:t>
            </a:r>
            <a:r>
              <a:rPr lang="es-MX" sz="5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desarrollar: </a:t>
            </a:r>
            <a:r>
              <a:rPr lang="es-ES" sz="5600" dirty="0">
                <a:latin typeface="Times New Roman" pitchFamily="18" charset="0"/>
                <a:cs typeface="Times New Roman" pitchFamily="18" charset="0"/>
              </a:rPr>
              <a:t>Cuadro en el que se muestren las diferentes  instancias del sector salud y de la SEP  que atienden a los niños con  problemas de </a:t>
            </a:r>
            <a:r>
              <a:rPr lang="es-ES" sz="5600" dirty="0" smtClean="0">
                <a:latin typeface="Times New Roman" pitchFamily="18" charset="0"/>
                <a:cs typeface="Times New Roman" pitchFamily="18" charset="0"/>
              </a:rPr>
              <a:t>lenguaje</a:t>
            </a: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s-ES" sz="5600" dirty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MX" sz="5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Trabajo a desarrollar: </a:t>
            </a:r>
            <a:r>
              <a:rPr lang="es-MX" sz="5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Evidencia de aprendizaje 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s-MX" sz="56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MX" sz="5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Competencias: Fases del desarrollo de competencias comunicativas 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5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Reconoce las prácticas sociales del lenguaje e interactúa para desarrollar competencias previamente adquiridas y establecer el respeto a la diversidad.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s-MX" sz="5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s-ES" sz="56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s-ES" sz="56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MX" sz="5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Alumna: Belén Zapata </a:t>
            </a:r>
            <a:r>
              <a:rPr lang="es-MX" sz="5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Castillo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MX" sz="5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N. 22 </a:t>
            </a:r>
            <a:endParaRPr lang="es-MX" sz="5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s-ES" sz="56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MX" sz="5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Grado y sección: “2ª</a:t>
            </a:r>
            <a:r>
              <a:rPr lang="es-MX" sz="5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</a:t>
            </a:r>
            <a:endParaRPr lang="es-ES" sz="5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s-ES" sz="56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s-ES" sz="5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s-ES" sz="56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s-ES" sz="56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MX" sz="5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Saltillo Coahuila a </a:t>
            </a:r>
            <a:r>
              <a:rPr lang="es-MX" sz="5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 de enero de 2019</a:t>
            </a:r>
            <a:endParaRPr lang="es-ES" sz="5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n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249" y="887105"/>
            <a:ext cx="1684021" cy="125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411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10000" r="-6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393156"/>
              </p:ext>
            </p:extLst>
          </p:nvPr>
        </p:nvGraphicFramePr>
        <p:xfrm>
          <a:off x="766118" y="321275"/>
          <a:ext cx="10948086" cy="606878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466778"/>
                <a:gridCol w="4899265"/>
                <a:gridCol w="2582043"/>
              </a:tblGrid>
              <a:tr h="489716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>
                          <a:solidFill>
                            <a:srgbClr val="CC66FF"/>
                          </a:solidFill>
                        </a:rPr>
                        <a:t>Nombre</a:t>
                      </a:r>
                      <a:r>
                        <a:rPr lang="es-MX" sz="2800" baseline="0" dirty="0" smtClean="0">
                          <a:solidFill>
                            <a:srgbClr val="CC66FF"/>
                          </a:solidFill>
                        </a:rPr>
                        <a:t> </a:t>
                      </a:r>
                      <a:endParaRPr lang="es-MX" sz="2800" dirty="0">
                        <a:solidFill>
                          <a:srgbClr val="CC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>
                          <a:solidFill>
                            <a:srgbClr val="CC66FF"/>
                          </a:solidFill>
                        </a:rPr>
                        <a:t>Dirección </a:t>
                      </a:r>
                      <a:endParaRPr lang="es-MX" sz="2800" dirty="0">
                        <a:solidFill>
                          <a:srgbClr val="CC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>
                          <a:solidFill>
                            <a:srgbClr val="CC66FF"/>
                          </a:solidFill>
                        </a:rPr>
                        <a:t>Teléfono </a:t>
                      </a:r>
                      <a:endParaRPr lang="es-MX" sz="2800" dirty="0">
                        <a:solidFill>
                          <a:srgbClr val="CC66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89716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Gymboree en Saltillo </a:t>
                      </a:r>
                      <a:endParaRPr lang="es-MX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Monte Real 793, Saltillo (Coahuila de Zaragoza) Coahuila</a:t>
                      </a:r>
                    </a:p>
                    <a:p>
                      <a:endParaRPr lang="es-MX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844 4846717</a:t>
                      </a:r>
                      <a:endParaRPr lang="es-MX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9716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Kua´nu</a:t>
                      </a:r>
                      <a:endParaRPr lang="es-MX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Tel. 844 141 55 54</a:t>
                      </a:r>
                      <a:endParaRPr lang="es-MX" sz="1400" dirty="0" smtClean="0"/>
                    </a:p>
                    <a:p>
                      <a:endParaRPr lang="es-MX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9716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El </a:t>
                      </a:r>
                      <a:r>
                        <a:rPr lang="es-MX" sz="1400" dirty="0" err="1" smtClean="0"/>
                        <a:t>Neuropsicólogo</a:t>
                      </a:r>
                      <a:r>
                        <a:rPr lang="es-MX" sz="1400" dirty="0" smtClean="0"/>
                        <a:t> Edgar H. Macías Escobedo </a:t>
                      </a:r>
                      <a:endParaRPr lang="es-MX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 Colegio Militar 1419 A, Saltillo (Coahuila de Zaragoza) Coahuila</a:t>
                      </a:r>
                    </a:p>
                    <a:p>
                      <a:endParaRPr lang="es-MX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08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dirty="0" smtClean="0"/>
                        <a:t>CRIT</a:t>
                      </a:r>
                      <a:r>
                        <a:rPr lang="es-MX" sz="1400" b="0" baseline="0" dirty="0" smtClean="0"/>
                        <a:t> </a:t>
                      </a:r>
                      <a:endParaRPr lang="es-MX" sz="1400" b="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 CALLE CARLOS ABEDROP DAVILA 2901, PARQUE LAS MARAVILLAS, 25022 </a:t>
                      </a:r>
                      <a:endParaRPr lang="es-MX" sz="14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dirty="0" smtClean="0"/>
                        <a:t>5699 2122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9716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DIF Coahuila </a:t>
                      </a:r>
                      <a:endParaRPr lang="es-MX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Paseo de las arboledas y Jaime Torres Bodet. Fraccionamiento Chapultepec. SN.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4172275</a:t>
                      </a:r>
                      <a:r>
                        <a:rPr lang="es-MX" sz="1400" baseline="0" dirty="0" smtClean="0"/>
                        <a:t> ext.4468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9716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Conecta</a:t>
                      </a:r>
                      <a:r>
                        <a:rPr lang="es-MX" sz="1400" baseline="0" dirty="0" smtClean="0"/>
                        <a:t> </a:t>
                      </a:r>
                      <a:r>
                        <a:rPr lang="es-MX" sz="1400" baseline="0" dirty="0" err="1" smtClean="0"/>
                        <a:t>kids</a:t>
                      </a:r>
                      <a:r>
                        <a:rPr lang="es-MX" sz="1400" baseline="0" dirty="0" smtClean="0"/>
                        <a:t>- Centro de estimulación y lenguaje y aprendizaje </a:t>
                      </a:r>
                      <a:endParaRPr lang="es-MX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Calle Hacienda de</a:t>
                      </a:r>
                      <a:r>
                        <a:rPr lang="es-MX" sz="1400" baseline="0" dirty="0" smtClean="0"/>
                        <a:t> Angostura 25900, Ramos Arizpe </a:t>
                      </a:r>
                      <a:endParaRPr lang="es-MX" sz="140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8441221068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0876">
                <a:tc>
                  <a:txBody>
                    <a:bodyPr/>
                    <a:lstStyle/>
                    <a:p>
                      <a:r>
                        <a:rPr lang="es-MX" sz="1400" dirty="0" err="1" smtClean="0"/>
                        <a:t>Neuropsikids</a:t>
                      </a:r>
                      <a:endParaRPr lang="es-MX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err="1" smtClean="0"/>
                        <a:t>Blvd</a:t>
                      </a:r>
                      <a:r>
                        <a:rPr lang="es-MX" sz="1400" dirty="0" smtClean="0"/>
                        <a:t>. Rufino Tamayo 494 Plaza Q</a:t>
                      </a:r>
                      <a:r>
                        <a:rPr lang="es-MX" sz="1400" baseline="0" dirty="0" smtClean="0"/>
                        <a:t>, local 4 </a:t>
                      </a:r>
                      <a:endParaRPr lang="es-MX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844 415</a:t>
                      </a:r>
                      <a:r>
                        <a:rPr lang="es-MX" sz="1400" baseline="0" dirty="0" smtClean="0"/>
                        <a:t> 2861</a:t>
                      </a:r>
                      <a:endParaRPr lang="es-MX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0876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Clínica infantil Sana </a:t>
                      </a:r>
                      <a:r>
                        <a:rPr lang="es-MX" sz="1400" dirty="0" err="1" smtClean="0"/>
                        <a:t>Sana</a:t>
                      </a:r>
                      <a:r>
                        <a:rPr lang="es-MX" sz="1400" dirty="0" smtClean="0"/>
                        <a:t> </a:t>
                      </a:r>
                      <a:endParaRPr lang="es-MX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Calle </a:t>
                      </a:r>
                      <a:r>
                        <a:rPr lang="es-MX" sz="1400" dirty="0" err="1" smtClean="0"/>
                        <a:t>Prol</a:t>
                      </a:r>
                      <a:r>
                        <a:rPr lang="es-MX" sz="1400" dirty="0" smtClean="0"/>
                        <a:t>. </a:t>
                      </a:r>
                      <a:r>
                        <a:rPr lang="es-MX" sz="1400" dirty="0" err="1" smtClean="0"/>
                        <a:t>Urdiñola</a:t>
                      </a:r>
                      <a:r>
                        <a:rPr lang="es-MX" sz="1400" dirty="0" smtClean="0"/>
                        <a:t> 2226</a:t>
                      </a:r>
                      <a:r>
                        <a:rPr lang="es-MX" sz="1400" baseline="0" dirty="0" smtClean="0"/>
                        <a:t>, villas de San Lorenzo , 25070 </a:t>
                      </a:r>
                      <a:endParaRPr lang="es-MX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8441112309</a:t>
                      </a:r>
                      <a:endParaRPr lang="es-MX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0876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Servicios psicopedagógicos </a:t>
                      </a:r>
                      <a:endParaRPr lang="es-MX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err="1" smtClean="0"/>
                        <a:t>Acambaro</a:t>
                      </a:r>
                      <a:r>
                        <a:rPr lang="es-MX" sz="1400" dirty="0" smtClean="0"/>
                        <a:t> 2178, Guanajuato, 25280 </a:t>
                      </a:r>
                      <a:endParaRPr lang="es-MX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844 124 1269 </a:t>
                      </a:r>
                      <a:endParaRPr lang="es-MX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9716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Centro de atención múltiple Lic. Benito</a:t>
                      </a:r>
                      <a:r>
                        <a:rPr lang="es-MX" sz="1400" baseline="0" dirty="0" smtClean="0"/>
                        <a:t> Juárez. </a:t>
                      </a:r>
                      <a:endParaRPr lang="es-MX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Francisco L. </a:t>
                      </a:r>
                      <a:r>
                        <a:rPr lang="es-MX" sz="1400" dirty="0" err="1" smtClean="0"/>
                        <a:t>Urquizo</a:t>
                      </a:r>
                      <a:r>
                        <a:rPr lang="es-MX" sz="1400" dirty="0" smtClean="0"/>
                        <a:t> S/N Satélite sur </a:t>
                      </a:r>
                      <a:endParaRPr lang="es-MX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844 434 4179 </a:t>
                      </a:r>
                      <a:endParaRPr lang="es-MX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0876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Centro de atención múltiple Jean Piaget </a:t>
                      </a:r>
                      <a:endParaRPr lang="es-MX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Francisco de </a:t>
                      </a:r>
                      <a:r>
                        <a:rPr lang="es-MX" sz="1400" dirty="0" err="1" smtClean="0"/>
                        <a:t>Urdiñola</a:t>
                      </a:r>
                      <a:r>
                        <a:rPr lang="es-MX" sz="1400" dirty="0" smtClean="0"/>
                        <a:t> </a:t>
                      </a:r>
                      <a:r>
                        <a:rPr lang="es-MX" sz="1400" dirty="0" err="1" smtClean="0"/>
                        <a:t>Num</a:t>
                      </a:r>
                      <a:r>
                        <a:rPr lang="es-MX" sz="1400" dirty="0" smtClean="0"/>
                        <a:t>. 221,</a:t>
                      </a:r>
                      <a:r>
                        <a:rPr lang="es-MX" sz="1400" baseline="0" dirty="0" smtClean="0"/>
                        <a:t> fraccionamiento los fundadores </a:t>
                      </a:r>
                      <a:endParaRPr lang="es-MX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844 430 4563</a:t>
                      </a:r>
                      <a:r>
                        <a:rPr lang="es-MX" sz="1400" baseline="0" dirty="0" smtClean="0"/>
                        <a:t> </a:t>
                      </a:r>
                      <a:endParaRPr lang="es-MX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8217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2052 Rectángulo"/>
          <p:cNvSpPr/>
          <p:nvPr/>
        </p:nvSpPr>
        <p:spPr>
          <a:xfrm>
            <a:off x="2597625" y="528121"/>
            <a:ext cx="92122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/>
              <a:t>ESCUELA NORMAL DE EDUCACIÓN PREESCOLAR</a:t>
            </a:r>
            <a:endParaRPr lang="es-ES" sz="1600" dirty="0"/>
          </a:p>
          <a:p>
            <a:pPr algn="ctr"/>
            <a:r>
              <a:rPr lang="es-MX" sz="1400" b="1" dirty="0"/>
              <a:t>LICENCIATURA EN EDUCACIÓN </a:t>
            </a:r>
            <a:r>
              <a:rPr lang="es-MX" sz="1400" b="1" dirty="0" smtClean="0"/>
              <a:t>PREESCOLAR</a:t>
            </a:r>
            <a:endParaRPr lang="es-ES" sz="1400" dirty="0"/>
          </a:p>
          <a:p>
            <a:r>
              <a:rPr lang="es-MX" sz="1400" dirty="0"/>
              <a:t>RÚBRICA: DESARROLLO DEL PENSAMIENTO EN LA INFANCIA.</a:t>
            </a:r>
            <a:endParaRPr lang="es-ES" sz="1400" dirty="0"/>
          </a:p>
        </p:txBody>
      </p:sp>
      <p:graphicFrame>
        <p:nvGraphicFramePr>
          <p:cNvPr id="2058" name="205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668204"/>
              </p:ext>
            </p:extLst>
          </p:nvPr>
        </p:nvGraphicFramePr>
        <p:xfrm>
          <a:off x="870109" y="1413896"/>
          <a:ext cx="10416991" cy="343493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00813"/>
                <a:gridCol w="2781189"/>
                <a:gridCol w="2579656"/>
                <a:gridCol w="1313251"/>
                <a:gridCol w="1266910"/>
                <a:gridCol w="575172"/>
              </a:tblGrid>
              <a:tr h="453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Criterios</a:t>
                      </a:r>
                      <a:endParaRPr lang="es-E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61" marR="295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10 Muy bien </a:t>
                      </a:r>
                      <a:endParaRPr lang="es-E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61" marR="295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9-8 Bien</a:t>
                      </a:r>
                      <a:endParaRPr lang="es-E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61" marR="295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7-6 Regular </a:t>
                      </a:r>
                      <a:endParaRPr lang="es-E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61" marR="295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5 Necesita mejorar</a:t>
                      </a:r>
                      <a:endParaRPr lang="es-E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61" marR="295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Total </a:t>
                      </a:r>
                      <a:endParaRPr lang="es-E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61" marR="29561" marT="0" marB="0"/>
                </a:tc>
              </a:tr>
              <a:tr h="7252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Identifica algún centro que atienda a los niños con  </a:t>
                      </a:r>
                      <a:r>
                        <a:rPr lang="es-MX" sz="1200">
                          <a:effectLst/>
                        </a:rPr>
                        <a:t>problemas de lenguaje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61" marR="295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Identifica 10 instituciones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61" marR="295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Solo puso 8 instituciones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61" marR="295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Incluye sólo 7 a 6 instituciones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61" marR="295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Solo incluyó 5 centros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61" marR="295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61" marR="29561" marT="0" marB="0"/>
                </a:tc>
              </a:tr>
              <a:tr h="1229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Redacción y ortografía 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61" marR="295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Utiliza un lenguaje claro, lógico coherente sin errores de ortografía. 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61" marR="295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Existe ligera dificultad de coherencia lógica solo de 1  a 5 errores de ortografía.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61" marR="295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Ideas lógicas pero confusas para el lector y presenta de 6 a 8 errores de ortografía.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61" marR="295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No desarrolla ideas claras y presenta más de 8 errores de ortografía.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61" marR="295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61" marR="29561" marT="0" marB="0"/>
                </a:tc>
              </a:tr>
              <a:tr h="9896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Inclusión de los  centros solicitados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61" marR="295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Análisis claro y directo con los  centros solicitados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61" marR="295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Poca información   con los  centros solicitados 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61" marR="295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Mínima información  con los  centros solicitados.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61" marR="295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Nula información   con los  centros solicitados. 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61" marR="295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61" marR="29561" marT="0" marB="0"/>
                </a:tc>
              </a:tr>
            </a:tbl>
          </a:graphicData>
        </a:graphic>
      </p:graphicFrame>
      <p:pic>
        <p:nvPicPr>
          <p:cNvPr id="53" name="52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49" y="434200"/>
            <a:ext cx="1389931" cy="832586"/>
          </a:xfrm>
          <a:prstGeom prst="rect">
            <a:avLst/>
          </a:prstGeom>
          <a:noFill/>
          <a:ln>
            <a:noFill/>
          </a:ln>
        </p:spPr>
      </p:pic>
      <p:sp>
        <p:nvSpPr>
          <p:cNvPr id="2059" name="2058 Rectángulo"/>
          <p:cNvSpPr/>
          <p:nvPr/>
        </p:nvSpPr>
        <p:spPr>
          <a:xfrm>
            <a:off x="335039" y="5686007"/>
            <a:ext cx="114871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 smtClean="0"/>
              <a:t>Para </a:t>
            </a:r>
            <a:r>
              <a:rPr lang="es-MX" sz="1400" dirty="0"/>
              <a:t>el cuadro se considerarán  tres columnas, en las que incluyan nombre de cuando menos 10 centros o instituciones (ahí anexarán algunas de las problemáticas con las que trabajan), en la segunda columna pondrán la dirección y en la última el teléfono. Además de una  buena presentación, buena redacción y  ortografía.</a:t>
            </a:r>
            <a:endParaRPr lang="es-ES" sz="1400" dirty="0"/>
          </a:p>
        </p:txBody>
      </p:sp>
      <p:pic>
        <p:nvPicPr>
          <p:cNvPr id="2092" name="Picture 4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31" t="53730" r="11539" b="32125"/>
          <a:stretch/>
        </p:blipFill>
        <p:spPr bwMode="auto">
          <a:xfrm>
            <a:off x="9159608" y="4948203"/>
            <a:ext cx="1760262" cy="681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5787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518</Words>
  <Application>Microsoft Office PowerPoint</Application>
  <PresentationFormat>Personalizado</PresentationFormat>
  <Paragraphs>102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ENEP</dc:creator>
  <cp:lastModifiedBy>Samuel</cp:lastModifiedBy>
  <cp:revision>17</cp:revision>
  <dcterms:created xsi:type="dcterms:W3CDTF">2019-01-09T13:58:20Z</dcterms:created>
  <dcterms:modified xsi:type="dcterms:W3CDTF">2019-01-09T23:28:42Z</dcterms:modified>
</cp:coreProperties>
</file>