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58" r:id="rId5"/>
    <p:sldId id="266" r:id="rId6"/>
    <p:sldId id="264" r:id="rId7"/>
    <p:sldId id="259" r:id="rId8"/>
    <p:sldId id="260"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5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a:p>
        </p:txBody>
      </p:sp>
      <p:sp>
        <p:nvSpPr>
          <p:cNvPr id="4" name="Marcador de fecha 3"/>
          <p:cNvSpPr>
            <a:spLocks noGrp="1"/>
          </p:cNvSpPr>
          <p:nvPr>
            <p:ph type="dt" sz="half" idx="10"/>
          </p:nvPr>
        </p:nvSpPr>
        <p:spPr/>
        <p:txBody>
          <a:bodyPr/>
          <a:lstStyle/>
          <a:p>
            <a:fld id="{D2DEA755-29A9-44A6-9C5A-F1888B365F8F}" type="datetimeFigureOut">
              <a:rPr lang="en-US" smtClean="0"/>
              <a:t>1/9/2019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5916270-8FC6-449B-AD64-CEDFD5A94867}" type="slidenum">
              <a:rPr lang="en-US" smtClean="0"/>
              <a:t>‹Nº›</a:t>
            </a:fld>
            <a:endParaRPr lang="en-US"/>
          </a:p>
        </p:txBody>
      </p:sp>
    </p:spTree>
    <p:extLst>
      <p:ext uri="{BB962C8B-B14F-4D97-AF65-F5344CB8AC3E}">
        <p14:creationId xmlns:p14="http://schemas.microsoft.com/office/powerpoint/2010/main" val="1286000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D2DEA755-29A9-44A6-9C5A-F1888B365F8F}" type="datetimeFigureOut">
              <a:rPr lang="en-US" smtClean="0"/>
              <a:t>1/9/2019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5916270-8FC6-449B-AD64-CEDFD5A94867}" type="slidenum">
              <a:rPr lang="en-US" smtClean="0"/>
              <a:t>‹Nº›</a:t>
            </a:fld>
            <a:endParaRPr lang="en-US"/>
          </a:p>
        </p:txBody>
      </p:sp>
    </p:spTree>
    <p:extLst>
      <p:ext uri="{BB962C8B-B14F-4D97-AF65-F5344CB8AC3E}">
        <p14:creationId xmlns:p14="http://schemas.microsoft.com/office/powerpoint/2010/main" val="2217695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D2DEA755-29A9-44A6-9C5A-F1888B365F8F}" type="datetimeFigureOut">
              <a:rPr lang="en-US" smtClean="0"/>
              <a:t>1/9/2019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5916270-8FC6-449B-AD64-CEDFD5A94867}" type="slidenum">
              <a:rPr lang="en-US" smtClean="0"/>
              <a:t>‹Nº›</a:t>
            </a:fld>
            <a:endParaRPr lang="en-US"/>
          </a:p>
        </p:txBody>
      </p:sp>
    </p:spTree>
    <p:extLst>
      <p:ext uri="{BB962C8B-B14F-4D97-AF65-F5344CB8AC3E}">
        <p14:creationId xmlns:p14="http://schemas.microsoft.com/office/powerpoint/2010/main" val="2647899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D2DEA755-29A9-44A6-9C5A-F1888B365F8F}" type="datetimeFigureOut">
              <a:rPr lang="en-US" smtClean="0"/>
              <a:t>1/9/2019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5916270-8FC6-449B-AD64-CEDFD5A94867}" type="slidenum">
              <a:rPr lang="en-US" smtClean="0"/>
              <a:t>‹Nº›</a:t>
            </a:fld>
            <a:endParaRPr lang="en-US"/>
          </a:p>
        </p:txBody>
      </p:sp>
    </p:spTree>
    <p:extLst>
      <p:ext uri="{BB962C8B-B14F-4D97-AF65-F5344CB8AC3E}">
        <p14:creationId xmlns:p14="http://schemas.microsoft.com/office/powerpoint/2010/main" val="550822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D2DEA755-29A9-44A6-9C5A-F1888B365F8F}" type="datetimeFigureOut">
              <a:rPr lang="en-US" smtClean="0"/>
              <a:t>1/9/2019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5916270-8FC6-449B-AD64-CEDFD5A94867}" type="slidenum">
              <a:rPr lang="en-US" smtClean="0"/>
              <a:t>‹Nº›</a:t>
            </a:fld>
            <a:endParaRPr lang="en-US"/>
          </a:p>
        </p:txBody>
      </p:sp>
    </p:spTree>
    <p:extLst>
      <p:ext uri="{BB962C8B-B14F-4D97-AF65-F5344CB8AC3E}">
        <p14:creationId xmlns:p14="http://schemas.microsoft.com/office/powerpoint/2010/main" val="368642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D2DEA755-29A9-44A6-9C5A-F1888B365F8F}" type="datetimeFigureOut">
              <a:rPr lang="en-US" smtClean="0"/>
              <a:t>1/9/2019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05916270-8FC6-449B-AD64-CEDFD5A94867}" type="slidenum">
              <a:rPr lang="en-US" smtClean="0"/>
              <a:t>‹Nº›</a:t>
            </a:fld>
            <a:endParaRPr lang="en-US"/>
          </a:p>
        </p:txBody>
      </p:sp>
    </p:spTree>
    <p:extLst>
      <p:ext uri="{BB962C8B-B14F-4D97-AF65-F5344CB8AC3E}">
        <p14:creationId xmlns:p14="http://schemas.microsoft.com/office/powerpoint/2010/main" val="2224380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D2DEA755-29A9-44A6-9C5A-F1888B365F8F}" type="datetimeFigureOut">
              <a:rPr lang="en-US" smtClean="0"/>
              <a:t>1/9/2019</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05916270-8FC6-449B-AD64-CEDFD5A94867}" type="slidenum">
              <a:rPr lang="en-US" smtClean="0"/>
              <a:t>‹Nº›</a:t>
            </a:fld>
            <a:endParaRPr lang="en-US"/>
          </a:p>
        </p:txBody>
      </p:sp>
    </p:spTree>
    <p:extLst>
      <p:ext uri="{BB962C8B-B14F-4D97-AF65-F5344CB8AC3E}">
        <p14:creationId xmlns:p14="http://schemas.microsoft.com/office/powerpoint/2010/main" val="4177496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D2DEA755-29A9-44A6-9C5A-F1888B365F8F}" type="datetimeFigureOut">
              <a:rPr lang="en-US" smtClean="0"/>
              <a:t>1/9/2019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05916270-8FC6-449B-AD64-CEDFD5A94867}" type="slidenum">
              <a:rPr lang="en-US" smtClean="0"/>
              <a:t>‹Nº›</a:t>
            </a:fld>
            <a:endParaRPr lang="en-US"/>
          </a:p>
        </p:txBody>
      </p:sp>
    </p:spTree>
    <p:extLst>
      <p:ext uri="{BB962C8B-B14F-4D97-AF65-F5344CB8AC3E}">
        <p14:creationId xmlns:p14="http://schemas.microsoft.com/office/powerpoint/2010/main" val="388380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2DEA755-29A9-44A6-9C5A-F1888B365F8F}" type="datetimeFigureOut">
              <a:rPr lang="en-US" smtClean="0"/>
              <a:t>1/9/2019</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05916270-8FC6-449B-AD64-CEDFD5A94867}" type="slidenum">
              <a:rPr lang="en-US" smtClean="0"/>
              <a:t>‹Nº›</a:t>
            </a:fld>
            <a:endParaRPr lang="en-US"/>
          </a:p>
        </p:txBody>
      </p:sp>
    </p:spTree>
    <p:extLst>
      <p:ext uri="{BB962C8B-B14F-4D97-AF65-F5344CB8AC3E}">
        <p14:creationId xmlns:p14="http://schemas.microsoft.com/office/powerpoint/2010/main" val="229886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D2DEA755-29A9-44A6-9C5A-F1888B365F8F}" type="datetimeFigureOut">
              <a:rPr lang="en-US" smtClean="0"/>
              <a:t>1/9/2019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05916270-8FC6-449B-AD64-CEDFD5A94867}" type="slidenum">
              <a:rPr lang="en-US" smtClean="0"/>
              <a:t>‹Nº›</a:t>
            </a:fld>
            <a:endParaRPr lang="en-US"/>
          </a:p>
        </p:txBody>
      </p:sp>
    </p:spTree>
    <p:extLst>
      <p:ext uri="{BB962C8B-B14F-4D97-AF65-F5344CB8AC3E}">
        <p14:creationId xmlns:p14="http://schemas.microsoft.com/office/powerpoint/2010/main" val="2051944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D2DEA755-29A9-44A6-9C5A-F1888B365F8F}" type="datetimeFigureOut">
              <a:rPr lang="en-US" smtClean="0"/>
              <a:t>1/9/2019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05916270-8FC6-449B-AD64-CEDFD5A94867}" type="slidenum">
              <a:rPr lang="en-US" smtClean="0"/>
              <a:t>‹Nº›</a:t>
            </a:fld>
            <a:endParaRPr lang="en-US"/>
          </a:p>
        </p:txBody>
      </p:sp>
    </p:spTree>
    <p:extLst>
      <p:ext uri="{BB962C8B-B14F-4D97-AF65-F5344CB8AC3E}">
        <p14:creationId xmlns:p14="http://schemas.microsoft.com/office/powerpoint/2010/main" val="1332340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DEA755-29A9-44A6-9C5A-F1888B365F8F}" type="datetimeFigureOut">
              <a:rPr lang="en-US" smtClean="0"/>
              <a:t>1/9/2019</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916270-8FC6-449B-AD64-CEDFD5A94867}" type="slidenum">
              <a:rPr lang="en-US" smtClean="0"/>
              <a:t>‹Nº›</a:t>
            </a:fld>
            <a:endParaRPr lang="en-US"/>
          </a:p>
        </p:txBody>
      </p:sp>
    </p:spTree>
    <p:extLst>
      <p:ext uri="{BB962C8B-B14F-4D97-AF65-F5344CB8AC3E}">
        <p14:creationId xmlns:p14="http://schemas.microsoft.com/office/powerpoint/2010/main" val="122838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uperprof.mx/recibe-apoyo-con-tareas-trabajos-escolares-contenidos-bajo-dominio-casa.html" TargetMode="External"/><Relationship Id="rId2" Type="http://schemas.openxmlformats.org/officeDocument/2006/relationships/hyperlink" Target="https://www.superprof.mx/licenciatura-educacion-especial-clases-regularizacion-apoyo-escolar-terapias-lenguaje-saltillo-coahuila.html" TargetMode="External"/><Relationship Id="rId1" Type="http://schemas.openxmlformats.org/officeDocument/2006/relationships/slideLayout" Target="../slideLayouts/slideLayout2.xml"/><Relationship Id="rId4" Type="http://schemas.openxmlformats.org/officeDocument/2006/relationships/hyperlink" Target="https://www.superprof.mx/tenemos-estas-buscando-apoyo-tareas-regularizacion-orientacion-escolar-impartido-por-especialista-educacion.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1596980" y="348947"/>
            <a:ext cx="9440213" cy="606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sz="2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ESCUELA NORMAL DE EDUCACIÓN PREESCOLAR</a:t>
            </a:r>
            <a:endParaRPr kumimoji="0" lang="en-US"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20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LICENCIATURA EN EDUCACIÓN PREESCOLAR</a:t>
            </a:r>
            <a:endParaRPr kumimoji="0" lang="en-US"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CICLO ESCOLAR 2018-2019</a:t>
            </a:r>
            <a:r>
              <a:rPr kumimoji="0" lang="es-MX"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20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CURSO: DESARROLLO DEL PENSAMIENTO Y  LENGUAJE EN LA INFANCIA </a:t>
            </a:r>
            <a:endParaRPr kumimoji="0" lang="en-US"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20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DOCENTE: ANGÉLICA MARÍA ROCCA VALDÉS</a:t>
            </a:r>
            <a:endParaRPr kumimoji="0" lang="en-US"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20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UNIDAD DE APRENDIZAJE III.</a:t>
            </a:r>
            <a:endParaRPr kumimoji="0" lang="en-US"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20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EL LENGUAJE COMO HERRAMIENTA PARA LA ADQUISICIÓN DE COMPETENCIAS COMUNICATIVAS</a:t>
            </a:r>
            <a:endParaRPr kumimoji="0" lang="en-US"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20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COMPETENCIAS:</a:t>
            </a:r>
            <a:endParaRPr kumimoji="0" lang="en-US"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FASES DEL DESARROLLO DE COMPETENCIAS COMUNICATIVAS.</a:t>
            </a:r>
            <a:endParaRPr kumimoji="0" lang="en-US"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Reconoce las prácticas sociales del lenguaje e interactúa para desarrollar competencias previamente adquiridas y establecer el respeto a la diversidad.</a:t>
            </a:r>
            <a:endParaRPr kumimoji="0" lang="en-US"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20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EVIDENCIAS DE APRENDIZAJE DE LA UNIDAD PARA EL PORTAFOLIO:</a:t>
            </a:r>
            <a:endParaRPr kumimoji="0" lang="en-US"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Cuadro en el que se muestren las diferentes  instancias del sector salud y de la SEP  que atienden a los niños con  problemas de lenguaje.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NOMBRE DE LA ALUMNA: Karla</a:t>
            </a:r>
            <a:r>
              <a:rPr kumimoji="0" lang="es-MX" sz="2000" b="0" i="0" u="none" strike="noStrike" cap="none" normalizeH="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Carolina García Saucedo.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NÚMERO DE LISTA:­­­­­­­­­­­­­</a:t>
            </a:r>
            <a:r>
              <a:rPr kumimoji="0" lang="es-MX" sz="2000" b="0" i="0" u="none" strike="noStrike" cap="none" normalizeH="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9</a:t>
            </a:r>
            <a:endParaRPr kumimoji="0" lang="en-US"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GRADO:­­</a:t>
            </a:r>
            <a:r>
              <a:rPr kumimoji="0" lang="es-MX" sz="2000" b="0" i="0" u="none" strike="noStrike" cap="none" normalizeH="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1</a:t>
            </a:r>
            <a:r>
              <a:rPr kumimoji="0" lang="es-MX"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SECCIÓN: A</a:t>
            </a:r>
            <a:endParaRPr kumimoji="0" lang="en-US"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FECHA DE ENTREGA:</a:t>
            </a:r>
            <a:r>
              <a:rPr kumimoji="0" lang="es-MX" sz="2000" b="0" i="0" u="none" strike="noStrike" cap="none" normalizeH="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09/01/2019</a:t>
            </a:r>
            <a:endParaRPr kumimoji="0" lang="es-MX"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8" name="Imagen 1" descr="https://lh6.googleusercontent.com/QqXfZlKbsVbqg9nN-gb46RwCtP4SshYlmpjhVYlTu85SEk2Uq35Hwx6H_mF2DGG5CIW46zHMQ2uHmPh3Psb2x5nwtjQ59TruH1q-z7e_kvnM7mAMU6KZoj-Hb-xdW0V0HIpQxTYd"/>
          <p:cNvPicPr>
            <a:picLocks noChangeAspect="1" noChangeArrowheads="1"/>
          </p:cNvPicPr>
          <p:nvPr/>
        </p:nvPicPr>
        <p:blipFill rotWithShape="1">
          <a:blip r:embed="rId2">
            <a:extLst>
              <a:ext uri="{28A0092B-C50C-407E-A947-70E740481C1C}">
                <a14:useLocalDpi xmlns:a14="http://schemas.microsoft.com/office/drawing/2010/main" val="0"/>
              </a:ext>
            </a:extLst>
          </a:blip>
          <a:srcRect l="17101" t="9691" r="16204" b="14494"/>
          <a:stretch/>
        </p:blipFill>
        <p:spPr bwMode="auto">
          <a:xfrm>
            <a:off x="193183" y="167425"/>
            <a:ext cx="1506828" cy="1712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804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ángulo 3"/>
          <p:cNvSpPr/>
          <p:nvPr/>
        </p:nvSpPr>
        <p:spPr>
          <a:xfrm>
            <a:off x="160471" y="135300"/>
            <a:ext cx="3432735" cy="461665"/>
          </a:xfrm>
          <a:prstGeom prst="rect">
            <a:avLst/>
          </a:prstGeom>
        </p:spPr>
        <p:txBody>
          <a:bodyPr wrap="square">
            <a:spAutoFit/>
          </a:bodyPr>
          <a:lstStyle/>
          <a:p>
            <a:pPr algn="ctr" fontAlgn="base"/>
            <a:r>
              <a:rPr lang="es-ES" sz="1200" b="1" i="0" dirty="0" smtClean="0">
                <a:solidFill>
                  <a:srgbClr val="525252"/>
                </a:solidFill>
                <a:effectLst/>
                <a:latin typeface="Montserrat"/>
              </a:rPr>
              <a:t>Centro de Atención Psicológica Infantil Impulso</a:t>
            </a:r>
            <a:endParaRPr lang="es-ES" sz="1200" b="1" i="0" dirty="0">
              <a:solidFill>
                <a:srgbClr val="525252"/>
              </a:solidFill>
              <a:effectLst/>
              <a:latin typeface="Montserrat"/>
            </a:endParaRPr>
          </a:p>
        </p:txBody>
      </p:sp>
      <p:pic>
        <p:nvPicPr>
          <p:cNvPr id="1026" name="Picture 2" descr="Centro de AtenciÃ³n PsicolÃ³gica Infantil Impuls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738" y="579726"/>
            <a:ext cx="1600200" cy="1200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160470" y="1670304"/>
            <a:ext cx="3432735" cy="1107996"/>
          </a:xfrm>
          <a:prstGeom prst="rect">
            <a:avLst/>
          </a:prstGeom>
        </p:spPr>
        <p:txBody>
          <a:bodyPr wrap="square">
            <a:spAutoFit/>
          </a:bodyPr>
          <a:lstStyle/>
          <a:p>
            <a:r>
              <a:rPr lang="es-ES" sz="1100" dirty="0">
                <a:solidFill>
                  <a:srgbClr val="525252"/>
                </a:solidFill>
                <a:latin typeface="Hind"/>
              </a:rPr>
              <a:t>O</a:t>
            </a:r>
            <a:r>
              <a:rPr lang="es-ES" sz="1100" b="0" i="0" dirty="0" smtClean="0">
                <a:solidFill>
                  <a:srgbClr val="525252"/>
                </a:solidFill>
                <a:effectLst/>
                <a:latin typeface="Hind"/>
              </a:rPr>
              <a:t>frece atención a </a:t>
            </a:r>
            <a:r>
              <a:rPr lang="es-ES" sz="1100" b="1" i="0" dirty="0" smtClean="0">
                <a:solidFill>
                  <a:srgbClr val="525252"/>
                </a:solidFill>
                <a:effectLst/>
                <a:latin typeface="Hind"/>
              </a:rPr>
              <a:t>niños y adolescentes</a:t>
            </a:r>
            <a:r>
              <a:rPr lang="es-ES" sz="1100" b="0" i="0" dirty="0" smtClean="0">
                <a:solidFill>
                  <a:srgbClr val="525252"/>
                </a:solidFill>
                <a:effectLst/>
                <a:latin typeface="Hind"/>
              </a:rPr>
              <a:t> en diferentes situaciones, ayudará a sobrellevar problemas o carencias psicológicas que impiden que los menores se desarrollen adecuadamente, ofreciéndoles las herramientas necesarias para hacer frente a su entorno.</a:t>
            </a:r>
            <a:endParaRPr lang="en-US" sz="1100" dirty="0"/>
          </a:p>
        </p:txBody>
      </p:sp>
      <p:sp>
        <p:nvSpPr>
          <p:cNvPr id="6" name="Rectángulo 5"/>
          <p:cNvSpPr/>
          <p:nvPr/>
        </p:nvSpPr>
        <p:spPr>
          <a:xfrm>
            <a:off x="160470" y="2726349"/>
            <a:ext cx="3432735" cy="938719"/>
          </a:xfrm>
          <a:prstGeom prst="rect">
            <a:avLst/>
          </a:prstGeom>
        </p:spPr>
        <p:txBody>
          <a:bodyPr wrap="square">
            <a:spAutoFit/>
          </a:bodyPr>
          <a:lstStyle/>
          <a:p>
            <a:pPr fontAlgn="base">
              <a:buFont typeface="Arial" panose="020B0604020202020204" pitchFamily="34" charset="0"/>
              <a:buChar char="•"/>
            </a:pPr>
            <a:r>
              <a:rPr lang="es-ES" sz="1100" b="0" i="0" dirty="0" smtClean="0">
                <a:solidFill>
                  <a:srgbClr val="525252"/>
                </a:solidFill>
                <a:effectLst/>
                <a:latin typeface="Hind"/>
              </a:rPr>
              <a:t>Dificultades escolares (aprendizaje, lenguaje, </a:t>
            </a:r>
            <a:r>
              <a:rPr lang="es-ES" sz="1100" b="0" i="0" dirty="0" err="1" smtClean="0">
                <a:solidFill>
                  <a:srgbClr val="525252"/>
                </a:solidFill>
                <a:effectLst/>
                <a:latin typeface="Hind"/>
              </a:rPr>
              <a:t>lecto</a:t>
            </a:r>
            <a:r>
              <a:rPr lang="es-ES" sz="1100" b="0" i="0" dirty="0" smtClean="0">
                <a:solidFill>
                  <a:srgbClr val="525252"/>
                </a:solidFill>
                <a:effectLst/>
                <a:latin typeface="Hind"/>
              </a:rPr>
              <a:t>-escritura)</a:t>
            </a:r>
          </a:p>
          <a:p>
            <a:pPr fontAlgn="base">
              <a:buFont typeface="Arial" panose="020B0604020202020204" pitchFamily="34" charset="0"/>
              <a:buChar char="•"/>
            </a:pPr>
            <a:r>
              <a:rPr lang="es-ES" sz="1100" b="0" i="0" dirty="0" smtClean="0">
                <a:solidFill>
                  <a:srgbClr val="525252"/>
                </a:solidFill>
                <a:effectLst/>
                <a:latin typeface="Hind"/>
              </a:rPr>
              <a:t>Problemas de conducta</a:t>
            </a:r>
          </a:p>
          <a:p>
            <a:pPr fontAlgn="base">
              <a:buFont typeface="Arial" panose="020B0604020202020204" pitchFamily="34" charset="0"/>
              <a:buChar char="•"/>
            </a:pPr>
            <a:r>
              <a:rPr lang="es-ES" sz="1100" b="0" i="0" dirty="0" smtClean="0">
                <a:solidFill>
                  <a:srgbClr val="525252"/>
                </a:solidFill>
                <a:effectLst/>
                <a:latin typeface="Hind"/>
              </a:rPr>
              <a:t>Dificultad en el control de emociones (miedo, enojo, etc.)</a:t>
            </a:r>
            <a:endParaRPr lang="es-ES" sz="1100" b="0" i="0" dirty="0">
              <a:solidFill>
                <a:srgbClr val="525252"/>
              </a:solidFill>
              <a:effectLst/>
              <a:latin typeface="Hind"/>
            </a:endParaRPr>
          </a:p>
        </p:txBody>
      </p:sp>
      <p:pic>
        <p:nvPicPr>
          <p:cNvPr id="7" name="Imagen 6"/>
          <p:cNvPicPr>
            <a:picLocks noChangeAspect="1"/>
          </p:cNvPicPr>
          <p:nvPr/>
        </p:nvPicPr>
        <p:blipFill rotWithShape="1">
          <a:blip r:embed="rId3"/>
          <a:srcRect l="60864" t="16811" r="15578" b="27973"/>
          <a:stretch/>
        </p:blipFill>
        <p:spPr>
          <a:xfrm>
            <a:off x="725658" y="3582219"/>
            <a:ext cx="2302358" cy="3033936"/>
          </a:xfrm>
          <a:prstGeom prst="rect">
            <a:avLst/>
          </a:prstGeom>
        </p:spPr>
      </p:pic>
      <p:cxnSp>
        <p:nvCxnSpPr>
          <p:cNvPr id="3" name="Conector recto 2"/>
          <p:cNvCxnSpPr/>
          <p:nvPr/>
        </p:nvCxnSpPr>
        <p:spPr>
          <a:xfrm flipH="1">
            <a:off x="4151617" y="0"/>
            <a:ext cx="2753" cy="6858000"/>
          </a:xfrm>
          <a:prstGeom prst="line">
            <a:avLst/>
          </a:prstGeom>
        </p:spPr>
        <p:style>
          <a:lnRef idx="1">
            <a:schemeClr val="dk1"/>
          </a:lnRef>
          <a:fillRef idx="0">
            <a:schemeClr val="dk1"/>
          </a:fillRef>
          <a:effectRef idx="0">
            <a:schemeClr val="dk1"/>
          </a:effectRef>
          <a:fontRef idx="minor">
            <a:schemeClr val="tx1"/>
          </a:fontRef>
        </p:style>
      </p:cxnSp>
      <p:sp>
        <p:nvSpPr>
          <p:cNvPr id="10" name="Rectángulo 9"/>
          <p:cNvSpPr/>
          <p:nvPr/>
        </p:nvSpPr>
        <p:spPr>
          <a:xfrm>
            <a:off x="4439781" y="118061"/>
            <a:ext cx="3545983" cy="461665"/>
          </a:xfrm>
          <a:prstGeom prst="rect">
            <a:avLst/>
          </a:prstGeom>
        </p:spPr>
        <p:txBody>
          <a:bodyPr wrap="square">
            <a:spAutoFit/>
          </a:bodyPr>
          <a:lstStyle/>
          <a:p>
            <a:pPr algn="ctr" fontAlgn="base"/>
            <a:r>
              <a:rPr lang="en-US" sz="1200" b="1" dirty="0" err="1">
                <a:solidFill>
                  <a:srgbClr val="525252"/>
                </a:solidFill>
                <a:latin typeface="Montserrat"/>
              </a:rPr>
              <a:t>Terapia</a:t>
            </a:r>
            <a:r>
              <a:rPr lang="en-US" sz="1200" b="1" dirty="0">
                <a:solidFill>
                  <a:srgbClr val="525252"/>
                </a:solidFill>
                <a:latin typeface="Montserrat"/>
              </a:rPr>
              <a:t> de </a:t>
            </a:r>
            <a:r>
              <a:rPr lang="en-US" sz="1200" b="1" dirty="0" err="1">
                <a:solidFill>
                  <a:srgbClr val="525252"/>
                </a:solidFill>
                <a:latin typeface="Montserrat"/>
              </a:rPr>
              <a:t>lenguaje</a:t>
            </a:r>
            <a:r>
              <a:rPr lang="en-US" sz="1200" b="1" dirty="0">
                <a:solidFill>
                  <a:srgbClr val="525252"/>
                </a:solidFill>
                <a:latin typeface="Montserrat"/>
              </a:rPr>
              <a:t> Gymboree en Saltillo </a:t>
            </a:r>
            <a:r>
              <a:rPr lang="en-US" sz="1200" b="1" dirty="0" err="1">
                <a:solidFill>
                  <a:srgbClr val="525252"/>
                </a:solidFill>
                <a:latin typeface="Montserrat"/>
              </a:rPr>
              <a:t>centros</a:t>
            </a:r>
            <a:r>
              <a:rPr lang="en-US" sz="1200" b="1" dirty="0">
                <a:solidFill>
                  <a:srgbClr val="525252"/>
                </a:solidFill>
                <a:latin typeface="Montserrat"/>
              </a:rPr>
              <a:t> </a:t>
            </a:r>
            <a:r>
              <a:rPr lang="en-US" sz="1200" b="1" dirty="0" err="1">
                <a:solidFill>
                  <a:srgbClr val="525252"/>
                </a:solidFill>
                <a:latin typeface="Montserrat"/>
              </a:rPr>
              <a:t>clínicas</a:t>
            </a:r>
            <a:r>
              <a:rPr lang="en-US" sz="1200" b="1" dirty="0">
                <a:solidFill>
                  <a:srgbClr val="525252"/>
                </a:solidFill>
                <a:latin typeface="Montserrat"/>
              </a:rPr>
              <a:t> </a:t>
            </a:r>
            <a:r>
              <a:rPr lang="en-US" sz="1200" b="1" dirty="0" err="1">
                <a:solidFill>
                  <a:srgbClr val="525252"/>
                </a:solidFill>
                <a:latin typeface="Montserrat"/>
              </a:rPr>
              <a:t>consultorios</a:t>
            </a:r>
            <a:endParaRPr lang="en-US" sz="1200" b="1" i="0" dirty="0">
              <a:solidFill>
                <a:srgbClr val="525252"/>
              </a:solidFill>
              <a:effectLst/>
              <a:latin typeface="Montserrat"/>
            </a:endParaRPr>
          </a:p>
        </p:txBody>
      </p:sp>
      <p:pic>
        <p:nvPicPr>
          <p:cNvPr id="11" name="Picture 2" descr="Terapia de lenguaje Gymboree en Saltillo centros clÃ­nicas consultori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4691" y="596965"/>
            <a:ext cx="1600200" cy="12001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11"/>
          <p:cNvSpPr/>
          <p:nvPr/>
        </p:nvSpPr>
        <p:spPr>
          <a:xfrm>
            <a:off x="4451799" y="1502937"/>
            <a:ext cx="3545983" cy="1223412"/>
          </a:xfrm>
          <a:prstGeom prst="rect">
            <a:avLst/>
          </a:prstGeom>
        </p:spPr>
        <p:txBody>
          <a:bodyPr wrap="square">
            <a:spAutoFit/>
          </a:bodyPr>
          <a:lstStyle/>
          <a:p>
            <a:r>
              <a:rPr lang="es-ES" sz="1050" dirty="0">
                <a:solidFill>
                  <a:srgbClr val="525252"/>
                </a:solidFill>
                <a:latin typeface="Hind"/>
              </a:rPr>
              <a:t>En </a:t>
            </a:r>
            <a:r>
              <a:rPr lang="es-ES" sz="1050" b="1" dirty="0">
                <a:solidFill>
                  <a:srgbClr val="525252"/>
                </a:solidFill>
                <a:latin typeface="Hind"/>
              </a:rPr>
              <a:t>Terapia de lenguaje </a:t>
            </a:r>
            <a:r>
              <a:rPr lang="es-ES" sz="1050" b="1" dirty="0" err="1">
                <a:solidFill>
                  <a:srgbClr val="525252"/>
                </a:solidFill>
                <a:latin typeface="Hind"/>
              </a:rPr>
              <a:t>Gymboree</a:t>
            </a:r>
            <a:r>
              <a:rPr lang="es-ES" sz="1050" b="1" dirty="0">
                <a:solidFill>
                  <a:srgbClr val="525252"/>
                </a:solidFill>
                <a:latin typeface="Hind"/>
              </a:rPr>
              <a:t> en Saltillo</a:t>
            </a:r>
            <a:r>
              <a:rPr lang="es-ES" sz="1050" dirty="0">
                <a:solidFill>
                  <a:srgbClr val="525252"/>
                </a:solidFill>
                <a:latin typeface="Hind"/>
              </a:rPr>
              <a:t> somos un centro clínico y consultorios que ofrecemos un servicio de </a:t>
            </a:r>
            <a:r>
              <a:rPr lang="es-ES" sz="1050" b="1" dirty="0">
                <a:solidFill>
                  <a:srgbClr val="525252"/>
                </a:solidFill>
                <a:latin typeface="Hind"/>
              </a:rPr>
              <a:t>rehabilitación</a:t>
            </a:r>
            <a:r>
              <a:rPr lang="es-ES" sz="1050" dirty="0">
                <a:solidFill>
                  <a:srgbClr val="525252"/>
                </a:solidFill>
                <a:latin typeface="Hind"/>
              </a:rPr>
              <a:t> foniátrica, terapia de lenguaje, evaluación y </a:t>
            </a:r>
            <a:r>
              <a:rPr lang="es-ES" sz="1050" b="1" dirty="0">
                <a:solidFill>
                  <a:srgbClr val="525252"/>
                </a:solidFill>
                <a:latin typeface="Hind"/>
              </a:rPr>
              <a:t>rehabilitación</a:t>
            </a:r>
            <a:r>
              <a:rPr lang="es-ES" sz="1050" dirty="0">
                <a:solidFill>
                  <a:srgbClr val="525252"/>
                </a:solidFill>
                <a:latin typeface="Hind"/>
              </a:rPr>
              <a:t> neuropsicológica, estimulación en el desarrollo del lenguaje, aprendizaje del lenguaje, </a:t>
            </a:r>
            <a:r>
              <a:rPr lang="es-ES" sz="1050" b="1" dirty="0">
                <a:solidFill>
                  <a:srgbClr val="525252"/>
                </a:solidFill>
                <a:latin typeface="Hind"/>
              </a:rPr>
              <a:t>rehabilitación</a:t>
            </a:r>
            <a:r>
              <a:rPr lang="es-ES" sz="1050" dirty="0">
                <a:solidFill>
                  <a:srgbClr val="525252"/>
                </a:solidFill>
                <a:latin typeface="Hind"/>
              </a:rPr>
              <a:t> del lenguaje, estimulación de maduración.</a:t>
            </a:r>
            <a:endParaRPr lang="en-US" sz="1050" dirty="0"/>
          </a:p>
        </p:txBody>
      </p:sp>
      <p:pic>
        <p:nvPicPr>
          <p:cNvPr id="13" name="Imagen 12"/>
          <p:cNvPicPr>
            <a:picLocks noChangeAspect="1"/>
          </p:cNvPicPr>
          <p:nvPr/>
        </p:nvPicPr>
        <p:blipFill rotWithShape="1">
          <a:blip r:embed="rId5"/>
          <a:srcRect l="61251" t="17737" r="15686" b="32086"/>
          <a:stretch/>
        </p:blipFill>
        <p:spPr>
          <a:xfrm>
            <a:off x="4724401" y="2726349"/>
            <a:ext cx="3000777" cy="3670479"/>
          </a:xfrm>
          <a:prstGeom prst="rect">
            <a:avLst/>
          </a:prstGeom>
        </p:spPr>
      </p:pic>
      <p:cxnSp>
        <p:nvCxnSpPr>
          <p:cNvPr id="15" name="Conector recto 14"/>
          <p:cNvCxnSpPr/>
          <p:nvPr/>
        </p:nvCxnSpPr>
        <p:spPr>
          <a:xfrm flipH="1">
            <a:off x="8283193" y="0"/>
            <a:ext cx="2753" cy="6858000"/>
          </a:xfrm>
          <a:prstGeom prst="line">
            <a:avLst/>
          </a:prstGeom>
        </p:spPr>
        <p:style>
          <a:lnRef idx="1">
            <a:schemeClr val="dk1"/>
          </a:lnRef>
          <a:fillRef idx="0">
            <a:schemeClr val="dk1"/>
          </a:fillRef>
          <a:effectRef idx="0">
            <a:schemeClr val="dk1"/>
          </a:effectRef>
          <a:fontRef idx="minor">
            <a:schemeClr val="tx1"/>
          </a:fontRef>
        </p:style>
      </p:cxnSp>
      <p:sp>
        <p:nvSpPr>
          <p:cNvPr id="14" name="Rectángulo 13"/>
          <p:cNvSpPr/>
          <p:nvPr/>
        </p:nvSpPr>
        <p:spPr>
          <a:xfrm>
            <a:off x="8353624" y="-66605"/>
            <a:ext cx="3404316" cy="646331"/>
          </a:xfrm>
          <a:prstGeom prst="rect">
            <a:avLst/>
          </a:prstGeom>
        </p:spPr>
        <p:txBody>
          <a:bodyPr wrap="square">
            <a:spAutoFit/>
          </a:bodyPr>
          <a:lstStyle/>
          <a:p>
            <a:pPr algn="ctr"/>
            <a:r>
              <a:rPr lang="es-ES" sz="1200" b="1" dirty="0"/>
              <a:t/>
            </a:r>
            <a:br>
              <a:rPr lang="es-ES" sz="1200" b="1" dirty="0"/>
            </a:br>
            <a:r>
              <a:rPr lang="es-ES" sz="1200" b="1" dirty="0">
                <a:solidFill>
                  <a:srgbClr val="525252"/>
                </a:solidFill>
                <a:latin typeface="Montserrat"/>
              </a:rPr>
              <a:t>Psicoterapia- Aprendizaje Y Desarrollo </a:t>
            </a:r>
            <a:r>
              <a:rPr lang="es-ES" sz="1200" b="1" dirty="0" err="1">
                <a:solidFill>
                  <a:srgbClr val="525252"/>
                </a:solidFill>
                <a:latin typeface="Montserrat"/>
              </a:rPr>
              <a:t>Interdiscisplinario</a:t>
            </a:r>
            <a:endParaRPr lang="en-US" sz="1200" b="1" dirty="0"/>
          </a:p>
        </p:txBody>
      </p:sp>
      <p:pic>
        <p:nvPicPr>
          <p:cNvPr id="1028" name="Picture 4" descr="Psicoterapia- Aprendizaje Y Desarrollo Interdiscisplinari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55682" y="579726"/>
            <a:ext cx="1600200" cy="1200150"/>
          </a:xfrm>
          <a:prstGeom prst="rect">
            <a:avLst/>
          </a:prstGeom>
          <a:noFill/>
          <a:extLst>
            <a:ext uri="{909E8E84-426E-40DD-AFC4-6F175D3DCCD1}">
              <a14:hiddenFill xmlns:a14="http://schemas.microsoft.com/office/drawing/2010/main">
                <a:solidFill>
                  <a:srgbClr val="FFFFFF"/>
                </a:solidFill>
              </a14:hiddenFill>
            </a:ext>
          </a:extLst>
        </p:spPr>
      </p:pic>
      <p:sp>
        <p:nvSpPr>
          <p:cNvPr id="16" name="Rectángulo 15"/>
          <p:cNvSpPr/>
          <p:nvPr/>
        </p:nvSpPr>
        <p:spPr>
          <a:xfrm>
            <a:off x="8328801" y="1797115"/>
            <a:ext cx="3701066" cy="2192908"/>
          </a:xfrm>
          <a:prstGeom prst="rect">
            <a:avLst/>
          </a:prstGeom>
        </p:spPr>
        <p:txBody>
          <a:bodyPr wrap="square">
            <a:spAutoFit/>
          </a:bodyPr>
          <a:lstStyle/>
          <a:p>
            <a:pPr fontAlgn="base"/>
            <a:r>
              <a:rPr lang="es-ES" sz="1050" dirty="0">
                <a:solidFill>
                  <a:srgbClr val="525252"/>
                </a:solidFill>
                <a:latin typeface="Hind"/>
              </a:rPr>
              <a:t>PADI brinda </a:t>
            </a:r>
            <a:r>
              <a:rPr lang="es-ES" sz="1050" dirty="0" err="1">
                <a:solidFill>
                  <a:srgbClr val="525252"/>
                </a:solidFill>
                <a:latin typeface="Hind"/>
              </a:rPr>
              <a:t>apooyo</a:t>
            </a:r>
            <a:r>
              <a:rPr lang="es-ES" sz="1050" dirty="0">
                <a:solidFill>
                  <a:srgbClr val="525252"/>
                </a:solidFill>
                <a:latin typeface="Hind"/>
              </a:rPr>
              <a:t> educativo así</a:t>
            </a:r>
            <a:r>
              <a:rPr lang="es-ES" sz="1050" b="1" dirty="0">
                <a:solidFill>
                  <a:srgbClr val="525252"/>
                </a:solidFill>
                <a:latin typeface="inherit"/>
              </a:rPr>
              <a:t> orientación vocacional </a:t>
            </a:r>
            <a:r>
              <a:rPr lang="es-ES" sz="1050" dirty="0">
                <a:solidFill>
                  <a:srgbClr val="525252"/>
                </a:solidFill>
                <a:latin typeface="Hind"/>
              </a:rPr>
              <a:t>así como </a:t>
            </a:r>
            <a:r>
              <a:rPr lang="es-ES" sz="1050" b="1" dirty="0">
                <a:solidFill>
                  <a:srgbClr val="525252"/>
                </a:solidFill>
                <a:latin typeface="inherit"/>
              </a:rPr>
              <a:t>terapias de aprendizaje y de lenguaje</a:t>
            </a:r>
            <a:r>
              <a:rPr lang="es-ES" sz="1050" dirty="0">
                <a:solidFill>
                  <a:srgbClr val="525252"/>
                </a:solidFill>
                <a:latin typeface="Hind"/>
              </a:rPr>
              <a:t>. Asimismo, lleva a cabo terapias de juego entre otros más.</a:t>
            </a:r>
          </a:p>
          <a:p>
            <a:pPr fontAlgn="base"/>
            <a:r>
              <a:rPr lang="es-ES" sz="1050" dirty="0">
                <a:solidFill>
                  <a:srgbClr val="525252"/>
                </a:solidFill>
                <a:latin typeface="Hind"/>
              </a:rPr>
              <a:t>Sin lugar a dudas, PADI es una excelente opción para el apoyo </a:t>
            </a:r>
            <a:r>
              <a:rPr lang="es-ES" sz="1050" dirty="0" err="1">
                <a:solidFill>
                  <a:srgbClr val="525252"/>
                </a:solidFill>
                <a:latin typeface="Hind"/>
              </a:rPr>
              <a:t>empcional</a:t>
            </a:r>
            <a:r>
              <a:rPr lang="es-ES" sz="1050" dirty="0">
                <a:solidFill>
                  <a:srgbClr val="525252"/>
                </a:solidFill>
                <a:latin typeface="Hind"/>
              </a:rPr>
              <a:t> e intelectual para chicos y grandes.</a:t>
            </a:r>
          </a:p>
          <a:p>
            <a:pPr fontAlgn="base">
              <a:buFont typeface="Arial" panose="020B0604020202020204" pitchFamily="34" charset="0"/>
              <a:buChar char="•"/>
            </a:pPr>
            <a:r>
              <a:rPr lang="es-ES" sz="1050" dirty="0">
                <a:solidFill>
                  <a:srgbClr val="525252"/>
                </a:solidFill>
                <a:latin typeface="Hind"/>
              </a:rPr>
              <a:t>Terapia a niños y adolescentes</a:t>
            </a:r>
          </a:p>
          <a:p>
            <a:pPr fontAlgn="base">
              <a:buFont typeface="Arial" panose="020B0604020202020204" pitchFamily="34" charset="0"/>
              <a:buChar char="•"/>
            </a:pPr>
            <a:r>
              <a:rPr lang="es-ES" sz="1050" dirty="0">
                <a:solidFill>
                  <a:srgbClr val="525252"/>
                </a:solidFill>
                <a:latin typeface="Hind"/>
              </a:rPr>
              <a:t>Problemas conductuales</a:t>
            </a:r>
          </a:p>
          <a:p>
            <a:pPr fontAlgn="base">
              <a:buFont typeface="Arial" panose="020B0604020202020204" pitchFamily="34" charset="0"/>
              <a:buChar char="•"/>
            </a:pPr>
            <a:r>
              <a:rPr lang="es-ES" sz="1050" dirty="0">
                <a:solidFill>
                  <a:srgbClr val="525252"/>
                </a:solidFill>
                <a:latin typeface="Hind"/>
              </a:rPr>
              <a:t>Evaluaciones Psicológicas y Psicopedagógicas</a:t>
            </a:r>
          </a:p>
          <a:p>
            <a:pPr fontAlgn="base">
              <a:buFont typeface="Arial" panose="020B0604020202020204" pitchFamily="34" charset="0"/>
              <a:buChar char="•"/>
            </a:pPr>
            <a:r>
              <a:rPr lang="es-ES" sz="1050" dirty="0">
                <a:solidFill>
                  <a:srgbClr val="525252"/>
                </a:solidFill>
                <a:latin typeface="Hind"/>
              </a:rPr>
              <a:t>Orientación Vocacional</a:t>
            </a:r>
          </a:p>
          <a:p>
            <a:pPr fontAlgn="base">
              <a:buFont typeface="Arial" panose="020B0604020202020204" pitchFamily="34" charset="0"/>
              <a:buChar char="•"/>
            </a:pPr>
            <a:r>
              <a:rPr lang="es-ES" sz="1050" dirty="0">
                <a:solidFill>
                  <a:srgbClr val="525252"/>
                </a:solidFill>
                <a:latin typeface="Hind"/>
              </a:rPr>
              <a:t>Apoyo Escolar</a:t>
            </a:r>
          </a:p>
          <a:p>
            <a:pPr fontAlgn="base">
              <a:buFont typeface="Arial" panose="020B0604020202020204" pitchFamily="34" charset="0"/>
              <a:buChar char="•"/>
            </a:pPr>
            <a:r>
              <a:rPr lang="es-ES" sz="1050" dirty="0">
                <a:solidFill>
                  <a:srgbClr val="525252"/>
                </a:solidFill>
                <a:latin typeface="Hind"/>
              </a:rPr>
              <a:t>Problemas de Lenguaje</a:t>
            </a:r>
          </a:p>
          <a:p>
            <a:pPr fontAlgn="base">
              <a:buFont typeface="Arial" panose="020B0604020202020204" pitchFamily="34" charset="0"/>
              <a:buChar char="•"/>
            </a:pPr>
            <a:r>
              <a:rPr lang="es-ES" sz="1050" dirty="0">
                <a:solidFill>
                  <a:srgbClr val="525252"/>
                </a:solidFill>
                <a:latin typeface="Hind"/>
              </a:rPr>
              <a:t>Conductismo</a:t>
            </a:r>
            <a:endParaRPr lang="es-ES" sz="1050" b="0" i="0" dirty="0">
              <a:solidFill>
                <a:srgbClr val="525252"/>
              </a:solidFill>
              <a:effectLst/>
              <a:latin typeface="Hind"/>
            </a:endParaRPr>
          </a:p>
        </p:txBody>
      </p:sp>
      <p:pic>
        <p:nvPicPr>
          <p:cNvPr id="17" name="Imagen 16"/>
          <p:cNvPicPr>
            <a:picLocks noChangeAspect="1"/>
          </p:cNvPicPr>
          <p:nvPr/>
        </p:nvPicPr>
        <p:blipFill rotWithShape="1">
          <a:blip r:embed="rId7"/>
          <a:srcRect l="61053" t="19850" r="15488" b="26365"/>
          <a:stretch/>
        </p:blipFill>
        <p:spPr>
          <a:xfrm>
            <a:off x="9407548" y="3990023"/>
            <a:ext cx="2077405" cy="2677787"/>
          </a:xfrm>
          <a:prstGeom prst="rect">
            <a:avLst/>
          </a:prstGeom>
        </p:spPr>
      </p:pic>
    </p:spTree>
    <p:extLst>
      <p:ext uri="{BB962C8B-B14F-4D97-AF65-F5344CB8AC3E}">
        <p14:creationId xmlns:p14="http://schemas.microsoft.com/office/powerpoint/2010/main" val="16063532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442915383"/>
              </p:ext>
            </p:extLst>
          </p:nvPr>
        </p:nvGraphicFramePr>
        <p:xfrm>
          <a:off x="203200" y="391589"/>
          <a:ext cx="11555211" cy="6309360"/>
        </p:xfrm>
        <a:graphic>
          <a:graphicData uri="http://schemas.openxmlformats.org/drawingml/2006/table">
            <a:tbl>
              <a:tblPr firstRow="1" bandRow="1">
                <a:tableStyleId>{5940675A-B579-460E-94D1-54222C63F5DA}</a:tableStyleId>
              </a:tblPr>
              <a:tblGrid>
                <a:gridCol w="3851737"/>
                <a:gridCol w="3851737"/>
                <a:gridCol w="3851737"/>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i="0" dirty="0" smtClean="0">
                          <a:solidFill>
                            <a:srgbClr val="525252"/>
                          </a:solidFill>
                          <a:effectLst/>
                          <a:latin typeface="Montserrat"/>
                        </a:rPr>
                        <a:t>Centro de Atención Psicológica Infantil Impulso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solidFill>
                            <a:srgbClr val="525252"/>
                          </a:solidFill>
                          <a:latin typeface="Hind"/>
                        </a:rPr>
                        <a:t>O</a:t>
                      </a:r>
                      <a:r>
                        <a:rPr lang="es-ES" sz="1200" b="0" i="0" dirty="0" smtClean="0">
                          <a:solidFill>
                            <a:srgbClr val="525252"/>
                          </a:solidFill>
                          <a:effectLst/>
                          <a:latin typeface="Hind"/>
                        </a:rPr>
                        <a:t>frece atención a </a:t>
                      </a:r>
                      <a:r>
                        <a:rPr lang="es-ES" sz="1200" b="1" i="0" dirty="0" smtClean="0">
                          <a:solidFill>
                            <a:srgbClr val="525252"/>
                          </a:solidFill>
                          <a:effectLst/>
                          <a:latin typeface="Hind"/>
                        </a:rPr>
                        <a:t>niños y adolescentes</a:t>
                      </a:r>
                      <a:r>
                        <a:rPr lang="es-ES" sz="1200" b="0" i="0" dirty="0" smtClean="0">
                          <a:solidFill>
                            <a:srgbClr val="525252"/>
                          </a:solidFill>
                          <a:effectLst/>
                          <a:latin typeface="Hind"/>
                        </a:rPr>
                        <a:t> en diferentes situaciones, ayudará a sobrellevar problemas o carencias psicológicas que impiden que los menores se desarrollen adecuadamente, ofreciéndoles las herramientas necesarias para hacer frente a su entorno.</a:t>
                      </a:r>
                    </a:p>
                    <a:p>
                      <a:pPr fontAlgn="base">
                        <a:buFont typeface="Arial" panose="020B0604020202020204" pitchFamily="34" charset="0"/>
                        <a:buChar char="•"/>
                      </a:pPr>
                      <a:r>
                        <a:rPr lang="es-ES" sz="1200" b="0" i="0" dirty="0" smtClean="0">
                          <a:solidFill>
                            <a:srgbClr val="525252"/>
                          </a:solidFill>
                          <a:effectLst/>
                          <a:latin typeface="Hind"/>
                        </a:rPr>
                        <a:t>Dificultades escolares (aprendizaje, lenguaje, </a:t>
                      </a:r>
                      <a:r>
                        <a:rPr lang="es-ES" sz="1200" b="0" i="0" dirty="0" err="1" smtClean="0">
                          <a:solidFill>
                            <a:srgbClr val="525252"/>
                          </a:solidFill>
                          <a:effectLst/>
                          <a:latin typeface="Hind"/>
                        </a:rPr>
                        <a:t>lecto</a:t>
                      </a:r>
                      <a:r>
                        <a:rPr lang="es-ES" sz="1200" b="0" i="0" dirty="0" smtClean="0">
                          <a:solidFill>
                            <a:srgbClr val="525252"/>
                          </a:solidFill>
                          <a:effectLst/>
                          <a:latin typeface="Hind"/>
                        </a:rPr>
                        <a:t>-escritura)</a:t>
                      </a:r>
                    </a:p>
                    <a:p>
                      <a:pPr fontAlgn="base">
                        <a:buFont typeface="Arial" panose="020B0604020202020204" pitchFamily="34" charset="0"/>
                        <a:buChar char="•"/>
                      </a:pPr>
                      <a:r>
                        <a:rPr lang="es-ES" sz="1200" b="0" i="0" dirty="0" smtClean="0">
                          <a:solidFill>
                            <a:srgbClr val="525252"/>
                          </a:solidFill>
                          <a:effectLst/>
                          <a:latin typeface="Hind"/>
                        </a:rPr>
                        <a:t>Problemas de conducta</a:t>
                      </a:r>
                    </a:p>
                    <a:p>
                      <a:pPr fontAlgn="base">
                        <a:buFont typeface="Arial" panose="020B0604020202020204" pitchFamily="34" charset="0"/>
                        <a:buChar char="•"/>
                      </a:pPr>
                      <a:r>
                        <a:rPr lang="es-ES" sz="1200" b="0" i="0" dirty="0" smtClean="0">
                          <a:solidFill>
                            <a:srgbClr val="525252"/>
                          </a:solidFill>
                          <a:effectLst/>
                          <a:latin typeface="Hind"/>
                        </a:rPr>
                        <a:t>Dificultad en el control de emociones (miedo, enojo, etc.)</a:t>
                      </a:r>
                    </a:p>
                  </a:txBody>
                  <a:tcPr/>
                </a:tc>
                <a:tc>
                  <a:txBody>
                    <a:bodyPr/>
                    <a:lstStyle/>
                    <a:p>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err="1" smtClean="0">
                          <a:solidFill>
                            <a:srgbClr val="525252"/>
                          </a:solidFill>
                          <a:latin typeface="Montserrat"/>
                        </a:rPr>
                        <a:t>Terapia</a:t>
                      </a:r>
                      <a:r>
                        <a:rPr lang="en-US" sz="1200" b="1" dirty="0" smtClean="0">
                          <a:solidFill>
                            <a:srgbClr val="525252"/>
                          </a:solidFill>
                          <a:latin typeface="Montserrat"/>
                        </a:rPr>
                        <a:t> de </a:t>
                      </a:r>
                      <a:r>
                        <a:rPr lang="en-US" sz="1200" b="1" dirty="0" err="1" smtClean="0">
                          <a:solidFill>
                            <a:srgbClr val="525252"/>
                          </a:solidFill>
                          <a:latin typeface="Montserrat"/>
                        </a:rPr>
                        <a:t>lenguaje</a:t>
                      </a:r>
                      <a:r>
                        <a:rPr lang="en-US" sz="1200" b="1" dirty="0" smtClean="0">
                          <a:solidFill>
                            <a:srgbClr val="525252"/>
                          </a:solidFill>
                          <a:latin typeface="Montserrat"/>
                        </a:rPr>
                        <a:t> Gymboree en Saltillo </a:t>
                      </a:r>
                      <a:r>
                        <a:rPr lang="en-US" sz="1200" b="1" dirty="0" err="1" smtClean="0">
                          <a:solidFill>
                            <a:srgbClr val="525252"/>
                          </a:solidFill>
                          <a:latin typeface="Montserrat"/>
                        </a:rPr>
                        <a:t>centros</a:t>
                      </a:r>
                      <a:r>
                        <a:rPr lang="en-US" sz="1200" b="1" dirty="0" smtClean="0">
                          <a:solidFill>
                            <a:srgbClr val="525252"/>
                          </a:solidFill>
                          <a:latin typeface="Montserrat"/>
                        </a:rPr>
                        <a:t> </a:t>
                      </a:r>
                      <a:r>
                        <a:rPr lang="en-US" sz="1200" b="1" dirty="0" err="1" smtClean="0">
                          <a:solidFill>
                            <a:srgbClr val="525252"/>
                          </a:solidFill>
                          <a:latin typeface="Montserrat"/>
                        </a:rPr>
                        <a:t>clínicas</a:t>
                      </a:r>
                      <a:r>
                        <a:rPr lang="en-US" sz="1200" b="1" dirty="0" smtClean="0">
                          <a:solidFill>
                            <a:srgbClr val="525252"/>
                          </a:solidFill>
                          <a:latin typeface="Montserrat"/>
                        </a:rPr>
                        <a:t> </a:t>
                      </a:r>
                      <a:r>
                        <a:rPr lang="en-US" sz="1200" b="1" dirty="0" err="1" smtClean="0">
                          <a:solidFill>
                            <a:srgbClr val="525252"/>
                          </a:solidFill>
                          <a:latin typeface="Montserrat"/>
                        </a:rPr>
                        <a:t>consultorios</a:t>
                      </a:r>
                      <a:endParaRPr lang="en-US" sz="1200" b="1" i="0" dirty="0" smtClean="0">
                        <a:solidFill>
                          <a:srgbClr val="525252"/>
                        </a:solidFill>
                        <a:effectLst/>
                        <a:latin typeface="Montserra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solidFill>
                            <a:srgbClr val="525252"/>
                          </a:solidFill>
                          <a:latin typeface="Hind"/>
                        </a:rPr>
                        <a:t>En </a:t>
                      </a:r>
                      <a:r>
                        <a:rPr lang="es-ES" sz="1200" b="1" dirty="0" smtClean="0">
                          <a:solidFill>
                            <a:srgbClr val="525252"/>
                          </a:solidFill>
                          <a:latin typeface="Hind"/>
                        </a:rPr>
                        <a:t>Terapia de lenguaje </a:t>
                      </a:r>
                      <a:r>
                        <a:rPr lang="es-ES" sz="1200" b="1" dirty="0" err="1" smtClean="0">
                          <a:solidFill>
                            <a:srgbClr val="525252"/>
                          </a:solidFill>
                          <a:latin typeface="Hind"/>
                        </a:rPr>
                        <a:t>Gymboree</a:t>
                      </a:r>
                      <a:r>
                        <a:rPr lang="es-ES" sz="1200" b="1" dirty="0" smtClean="0">
                          <a:solidFill>
                            <a:srgbClr val="525252"/>
                          </a:solidFill>
                          <a:latin typeface="Hind"/>
                        </a:rPr>
                        <a:t> en Saltillo</a:t>
                      </a:r>
                      <a:r>
                        <a:rPr lang="es-ES" sz="1200" dirty="0" smtClean="0">
                          <a:solidFill>
                            <a:srgbClr val="525252"/>
                          </a:solidFill>
                          <a:latin typeface="Hind"/>
                        </a:rPr>
                        <a:t> somos un centro clínico y consultorios que ofrecemos un servicio de </a:t>
                      </a:r>
                      <a:r>
                        <a:rPr lang="es-ES" sz="1200" b="1" dirty="0" smtClean="0">
                          <a:solidFill>
                            <a:srgbClr val="525252"/>
                          </a:solidFill>
                          <a:latin typeface="Hind"/>
                        </a:rPr>
                        <a:t>rehabilitación</a:t>
                      </a:r>
                      <a:r>
                        <a:rPr lang="es-ES" sz="1200" dirty="0" smtClean="0">
                          <a:solidFill>
                            <a:srgbClr val="525252"/>
                          </a:solidFill>
                          <a:latin typeface="Hind"/>
                        </a:rPr>
                        <a:t> foniátrica, terapia de lenguaje, evaluación y </a:t>
                      </a:r>
                      <a:r>
                        <a:rPr lang="es-ES" sz="1200" b="1" dirty="0" smtClean="0">
                          <a:solidFill>
                            <a:srgbClr val="525252"/>
                          </a:solidFill>
                          <a:latin typeface="Hind"/>
                        </a:rPr>
                        <a:t>rehabilitación</a:t>
                      </a:r>
                      <a:r>
                        <a:rPr lang="es-ES" sz="1200" dirty="0" smtClean="0">
                          <a:solidFill>
                            <a:srgbClr val="525252"/>
                          </a:solidFill>
                          <a:latin typeface="Hind"/>
                        </a:rPr>
                        <a:t> neuropsicológica, estimulación en el desarrollo del lenguaje, aprendizaje del lenguaje, </a:t>
                      </a:r>
                      <a:r>
                        <a:rPr lang="es-ES" sz="1200" b="1" dirty="0" smtClean="0">
                          <a:solidFill>
                            <a:srgbClr val="525252"/>
                          </a:solidFill>
                          <a:latin typeface="Hind"/>
                        </a:rPr>
                        <a:t>rehabilitación</a:t>
                      </a:r>
                      <a:r>
                        <a:rPr lang="es-ES" sz="1200" dirty="0" smtClean="0">
                          <a:solidFill>
                            <a:srgbClr val="525252"/>
                          </a:solidFill>
                          <a:latin typeface="Hind"/>
                        </a:rPr>
                        <a:t> del lenguaje, estimulación de maduración.</a:t>
                      </a:r>
                      <a:endParaRPr lang="en-US" sz="1200" dirty="0" smtClean="0"/>
                    </a:p>
                  </a:txBody>
                  <a:tcPr/>
                </a:tc>
                <a:tc>
                  <a:txBody>
                    <a:bodyPr/>
                    <a:lstStyle/>
                    <a:p>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dirty="0" smtClean="0">
                          <a:solidFill>
                            <a:srgbClr val="525252"/>
                          </a:solidFill>
                          <a:latin typeface="Montserrat"/>
                        </a:rPr>
                        <a:t>Psicoterapia- Aprendizaje Y Desarrollo </a:t>
                      </a:r>
                      <a:r>
                        <a:rPr lang="es-ES" sz="1200" b="1" dirty="0" err="1" smtClean="0">
                          <a:solidFill>
                            <a:srgbClr val="525252"/>
                          </a:solidFill>
                          <a:latin typeface="Montserrat"/>
                        </a:rPr>
                        <a:t>Interdiscisplinario</a:t>
                      </a:r>
                      <a:endParaRPr lang="en-US" sz="1200" b="1" dirty="0" smtClean="0"/>
                    </a:p>
                  </a:txBody>
                  <a:tcPr/>
                </a:tc>
                <a:tc>
                  <a:txBody>
                    <a:bodyPr/>
                    <a:lstStyle/>
                    <a:p>
                      <a:pPr fontAlgn="base"/>
                      <a:r>
                        <a:rPr lang="es-ES" sz="1200" dirty="0" smtClean="0">
                          <a:solidFill>
                            <a:srgbClr val="525252"/>
                          </a:solidFill>
                          <a:latin typeface="Hind"/>
                        </a:rPr>
                        <a:t>PADI brinda </a:t>
                      </a:r>
                      <a:r>
                        <a:rPr lang="es-ES" sz="1200" dirty="0" err="1" smtClean="0">
                          <a:solidFill>
                            <a:srgbClr val="525252"/>
                          </a:solidFill>
                          <a:latin typeface="Hind"/>
                        </a:rPr>
                        <a:t>apooyo</a:t>
                      </a:r>
                      <a:r>
                        <a:rPr lang="es-ES" sz="1200" dirty="0" smtClean="0">
                          <a:solidFill>
                            <a:srgbClr val="525252"/>
                          </a:solidFill>
                          <a:latin typeface="Hind"/>
                        </a:rPr>
                        <a:t> educativo así</a:t>
                      </a:r>
                      <a:r>
                        <a:rPr lang="es-ES" sz="1200" b="1" dirty="0" smtClean="0">
                          <a:solidFill>
                            <a:srgbClr val="525252"/>
                          </a:solidFill>
                          <a:latin typeface="inherit"/>
                        </a:rPr>
                        <a:t> orientación vocacional </a:t>
                      </a:r>
                      <a:r>
                        <a:rPr lang="es-ES" sz="1200" dirty="0" smtClean="0">
                          <a:solidFill>
                            <a:srgbClr val="525252"/>
                          </a:solidFill>
                          <a:latin typeface="Hind"/>
                        </a:rPr>
                        <a:t>así como </a:t>
                      </a:r>
                      <a:r>
                        <a:rPr lang="es-ES" sz="1200" b="1" dirty="0" smtClean="0">
                          <a:solidFill>
                            <a:srgbClr val="525252"/>
                          </a:solidFill>
                          <a:latin typeface="inherit"/>
                        </a:rPr>
                        <a:t>terapias de aprendizaje y de lenguaje</a:t>
                      </a:r>
                      <a:r>
                        <a:rPr lang="es-ES" sz="1200" dirty="0" smtClean="0">
                          <a:solidFill>
                            <a:srgbClr val="525252"/>
                          </a:solidFill>
                          <a:latin typeface="Hind"/>
                        </a:rPr>
                        <a:t>. Asimismo, lleva a cabo terapias de juego entre otros más.</a:t>
                      </a:r>
                    </a:p>
                    <a:p>
                      <a:pPr fontAlgn="base"/>
                      <a:r>
                        <a:rPr lang="es-ES" sz="1200" dirty="0" smtClean="0">
                          <a:solidFill>
                            <a:srgbClr val="525252"/>
                          </a:solidFill>
                          <a:latin typeface="Hind"/>
                        </a:rPr>
                        <a:t>Sin lugar a dudas, PADI es una excelente opción para el apoyo </a:t>
                      </a:r>
                      <a:r>
                        <a:rPr lang="es-ES" sz="1200" dirty="0" err="1" smtClean="0">
                          <a:solidFill>
                            <a:srgbClr val="525252"/>
                          </a:solidFill>
                          <a:latin typeface="Hind"/>
                        </a:rPr>
                        <a:t>empcional</a:t>
                      </a:r>
                      <a:r>
                        <a:rPr lang="es-ES" sz="1200" dirty="0" smtClean="0">
                          <a:solidFill>
                            <a:srgbClr val="525252"/>
                          </a:solidFill>
                          <a:latin typeface="Hind"/>
                        </a:rPr>
                        <a:t> e intelectual para chicos y grandes.</a:t>
                      </a:r>
                    </a:p>
                    <a:p>
                      <a:pPr fontAlgn="base">
                        <a:buFont typeface="Arial" panose="020B0604020202020204" pitchFamily="34" charset="0"/>
                        <a:buChar char="•"/>
                      </a:pPr>
                      <a:r>
                        <a:rPr lang="es-ES" sz="1200" dirty="0" smtClean="0">
                          <a:solidFill>
                            <a:srgbClr val="525252"/>
                          </a:solidFill>
                          <a:latin typeface="Hind"/>
                        </a:rPr>
                        <a:t>Terapia a niños y adolescentes</a:t>
                      </a:r>
                    </a:p>
                    <a:p>
                      <a:pPr fontAlgn="base">
                        <a:buFont typeface="Arial" panose="020B0604020202020204" pitchFamily="34" charset="0"/>
                        <a:buChar char="•"/>
                      </a:pPr>
                      <a:r>
                        <a:rPr lang="es-ES" sz="1200" dirty="0" smtClean="0">
                          <a:solidFill>
                            <a:srgbClr val="525252"/>
                          </a:solidFill>
                          <a:latin typeface="Hind"/>
                        </a:rPr>
                        <a:t>Problemas conductuales</a:t>
                      </a:r>
                    </a:p>
                    <a:p>
                      <a:pPr fontAlgn="base">
                        <a:buFont typeface="Arial" panose="020B0604020202020204" pitchFamily="34" charset="0"/>
                        <a:buChar char="•"/>
                      </a:pPr>
                      <a:r>
                        <a:rPr lang="es-ES" sz="1200" dirty="0" smtClean="0">
                          <a:solidFill>
                            <a:srgbClr val="525252"/>
                          </a:solidFill>
                          <a:latin typeface="Hind"/>
                        </a:rPr>
                        <a:t>Evaluaciones Psicológicas y Psicopedagógicas</a:t>
                      </a:r>
                    </a:p>
                    <a:p>
                      <a:pPr fontAlgn="base">
                        <a:buFont typeface="Arial" panose="020B0604020202020204" pitchFamily="34" charset="0"/>
                        <a:buChar char="•"/>
                      </a:pPr>
                      <a:r>
                        <a:rPr lang="es-ES" sz="1200" dirty="0" smtClean="0">
                          <a:solidFill>
                            <a:srgbClr val="525252"/>
                          </a:solidFill>
                          <a:latin typeface="Hind"/>
                        </a:rPr>
                        <a:t>Orientación Vocacional</a:t>
                      </a:r>
                    </a:p>
                    <a:p>
                      <a:pPr fontAlgn="base">
                        <a:buFont typeface="Arial" panose="020B0604020202020204" pitchFamily="34" charset="0"/>
                        <a:buChar char="•"/>
                      </a:pPr>
                      <a:r>
                        <a:rPr lang="es-ES" sz="1200" dirty="0" smtClean="0">
                          <a:solidFill>
                            <a:srgbClr val="525252"/>
                          </a:solidFill>
                          <a:latin typeface="Hind"/>
                        </a:rPr>
                        <a:t>Apoyo Escolar</a:t>
                      </a:r>
                    </a:p>
                    <a:p>
                      <a:pPr fontAlgn="base">
                        <a:buFont typeface="Arial" panose="020B0604020202020204" pitchFamily="34" charset="0"/>
                        <a:buChar char="•"/>
                      </a:pPr>
                      <a:r>
                        <a:rPr lang="es-ES" sz="1200" dirty="0" smtClean="0">
                          <a:solidFill>
                            <a:srgbClr val="525252"/>
                          </a:solidFill>
                          <a:latin typeface="Hind"/>
                        </a:rPr>
                        <a:t>Problemas de Lenguaje</a:t>
                      </a:r>
                    </a:p>
                    <a:p>
                      <a:pPr fontAlgn="base">
                        <a:buFont typeface="Arial" panose="020B0604020202020204" pitchFamily="34" charset="0"/>
                        <a:buChar char="•"/>
                      </a:pPr>
                      <a:r>
                        <a:rPr lang="es-ES" sz="1200" dirty="0" smtClean="0">
                          <a:solidFill>
                            <a:srgbClr val="525252"/>
                          </a:solidFill>
                          <a:latin typeface="Hind"/>
                        </a:rPr>
                        <a:t>Conductismo</a:t>
                      </a:r>
                      <a:endParaRPr lang="es-ES" sz="1200" b="0" i="0" dirty="0" smtClean="0">
                        <a:solidFill>
                          <a:srgbClr val="525252"/>
                        </a:solidFill>
                        <a:effectLst/>
                        <a:latin typeface="Hind"/>
                      </a:endParaRPr>
                    </a:p>
                  </a:txBody>
                  <a:tcPr/>
                </a:tc>
                <a:tc>
                  <a:txBody>
                    <a:bodyPr/>
                    <a:lstStyle/>
                    <a:p>
                      <a:endParaRPr lang="en-US" dirty="0"/>
                    </a:p>
                  </a:txBody>
                  <a:tcPr/>
                </a:tc>
              </a:tr>
            </a:tbl>
          </a:graphicData>
        </a:graphic>
      </p:graphicFrame>
      <p:pic>
        <p:nvPicPr>
          <p:cNvPr id="8" name="Imagen 7"/>
          <p:cNvPicPr>
            <a:picLocks noChangeAspect="1"/>
          </p:cNvPicPr>
          <p:nvPr/>
        </p:nvPicPr>
        <p:blipFill rotWithShape="1">
          <a:blip r:embed="rId2"/>
          <a:srcRect l="60864" t="16811" r="15578" b="27973"/>
          <a:stretch/>
        </p:blipFill>
        <p:spPr>
          <a:xfrm>
            <a:off x="9096925" y="491287"/>
            <a:ext cx="1399356" cy="1844004"/>
          </a:xfrm>
          <a:prstGeom prst="rect">
            <a:avLst/>
          </a:prstGeom>
        </p:spPr>
      </p:pic>
      <p:pic>
        <p:nvPicPr>
          <p:cNvPr id="9" name="Imagen 8"/>
          <p:cNvPicPr>
            <a:picLocks noChangeAspect="1"/>
          </p:cNvPicPr>
          <p:nvPr/>
        </p:nvPicPr>
        <p:blipFill rotWithShape="1">
          <a:blip r:embed="rId3"/>
          <a:srcRect l="61251" t="17737" r="15686" b="32086"/>
          <a:stretch/>
        </p:blipFill>
        <p:spPr>
          <a:xfrm>
            <a:off x="9219274" y="2533166"/>
            <a:ext cx="1154658" cy="1412351"/>
          </a:xfrm>
          <a:prstGeom prst="rect">
            <a:avLst/>
          </a:prstGeom>
        </p:spPr>
      </p:pic>
      <p:pic>
        <p:nvPicPr>
          <p:cNvPr id="10" name="Imagen 9"/>
          <p:cNvPicPr>
            <a:picLocks noChangeAspect="1"/>
          </p:cNvPicPr>
          <p:nvPr/>
        </p:nvPicPr>
        <p:blipFill rotWithShape="1">
          <a:blip r:embed="rId4"/>
          <a:srcRect l="61053" t="19850" r="15488" b="26365"/>
          <a:stretch/>
        </p:blipFill>
        <p:spPr>
          <a:xfrm>
            <a:off x="9096925" y="4237149"/>
            <a:ext cx="1595938" cy="2057173"/>
          </a:xfrm>
          <a:prstGeom prst="rect">
            <a:avLst/>
          </a:prstGeom>
        </p:spPr>
      </p:pic>
    </p:spTree>
    <p:extLst>
      <p:ext uri="{BB962C8B-B14F-4D97-AF65-F5344CB8AC3E}">
        <p14:creationId xmlns:p14="http://schemas.microsoft.com/office/powerpoint/2010/main" val="2464577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ángulo 2"/>
          <p:cNvSpPr/>
          <p:nvPr/>
        </p:nvSpPr>
        <p:spPr>
          <a:xfrm>
            <a:off x="-102420" y="127646"/>
            <a:ext cx="3663119" cy="307777"/>
          </a:xfrm>
          <a:prstGeom prst="rect">
            <a:avLst/>
          </a:prstGeom>
        </p:spPr>
        <p:txBody>
          <a:bodyPr wrap="none">
            <a:spAutoFit/>
          </a:bodyPr>
          <a:lstStyle/>
          <a:p>
            <a:pPr algn="ctr"/>
            <a:r>
              <a:rPr lang="en-US" sz="1400" b="1" dirty="0" err="1">
                <a:solidFill>
                  <a:srgbClr val="444444"/>
                </a:solidFill>
                <a:latin typeface="OpenSans"/>
              </a:rPr>
              <a:t>Clases</a:t>
            </a:r>
            <a:r>
              <a:rPr lang="en-US" sz="1400" b="1" dirty="0">
                <a:solidFill>
                  <a:srgbClr val="444444"/>
                </a:solidFill>
                <a:latin typeface="OpenSans"/>
              </a:rPr>
              <a:t> </a:t>
            </a:r>
            <a:r>
              <a:rPr lang="en-US" sz="1400" b="1" dirty="0" err="1">
                <a:solidFill>
                  <a:srgbClr val="444444"/>
                </a:solidFill>
                <a:latin typeface="OpenSans"/>
              </a:rPr>
              <a:t>ofrecidas</a:t>
            </a:r>
            <a:r>
              <a:rPr lang="en-US" sz="1400" b="1" dirty="0">
                <a:solidFill>
                  <a:srgbClr val="444444"/>
                </a:solidFill>
                <a:latin typeface="OpenSans"/>
              </a:rPr>
              <a:t> </a:t>
            </a:r>
            <a:r>
              <a:rPr lang="en-US" sz="1400" b="1" dirty="0" err="1">
                <a:solidFill>
                  <a:srgbClr val="444444"/>
                </a:solidFill>
                <a:latin typeface="OpenSans"/>
              </a:rPr>
              <a:t>por</a:t>
            </a:r>
            <a:r>
              <a:rPr lang="en-US" sz="1400" b="1" dirty="0">
                <a:solidFill>
                  <a:srgbClr val="444444"/>
                </a:solidFill>
                <a:latin typeface="OpenSans"/>
              </a:rPr>
              <a:t> Viridiana Monserrat</a:t>
            </a:r>
            <a:endParaRPr lang="en-US" sz="1400" dirty="0"/>
          </a:p>
        </p:txBody>
      </p:sp>
      <p:sp>
        <p:nvSpPr>
          <p:cNvPr id="4" name="Rectángulo 3"/>
          <p:cNvSpPr/>
          <p:nvPr/>
        </p:nvSpPr>
        <p:spPr>
          <a:xfrm>
            <a:off x="142583" y="534585"/>
            <a:ext cx="3296076" cy="1569660"/>
          </a:xfrm>
          <a:prstGeom prst="rect">
            <a:avLst/>
          </a:prstGeom>
        </p:spPr>
        <p:txBody>
          <a:bodyPr wrap="square">
            <a:spAutoFit/>
          </a:bodyPr>
          <a:lstStyle/>
          <a:p>
            <a:r>
              <a:rPr lang="es-ES" sz="1200" b="1" dirty="0">
                <a:solidFill>
                  <a:srgbClr val="444444"/>
                </a:solidFill>
                <a:latin typeface="OpenSans"/>
              </a:rPr>
              <a:t>Metodología</a:t>
            </a:r>
          </a:p>
          <a:p>
            <a:r>
              <a:rPr lang="es-ES" sz="1200" dirty="0">
                <a:solidFill>
                  <a:srgbClr val="444444"/>
                </a:solidFill>
                <a:latin typeface="OpenSans"/>
              </a:rPr>
              <a:t>Clases particulares mediante el uso de estrategias diversificadas, atención personalizada. Se dan clases a alumnos de primaria y secundaria, apoyo a resolución de tareas, además de terapias de lenguaje, LSM, Tablero de </a:t>
            </a:r>
            <a:r>
              <a:rPr lang="es-ES" sz="1200" dirty="0" err="1">
                <a:solidFill>
                  <a:srgbClr val="444444"/>
                </a:solidFill>
                <a:latin typeface="OpenSans"/>
              </a:rPr>
              <a:t>coomunicación</a:t>
            </a:r>
            <a:r>
              <a:rPr lang="es-ES" sz="1200" dirty="0">
                <a:solidFill>
                  <a:srgbClr val="444444"/>
                </a:solidFill>
                <a:latin typeface="OpenSans"/>
              </a:rPr>
              <a:t> y Braille. Uso de material </a:t>
            </a:r>
            <a:r>
              <a:rPr lang="es-ES" sz="1200" dirty="0" smtClean="0">
                <a:solidFill>
                  <a:srgbClr val="444444"/>
                </a:solidFill>
                <a:latin typeface="OpenSans"/>
              </a:rPr>
              <a:t>concreto.</a:t>
            </a:r>
            <a:endParaRPr lang="es-ES" sz="1200" b="0" i="0" dirty="0">
              <a:solidFill>
                <a:srgbClr val="444444"/>
              </a:solidFill>
              <a:effectLst/>
              <a:latin typeface="OpenSans"/>
            </a:endParaRPr>
          </a:p>
        </p:txBody>
      </p:sp>
      <p:sp>
        <p:nvSpPr>
          <p:cNvPr id="5" name="Rectángulo 4"/>
          <p:cNvSpPr/>
          <p:nvPr/>
        </p:nvSpPr>
        <p:spPr>
          <a:xfrm>
            <a:off x="142583" y="2104245"/>
            <a:ext cx="3842197" cy="1384995"/>
          </a:xfrm>
          <a:prstGeom prst="rect">
            <a:avLst/>
          </a:prstGeom>
        </p:spPr>
        <p:txBody>
          <a:bodyPr wrap="square">
            <a:spAutoFit/>
          </a:bodyPr>
          <a:lstStyle/>
          <a:p>
            <a:r>
              <a:rPr lang="es-ES" sz="1200" b="1" dirty="0">
                <a:solidFill>
                  <a:srgbClr val="444444"/>
                </a:solidFill>
                <a:latin typeface="OpenSans"/>
              </a:rPr>
              <a:t>Precios</a:t>
            </a:r>
          </a:p>
          <a:p>
            <a:r>
              <a:rPr lang="es-ES" sz="1200" dirty="0">
                <a:solidFill>
                  <a:srgbClr val="444444"/>
                </a:solidFill>
                <a:latin typeface="OpenSans"/>
              </a:rPr>
              <a:t>Precio por 5 horas de clases : </a:t>
            </a:r>
            <a:r>
              <a:rPr lang="es-ES" sz="1200" b="1" dirty="0">
                <a:solidFill>
                  <a:srgbClr val="444444"/>
                </a:solidFill>
                <a:latin typeface="OpenSans"/>
              </a:rPr>
              <a:t>$500</a:t>
            </a:r>
            <a:endParaRPr lang="es-ES" sz="1200" dirty="0">
              <a:solidFill>
                <a:srgbClr val="444444"/>
              </a:solidFill>
              <a:latin typeface="OpenSans"/>
            </a:endParaRPr>
          </a:p>
          <a:p>
            <a:r>
              <a:rPr lang="es-ES" sz="1200" dirty="0">
                <a:solidFill>
                  <a:srgbClr val="444444"/>
                </a:solidFill>
                <a:latin typeface="OpenSans"/>
              </a:rPr>
              <a:t>Precio por 10 horas de clases : </a:t>
            </a:r>
            <a:r>
              <a:rPr lang="es-ES" sz="1200" b="1" dirty="0">
                <a:solidFill>
                  <a:srgbClr val="444444"/>
                </a:solidFill>
                <a:latin typeface="OpenSans"/>
              </a:rPr>
              <a:t>$850</a:t>
            </a:r>
            <a:endParaRPr lang="es-ES" sz="1200" dirty="0">
              <a:solidFill>
                <a:srgbClr val="444444"/>
              </a:solidFill>
              <a:latin typeface="OpenSans"/>
            </a:endParaRPr>
          </a:p>
          <a:p>
            <a:r>
              <a:rPr lang="es-ES" sz="1200" b="1" dirty="0">
                <a:solidFill>
                  <a:srgbClr val="444444"/>
                </a:solidFill>
                <a:latin typeface="OpenSans"/>
              </a:rPr>
              <a:t>Especificaciones</a:t>
            </a:r>
          </a:p>
          <a:p>
            <a:r>
              <a:rPr lang="es-ES" sz="1200" dirty="0">
                <a:solidFill>
                  <a:srgbClr val="444444"/>
                </a:solidFill>
                <a:latin typeface="OpenSans"/>
              </a:rPr>
              <a:t>El costo de la clase varía si se desea que sea a domicilio. El costo de las terapias de lenguaje es un poco más elevado aunque se puede negociar.</a:t>
            </a:r>
            <a:endParaRPr lang="es-ES" sz="1200" b="0" i="0" dirty="0">
              <a:solidFill>
                <a:srgbClr val="444444"/>
              </a:solidFill>
              <a:effectLst/>
              <a:latin typeface="OpenSans"/>
            </a:endParaRPr>
          </a:p>
        </p:txBody>
      </p:sp>
      <p:sp>
        <p:nvSpPr>
          <p:cNvPr id="6" name="Rectángulo 5"/>
          <p:cNvSpPr/>
          <p:nvPr/>
        </p:nvSpPr>
        <p:spPr>
          <a:xfrm>
            <a:off x="3984780" y="66091"/>
            <a:ext cx="4034822" cy="307777"/>
          </a:xfrm>
          <a:prstGeom prst="rect">
            <a:avLst/>
          </a:prstGeom>
        </p:spPr>
        <p:txBody>
          <a:bodyPr wrap="none">
            <a:spAutoFit/>
          </a:bodyPr>
          <a:lstStyle/>
          <a:p>
            <a:r>
              <a:rPr lang="es-ES" sz="1400" b="1" dirty="0">
                <a:solidFill>
                  <a:srgbClr val="444444"/>
                </a:solidFill>
                <a:latin typeface="OpenSans"/>
              </a:rPr>
              <a:t>Recibe Apoyo con tareas, trabajos escolares </a:t>
            </a:r>
            <a:endParaRPr lang="es-ES" sz="1400" b="1" i="0" dirty="0">
              <a:solidFill>
                <a:srgbClr val="444444"/>
              </a:solidFill>
              <a:effectLst/>
              <a:latin typeface="OpenSans"/>
            </a:endParaRPr>
          </a:p>
        </p:txBody>
      </p:sp>
      <p:pic>
        <p:nvPicPr>
          <p:cNvPr id="7" name="Imagen 6"/>
          <p:cNvPicPr>
            <a:picLocks noChangeAspect="1"/>
          </p:cNvPicPr>
          <p:nvPr/>
        </p:nvPicPr>
        <p:blipFill rotWithShape="1">
          <a:blip r:embed="rId2"/>
          <a:srcRect l="12353" t="19850" r="44460" b="44410"/>
          <a:stretch/>
        </p:blipFill>
        <p:spPr>
          <a:xfrm>
            <a:off x="4495363" y="435423"/>
            <a:ext cx="3013656" cy="1402185"/>
          </a:xfrm>
          <a:prstGeom prst="rect">
            <a:avLst/>
          </a:prstGeom>
        </p:spPr>
      </p:pic>
      <p:sp>
        <p:nvSpPr>
          <p:cNvPr id="8" name="Rectángulo 7"/>
          <p:cNvSpPr/>
          <p:nvPr/>
        </p:nvSpPr>
        <p:spPr>
          <a:xfrm>
            <a:off x="3984780" y="1827245"/>
            <a:ext cx="4034822" cy="1959143"/>
          </a:xfrm>
          <a:prstGeom prst="rect">
            <a:avLst/>
          </a:prstGeom>
        </p:spPr>
        <p:txBody>
          <a:bodyPr wrap="square">
            <a:spAutoFit/>
          </a:bodyPr>
          <a:lstStyle/>
          <a:p>
            <a:r>
              <a:rPr lang="es-ES" sz="1200" b="1" dirty="0">
                <a:solidFill>
                  <a:srgbClr val="444444"/>
                </a:solidFill>
                <a:latin typeface="OpenSans"/>
              </a:rPr>
              <a:t>Metodología</a:t>
            </a:r>
          </a:p>
          <a:p>
            <a:r>
              <a:rPr lang="es-ES" sz="1200" dirty="0">
                <a:solidFill>
                  <a:srgbClr val="444444"/>
                </a:solidFill>
                <a:latin typeface="OpenSans"/>
              </a:rPr>
              <a:t>Soy Licenciada en Educación Básica y maestrante en Educación con acentuación en educación, brindo el apoyo necesario para que te puedas regularizar en asignaturas que tengas bajo dominio, así como apoyo especial que necesiten en la escuela y den indicaciones a de tu tutor. </a:t>
            </a:r>
            <a:br>
              <a:rPr lang="es-ES" sz="1200" dirty="0">
                <a:solidFill>
                  <a:srgbClr val="444444"/>
                </a:solidFill>
                <a:latin typeface="OpenSans"/>
              </a:rPr>
            </a:br>
            <a:r>
              <a:rPr lang="es-ES" sz="1200" dirty="0">
                <a:solidFill>
                  <a:srgbClr val="444444"/>
                </a:solidFill>
                <a:latin typeface="OpenSans"/>
              </a:rPr>
              <a:t>Me gusta que pongan interés como yo lo dedico a las personas que atiendo. No son aburridas ni tediosas las clases, hay que ser dinámicos.</a:t>
            </a:r>
            <a:endParaRPr lang="es-ES" sz="1200" b="0" i="0" dirty="0">
              <a:solidFill>
                <a:srgbClr val="444444"/>
              </a:solidFill>
              <a:effectLst/>
              <a:latin typeface="OpenSans"/>
            </a:endParaRPr>
          </a:p>
        </p:txBody>
      </p:sp>
      <p:sp>
        <p:nvSpPr>
          <p:cNvPr id="9" name="Rectángulo 8"/>
          <p:cNvSpPr/>
          <p:nvPr/>
        </p:nvSpPr>
        <p:spPr>
          <a:xfrm>
            <a:off x="3984780" y="3766240"/>
            <a:ext cx="3185375" cy="738664"/>
          </a:xfrm>
          <a:prstGeom prst="rect">
            <a:avLst/>
          </a:prstGeom>
        </p:spPr>
        <p:txBody>
          <a:bodyPr wrap="square">
            <a:spAutoFit/>
          </a:bodyPr>
          <a:lstStyle/>
          <a:p>
            <a:r>
              <a:rPr lang="en-US" sz="1400" b="1" dirty="0" err="1">
                <a:solidFill>
                  <a:srgbClr val="444444"/>
                </a:solidFill>
                <a:latin typeface="OpenSans"/>
              </a:rPr>
              <a:t>Precios</a:t>
            </a:r>
            <a:endParaRPr lang="en-US" sz="1400" b="1" dirty="0">
              <a:solidFill>
                <a:srgbClr val="444444"/>
              </a:solidFill>
              <a:latin typeface="OpenSans"/>
            </a:endParaRPr>
          </a:p>
          <a:p>
            <a:r>
              <a:rPr lang="en-US" sz="1400" dirty="0" err="1">
                <a:solidFill>
                  <a:srgbClr val="444444"/>
                </a:solidFill>
                <a:latin typeface="OpenSans"/>
              </a:rPr>
              <a:t>Precio</a:t>
            </a:r>
            <a:r>
              <a:rPr lang="en-US" sz="1400" dirty="0">
                <a:solidFill>
                  <a:srgbClr val="444444"/>
                </a:solidFill>
                <a:latin typeface="OpenSans"/>
              </a:rPr>
              <a:t> </a:t>
            </a:r>
            <a:r>
              <a:rPr lang="en-US" sz="1400" dirty="0" err="1">
                <a:solidFill>
                  <a:srgbClr val="444444"/>
                </a:solidFill>
                <a:latin typeface="OpenSans"/>
              </a:rPr>
              <a:t>por</a:t>
            </a:r>
            <a:r>
              <a:rPr lang="en-US" sz="1400" dirty="0">
                <a:solidFill>
                  <a:srgbClr val="444444"/>
                </a:solidFill>
                <a:latin typeface="OpenSans"/>
              </a:rPr>
              <a:t> 5 </a:t>
            </a:r>
            <a:r>
              <a:rPr lang="en-US" sz="1400" dirty="0" err="1">
                <a:solidFill>
                  <a:srgbClr val="444444"/>
                </a:solidFill>
                <a:latin typeface="OpenSans"/>
              </a:rPr>
              <a:t>horas</a:t>
            </a:r>
            <a:r>
              <a:rPr lang="en-US" sz="1400" dirty="0">
                <a:solidFill>
                  <a:srgbClr val="444444"/>
                </a:solidFill>
                <a:latin typeface="OpenSans"/>
              </a:rPr>
              <a:t> de </a:t>
            </a:r>
            <a:r>
              <a:rPr lang="en-US" sz="1400" dirty="0" err="1">
                <a:solidFill>
                  <a:srgbClr val="444444"/>
                </a:solidFill>
                <a:latin typeface="OpenSans"/>
              </a:rPr>
              <a:t>clases</a:t>
            </a:r>
            <a:r>
              <a:rPr lang="en-US" sz="1400" dirty="0">
                <a:solidFill>
                  <a:srgbClr val="444444"/>
                </a:solidFill>
                <a:latin typeface="OpenSans"/>
              </a:rPr>
              <a:t> : </a:t>
            </a:r>
            <a:r>
              <a:rPr lang="en-US" sz="1400" b="1" dirty="0">
                <a:solidFill>
                  <a:srgbClr val="444444"/>
                </a:solidFill>
                <a:latin typeface="OpenSans"/>
              </a:rPr>
              <a:t>$600</a:t>
            </a:r>
            <a:endParaRPr lang="en-US" sz="1400" dirty="0">
              <a:solidFill>
                <a:srgbClr val="444444"/>
              </a:solidFill>
              <a:latin typeface="OpenSans"/>
            </a:endParaRPr>
          </a:p>
          <a:p>
            <a:r>
              <a:rPr lang="en-US" sz="1400" dirty="0" err="1">
                <a:solidFill>
                  <a:srgbClr val="444444"/>
                </a:solidFill>
                <a:latin typeface="OpenSans"/>
              </a:rPr>
              <a:t>Precio</a:t>
            </a:r>
            <a:r>
              <a:rPr lang="en-US" sz="1400" dirty="0">
                <a:solidFill>
                  <a:srgbClr val="444444"/>
                </a:solidFill>
                <a:latin typeface="OpenSans"/>
              </a:rPr>
              <a:t> </a:t>
            </a:r>
            <a:r>
              <a:rPr lang="en-US" sz="1400" dirty="0" err="1">
                <a:solidFill>
                  <a:srgbClr val="444444"/>
                </a:solidFill>
                <a:latin typeface="OpenSans"/>
              </a:rPr>
              <a:t>por</a:t>
            </a:r>
            <a:r>
              <a:rPr lang="en-US" sz="1400" dirty="0">
                <a:solidFill>
                  <a:srgbClr val="444444"/>
                </a:solidFill>
                <a:latin typeface="OpenSans"/>
              </a:rPr>
              <a:t> 10 </a:t>
            </a:r>
            <a:r>
              <a:rPr lang="en-US" sz="1400" dirty="0" err="1">
                <a:solidFill>
                  <a:srgbClr val="444444"/>
                </a:solidFill>
                <a:latin typeface="OpenSans"/>
              </a:rPr>
              <a:t>horas</a:t>
            </a:r>
            <a:r>
              <a:rPr lang="en-US" sz="1400" dirty="0">
                <a:solidFill>
                  <a:srgbClr val="444444"/>
                </a:solidFill>
                <a:latin typeface="OpenSans"/>
              </a:rPr>
              <a:t> de </a:t>
            </a:r>
            <a:r>
              <a:rPr lang="en-US" sz="1400" dirty="0" err="1">
                <a:solidFill>
                  <a:srgbClr val="444444"/>
                </a:solidFill>
                <a:latin typeface="OpenSans"/>
              </a:rPr>
              <a:t>clases</a:t>
            </a:r>
            <a:r>
              <a:rPr lang="en-US" sz="1400" dirty="0">
                <a:solidFill>
                  <a:srgbClr val="444444"/>
                </a:solidFill>
                <a:latin typeface="OpenSans"/>
              </a:rPr>
              <a:t> : </a:t>
            </a:r>
            <a:r>
              <a:rPr lang="en-US" sz="1400" b="1" dirty="0">
                <a:solidFill>
                  <a:srgbClr val="444444"/>
                </a:solidFill>
                <a:latin typeface="OpenSans"/>
              </a:rPr>
              <a:t>$1400</a:t>
            </a:r>
            <a:endParaRPr lang="en-US" sz="1400" b="0" i="0" dirty="0">
              <a:solidFill>
                <a:srgbClr val="444444"/>
              </a:solidFill>
              <a:effectLst/>
              <a:latin typeface="OpenSans"/>
            </a:endParaRPr>
          </a:p>
        </p:txBody>
      </p:sp>
      <p:sp>
        <p:nvSpPr>
          <p:cNvPr id="10" name="Rectángulo 9"/>
          <p:cNvSpPr/>
          <p:nvPr/>
        </p:nvSpPr>
        <p:spPr>
          <a:xfrm>
            <a:off x="8019602" y="127646"/>
            <a:ext cx="3610378" cy="738664"/>
          </a:xfrm>
          <a:prstGeom prst="rect">
            <a:avLst/>
          </a:prstGeom>
        </p:spPr>
        <p:txBody>
          <a:bodyPr wrap="square">
            <a:spAutoFit/>
          </a:bodyPr>
          <a:lstStyle/>
          <a:p>
            <a:pPr algn="ctr"/>
            <a:r>
              <a:rPr lang="es-ES" sz="1400" b="1" dirty="0">
                <a:solidFill>
                  <a:srgbClr val="444444"/>
                </a:solidFill>
                <a:latin typeface="OpenSans"/>
              </a:rPr>
              <a:t>Apoyo en tareas, regularización y orientación escolar, impartido por especialista en Educación Primaria.</a:t>
            </a:r>
            <a:endParaRPr lang="es-ES" sz="1400" b="1" i="0" dirty="0">
              <a:solidFill>
                <a:srgbClr val="444444"/>
              </a:solidFill>
              <a:effectLst/>
              <a:latin typeface="OpenSans"/>
            </a:endParaRPr>
          </a:p>
        </p:txBody>
      </p:sp>
      <p:sp>
        <p:nvSpPr>
          <p:cNvPr id="11" name="Rectángulo 10"/>
          <p:cNvSpPr/>
          <p:nvPr/>
        </p:nvSpPr>
        <p:spPr>
          <a:xfrm>
            <a:off x="8019602" y="1334803"/>
            <a:ext cx="4122155" cy="1384995"/>
          </a:xfrm>
          <a:prstGeom prst="rect">
            <a:avLst/>
          </a:prstGeom>
        </p:spPr>
        <p:txBody>
          <a:bodyPr wrap="square">
            <a:spAutoFit/>
          </a:bodyPr>
          <a:lstStyle/>
          <a:p>
            <a:r>
              <a:rPr lang="es-ES" sz="1200" b="1" dirty="0">
                <a:solidFill>
                  <a:srgbClr val="444444"/>
                </a:solidFill>
                <a:latin typeface="OpenSans"/>
              </a:rPr>
              <a:t>Metodología</a:t>
            </a:r>
          </a:p>
          <a:p>
            <a:r>
              <a:rPr lang="es-ES" sz="1200" dirty="0">
                <a:solidFill>
                  <a:srgbClr val="444444"/>
                </a:solidFill>
                <a:latin typeface="OpenSans"/>
              </a:rPr>
              <a:t>Nuestras clases están dirigidas especialmente para alumnos de educación primaria de 1ero a 6to grado. Durante nuestra sesiones reforzarán su aprendizaje, garantizando un avance progresivo. Además de ser dinámica y motivadora en todas las sesiones. Usamos métodos </a:t>
            </a:r>
            <a:r>
              <a:rPr lang="es-ES" sz="1200" dirty="0" err="1">
                <a:solidFill>
                  <a:srgbClr val="444444"/>
                </a:solidFill>
                <a:latin typeface="OpenSans"/>
              </a:rPr>
              <a:t>inovadores</a:t>
            </a:r>
            <a:r>
              <a:rPr lang="es-ES" sz="1200" dirty="0">
                <a:solidFill>
                  <a:srgbClr val="444444"/>
                </a:solidFill>
                <a:latin typeface="OpenSans"/>
              </a:rPr>
              <a:t>​ para la realización de tareas.</a:t>
            </a:r>
            <a:endParaRPr lang="es-ES" sz="1200" b="0" i="0" dirty="0">
              <a:solidFill>
                <a:srgbClr val="444444"/>
              </a:solidFill>
              <a:effectLst/>
              <a:latin typeface="OpenSans"/>
            </a:endParaRPr>
          </a:p>
        </p:txBody>
      </p:sp>
      <p:sp>
        <p:nvSpPr>
          <p:cNvPr id="12" name="Rectángulo 11"/>
          <p:cNvSpPr/>
          <p:nvPr/>
        </p:nvSpPr>
        <p:spPr>
          <a:xfrm>
            <a:off x="8019602" y="2806816"/>
            <a:ext cx="3133859" cy="1169551"/>
          </a:xfrm>
          <a:prstGeom prst="rect">
            <a:avLst/>
          </a:prstGeom>
        </p:spPr>
        <p:txBody>
          <a:bodyPr wrap="square">
            <a:spAutoFit/>
          </a:bodyPr>
          <a:lstStyle/>
          <a:p>
            <a:r>
              <a:rPr lang="es-ES" sz="1400" b="1" dirty="0">
                <a:solidFill>
                  <a:srgbClr val="444444"/>
                </a:solidFill>
                <a:latin typeface="OpenSans"/>
              </a:rPr>
              <a:t>Precios</a:t>
            </a:r>
          </a:p>
          <a:p>
            <a:r>
              <a:rPr lang="es-ES" sz="1400" dirty="0">
                <a:solidFill>
                  <a:srgbClr val="444444"/>
                </a:solidFill>
                <a:latin typeface="OpenSans"/>
              </a:rPr>
              <a:t>Suplemento por desplazamiento : </a:t>
            </a:r>
            <a:r>
              <a:rPr lang="es-ES" sz="1400" b="1" dirty="0">
                <a:solidFill>
                  <a:srgbClr val="444444"/>
                </a:solidFill>
                <a:latin typeface="OpenSans"/>
              </a:rPr>
              <a:t>$150</a:t>
            </a:r>
            <a:endParaRPr lang="es-ES" sz="1400" dirty="0">
              <a:solidFill>
                <a:srgbClr val="444444"/>
              </a:solidFill>
              <a:latin typeface="OpenSans"/>
            </a:endParaRPr>
          </a:p>
          <a:p>
            <a:r>
              <a:rPr lang="es-ES" sz="1400" dirty="0">
                <a:solidFill>
                  <a:srgbClr val="444444"/>
                </a:solidFill>
                <a:latin typeface="OpenSans"/>
              </a:rPr>
              <a:t>Precio por 5 horas de clases : </a:t>
            </a:r>
            <a:r>
              <a:rPr lang="es-ES" sz="1400" b="1" dirty="0">
                <a:solidFill>
                  <a:srgbClr val="444444"/>
                </a:solidFill>
                <a:latin typeface="OpenSans"/>
              </a:rPr>
              <a:t>$850</a:t>
            </a:r>
            <a:endParaRPr lang="es-ES" sz="1400" dirty="0">
              <a:solidFill>
                <a:srgbClr val="444444"/>
              </a:solidFill>
              <a:latin typeface="OpenSans"/>
            </a:endParaRPr>
          </a:p>
          <a:p>
            <a:r>
              <a:rPr lang="es-ES" sz="1400" dirty="0">
                <a:solidFill>
                  <a:srgbClr val="444444"/>
                </a:solidFill>
                <a:latin typeface="OpenSans"/>
              </a:rPr>
              <a:t>Precio por 10 horas de clases : </a:t>
            </a:r>
            <a:r>
              <a:rPr lang="es-ES" sz="1400" b="1" dirty="0">
                <a:solidFill>
                  <a:srgbClr val="444444"/>
                </a:solidFill>
                <a:latin typeface="OpenSans"/>
              </a:rPr>
              <a:t>$850</a:t>
            </a:r>
            <a:endParaRPr lang="es-ES" sz="1400" b="0" i="0" dirty="0">
              <a:solidFill>
                <a:srgbClr val="444444"/>
              </a:solidFill>
              <a:effectLst/>
              <a:latin typeface="OpenSans"/>
            </a:endParaRPr>
          </a:p>
        </p:txBody>
      </p:sp>
      <p:sp>
        <p:nvSpPr>
          <p:cNvPr id="13" name="Rectángulo 12"/>
          <p:cNvSpPr/>
          <p:nvPr/>
        </p:nvSpPr>
        <p:spPr>
          <a:xfrm>
            <a:off x="8019602" y="4135572"/>
            <a:ext cx="3791039" cy="954107"/>
          </a:xfrm>
          <a:prstGeom prst="rect">
            <a:avLst/>
          </a:prstGeom>
        </p:spPr>
        <p:txBody>
          <a:bodyPr wrap="square">
            <a:spAutoFit/>
          </a:bodyPr>
          <a:lstStyle/>
          <a:p>
            <a:r>
              <a:rPr lang="en-US" sz="1400" dirty="0"/>
              <a:t>https://www.superprof.mx/tenemos-estas-buscando-apoyo-tareas-regularizacion-orientacion-escolar-impartido-por-especialista-educacion.html</a:t>
            </a:r>
          </a:p>
        </p:txBody>
      </p:sp>
      <p:sp>
        <p:nvSpPr>
          <p:cNvPr id="14" name="Rectángulo 13"/>
          <p:cNvSpPr/>
          <p:nvPr/>
        </p:nvSpPr>
        <p:spPr>
          <a:xfrm>
            <a:off x="3984780" y="4612625"/>
            <a:ext cx="3626634" cy="738664"/>
          </a:xfrm>
          <a:prstGeom prst="rect">
            <a:avLst/>
          </a:prstGeom>
        </p:spPr>
        <p:txBody>
          <a:bodyPr wrap="square">
            <a:spAutoFit/>
          </a:bodyPr>
          <a:lstStyle/>
          <a:p>
            <a:r>
              <a:rPr lang="en-US" sz="1400" dirty="0"/>
              <a:t>https://www.superprof.mx/recibe-apoyo-con-tareas-trabajos-escolares-contenidos-bajo-dominio-casa.html</a:t>
            </a:r>
          </a:p>
        </p:txBody>
      </p:sp>
      <p:sp>
        <p:nvSpPr>
          <p:cNvPr id="15" name="Rectángulo 14"/>
          <p:cNvSpPr/>
          <p:nvPr/>
        </p:nvSpPr>
        <p:spPr>
          <a:xfrm>
            <a:off x="142583" y="3489240"/>
            <a:ext cx="3473466" cy="954107"/>
          </a:xfrm>
          <a:prstGeom prst="rect">
            <a:avLst/>
          </a:prstGeom>
        </p:spPr>
        <p:txBody>
          <a:bodyPr wrap="square">
            <a:spAutoFit/>
          </a:bodyPr>
          <a:lstStyle/>
          <a:p>
            <a:r>
              <a:rPr lang="en-US" sz="1400" dirty="0"/>
              <a:t>https://www.superprof.mx/licenciatura-educacion-especial-clases-regularizacion-apoyo-escolar-terapias-lenguaje-saltillo-coahuila.html</a:t>
            </a:r>
          </a:p>
        </p:txBody>
      </p:sp>
      <p:cxnSp>
        <p:nvCxnSpPr>
          <p:cNvPr id="16" name="Conector recto 15"/>
          <p:cNvCxnSpPr/>
          <p:nvPr/>
        </p:nvCxnSpPr>
        <p:spPr>
          <a:xfrm flipH="1">
            <a:off x="3796285" y="0"/>
            <a:ext cx="2753" cy="6858000"/>
          </a:xfrm>
          <a:prstGeom prst="line">
            <a:avLst/>
          </a:prstGeom>
        </p:spPr>
        <p:style>
          <a:lnRef idx="1">
            <a:schemeClr val="dk1"/>
          </a:lnRef>
          <a:fillRef idx="0">
            <a:schemeClr val="dk1"/>
          </a:fillRef>
          <a:effectRef idx="0">
            <a:schemeClr val="dk1"/>
          </a:effectRef>
          <a:fontRef idx="minor">
            <a:schemeClr val="tx1"/>
          </a:fontRef>
        </p:style>
      </p:cxnSp>
      <p:cxnSp>
        <p:nvCxnSpPr>
          <p:cNvPr id="17" name="Conector recto 16"/>
          <p:cNvCxnSpPr/>
          <p:nvPr/>
        </p:nvCxnSpPr>
        <p:spPr>
          <a:xfrm flipH="1">
            <a:off x="8019602" y="0"/>
            <a:ext cx="2753"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94077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73785438"/>
              </p:ext>
            </p:extLst>
          </p:nvPr>
        </p:nvGraphicFramePr>
        <p:xfrm>
          <a:off x="314817" y="653648"/>
          <a:ext cx="11555211" cy="5303520"/>
        </p:xfrm>
        <a:graphic>
          <a:graphicData uri="http://schemas.openxmlformats.org/drawingml/2006/table">
            <a:tbl>
              <a:tblPr firstRow="1" bandRow="1">
                <a:tableStyleId>{5940675A-B579-460E-94D1-54222C63F5DA}</a:tableStyleId>
              </a:tblPr>
              <a:tblGrid>
                <a:gridCol w="3851737"/>
                <a:gridCol w="3851737"/>
                <a:gridCol w="3851737"/>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err="1" smtClean="0">
                          <a:solidFill>
                            <a:srgbClr val="444444"/>
                          </a:solidFill>
                          <a:latin typeface="OpenSans"/>
                        </a:rPr>
                        <a:t>Clases</a:t>
                      </a:r>
                      <a:r>
                        <a:rPr lang="en-US" sz="1200" b="1" dirty="0" smtClean="0">
                          <a:solidFill>
                            <a:srgbClr val="444444"/>
                          </a:solidFill>
                          <a:latin typeface="OpenSans"/>
                        </a:rPr>
                        <a:t> </a:t>
                      </a:r>
                      <a:r>
                        <a:rPr lang="en-US" sz="1200" b="1" dirty="0" err="1" smtClean="0">
                          <a:solidFill>
                            <a:srgbClr val="444444"/>
                          </a:solidFill>
                          <a:latin typeface="OpenSans"/>
                        </a:rPr>
                        <a:t>ofrecidas</a:t>
                      </a:r>
                      <a:r>
                        <a:rPr lang="en-US" sz="1200" b="1" dirty="0" smtClean="0">
                          <a:solidFill>
                            <a:srgbClr val="444444"/>
                          </a:solidFill>
                          <a:latin typeface="OpenSans"/>
                        </a:rPr>
                        <a:t> </a:t>
                      </a:r>
                      <a:r>
                        <a:rPr lang="en-US" sz="1200" b="1" dirty="0" err="1" smtClean="0">
                          <a:solidFill>
                            <a:srgbClr val="444444"/>
                          </a:solidFill>
                          <a:latin typeface="OpenSans"/>
                        </a:rPr>
                        <a:t>por</a:t>
                      </a:r>
                      <a:r>
                        <a:rPr lang="en-US" sz="1200" b="1" dirty="0" smtClean="0">
                          <a:solidFill>
                            <a:srgbClr val="444444"/>
                          </a:solidFill>
                          <a:latin typeface="OpenSans"/>
                        </a:rPr>
                        <a:t> Viridiana Monserrat</a:t>
                      </a:r>
                      <a:endParaRPr lang="en-US" sz="1200" dirty="0" smtClean="0"/>
                    </a:p>
                  </a:txBody>
                  <a:tcPr/>
                </a:tc>
                <a:tc>
                  <a:txBody>
                    <a:bodyPr/>
                    <a:lstStyle/>
                    <a:p>
                      <a:r>
                        <a:rPr lang="es-ES" sz="1200" b="1" dirty="0" smtClean="0">
                          <a:solidFill>
                            <a:srgbClr val="444444"/>
                          </a:solidFill>
                          <a:latin typeface="OpenSans"/>
                        </a:rPr>
                        <a:t>Metodología</a:t>
                      </a:r>
                    </a:p>
                    <a:p>
                      <a:r>
                        <a:rPr lang="es-ES" sz="1200" dirty="0" smtClean="0">
                          <a:solidFill>
                            <a:srgbClr val="444444"/>
                          </a:solidFill>
                          <a:latin typeface="OpenSans"/>
                        </a:rPr>
                        <a:t>Clases particulares mediante el uso de estrategias diversificadas, atención personalizada. Se dan clases a alumnos de primaria y secundaria, apoyo a resolución de tareas, además de terapias de lenguaje, LSM, Tablero de </a:t>
                      </a:r>
                      <a:r>
                        <a:rPr lang="es-ES" sz="1200" dirty="0" err="1" smtClean="0">
                          <a:solidFill>
                            <a:srgbClr val="444444"/>
                          </a:solidFill>
                          <a:latin typeface="OpenSans"/>
                        </a:rPr>
                        <a:t>coomunicación</a:t>
                      </a:r>
                      <a:r>
                        <a:rPr lang="es-ES" sz="1200" dirty="0" smtClean="0">
                          <a:solidFill>
                            <a:srgbClr val="444444"/>
                          </a:solidFill>
                          <a:latin typeface="OpenSans"/>
                        </a:rPr>
                        <a:t> y Braille. Uso de material concreto.</a:t>
                      </a:r>
                      <a:endParaRPr lang="es-ES" sz="1200" b="0" i="0" dirty="0" smtClean="0">
                        <a:solidFill>
                          <a:srgbClr val="444444"/>
                        </a:solidFill>
                        <a:effectLst/>
                        <a:latin typeface="OpenSan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hlinkClick r:id="rId2"/>
                        </a:rPr>
                        <a:t>https://www.superprof.mx/licenciatura-educacion-especial-clases-regularizacion-apoyo-escolar-terapias-lenguaje-saltillo-coahuila.html</a:t>
                      </a:r>
                      <a:endParaRPr lang="es-MX"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dirty="0" smtClean="0">
                          <a:solidFill>
                            <a:srgbClr val="444444"/>
                          </a:solidFill>
                          <a:latin typeface="OpenSans"/>
                        </a:rPr>
                        <a:t>Recibe Apoyo con tareas, trabajos escolares </a:t>
                      </a:r>
                      <a:endParaRPr lang="es-ES" sz="1200" b="1" i="0" dirty="0" smtClean="0">
                        <a:solidFill>
                          <a:srgbClr val="444444"/>
                        </a:solidFill>
                        <a:effectLst/>
                        <a:latin typeface="OpenSans"/>
                      </a:endParaRPr>
                    </a:p>
                  </a:txBody>
                  <a:tcPr/>
                </a:tc>
                <a:tc>
                  <a:txBody>
                    <a:bodyPr/>
                    <a:lstStyle/>
                    <a:p>
                      <a:r>
                        <a:rPr lang="es-ES" sz="1200" b="1" dirty="0" smtClean="0">
                          <a:solidFill>
                            <a:srgbClr val="444444"/>
                          </a:solidFill>
                          <a:latin typeface="OpenSans"/>
                        </a:rPr>
                        <a:t>Metodología</a:t>
                      </a:r>
                    </a:p>
                    <a:p>
                      <a:r>
                        <a:rPr lang="es-ES" sz="1200" dirty="0" smtClean="0">
                          <a:solidFill>
                            <a:srgbClr val="444444"/>
                          </a:solidFill>
                          <a:latin typeface="OpenSans"/>
                        </a:rPr>
                        <a:t>Soy Licenciada en Educación Básica y maestrante en Educación con acentuación en educación, brindo el apoyo necesario para que te puedas regularizar en asignaturas que tengas bajo dominio, así como apoyo especial que necesiten en la escuela y den indicaciones a de tu tutor. </a:t>
                      </a:r>
                      <a:br>
                        <a:rPr lang="es-ES" sz="1200" dirty="0" smtClean="0">
                          <a:solidFill>
                            <a:srgbClr val="444444"/>
                          </a:solidFill>
                          <a:latin typeface="OpenSans"/>
                        </a:rPr>
                      </a:br>
                      <a:r>
                        <a:rPr lang="es-ES" sz="1200" dirty="0" smtClean="0">
                          <a:solidFill>
                            <a:srgbClr val="444444"/>
                          </a:solidFill>
                          <a:latin typeface="OpenSans"/>
                        </a:rPr>
                        <a:t>Me gusta que pongan interés como yo lo dedico a las personas que atiendo. No son aburridas ni tediosas las clases, hay que ser dinámicos.</a:t>
                      </a:r>
                      <a:endParaRPr lang="es-ES" sz="1200" b="0" i="0" dirty="0" smtClean="0">
                        <a:solidFill>
                          <a:srgbClr val="444444"/>
                        </a:solidFill>
                        <a:effectLst/>
                        <a:latin typeface="OpenSan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hlinkClick r:id="rId3"/>
                        </a:rPr>
                        <a:t>https://www.superprof.mx/recibe-apoyo-con-tareas-trabajos-escolares-contenidos-bajo-dominio-casa.html</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1" dirty="0" smtClean="0">
                          <a:solidFill>
                            <a:srgbClr val="444444"/>
                          </a:solidFill>
                          <a:latin typeface="OpenSans"/>
                        </a:rPr>
                        <a:t>Apoyo en tareas, regularización y orientación escolar, impartido por especialista en Educación Primaria.</a:t>
                      </a:r>
                      <a:endParaRPr lang="es-ES" sz="1400" b="1" i="0" dirty="0" smtClean="0">
                        <a:solidFill>
                          <a:srgbClr val="444444"/>
                        </a:solidFill>
                        <a:effectLst/>
                        <a:latin typeface="OpenSans"/>
                      </a:endParaRPr>
                    </a:p>
                  </a:txBody>
                  <a:tcPr/>
                </a:tc>
                <a:tc>
                  <a:txBody>
                    <a:bodyPr/>
                    <a:lstStyle/>
                    <a:p>
                      <a:r>
                        <a:rPr lang="es-ES" sz="1400" b="1" dirty="0" smtClean="0">
                          <a:solidFill>
                            <a:srgbClr val="444444"/>
                          </a:solidFill>
                          <a:latin typeface="OpenSans"/>
                        </a:rPr>
                        <a:t>Metodología</a:t>
                      </a:r>
                    </a:p>
                    <a:p>
                      <a:r>
                        <a:rPr lang="es-ES" sz="1400" dirty="0" smtClean="0">
                          <a:solidFill>
                            <a:srgbClr val="444444"/>
                          </a:solidFill>
                          <a:latin typeface="OpenSans"/>
                        </a:rPr>
                        <a:t>Nuestras clases están dirigidas especialmente para alumnos de educación primaria de 1ero a 6to grado. Durante nuestra sesiones reforzarán su aprendizaje, garantizando un avance progresivo. Además de ser dinámica y motivadora en todas las sesiones. Usamos métodos </a:t>
                      </a:r>
                      <a:r>
                        <a:rPr lang="es-ES" sz="1400" dirty="0" err="1" smtClean="0">
                          <a:solidFill>
                            <a:srgbClr val="444444"/>
                          </a:solidFill>
                          <a:latin typeface="OpenSans"/>
                        </a:rPr>
                        <a:t>inovadores</a:t>
                      </a:r>
                      <a:r>
                        <a:rPr lang="es-ES" sz="1400" dirty="0" smtClean="0">
                          <a:solidFill>
                            <a:srgbClr val="444444"/>
                          </a:solidFill>
                          <a:latin typeface="OpenSans"/>
                        </a:rPr>
                        <a:t>​ para la realización de tareas.</a:t>
                      </a:r>
                      <a:endParaRPr lang="es-ES" sz="1400" b="0" i="0" dirty="0" smtClean="0">
                        <a:solidFill>
                          <a:srgbClr val="444444"/>
                        </a:solidFill>
                        <a:effectLst/>
                        <a:latin typeface="OpenSan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hlinkClick r:id="rId4"/>
                        </a:rPr>
                        <a:t>https://www.superprof.mx/tenemos-estas-buscando-apoyo-tareas-regularizacion-orientacion-escolar-impartido-por-especialista-educacion.html</a:t>
                      </a:r>
                      <a:endParaRPr lang="en-US" sz="14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txBody>
                  <a:tcPr/>
                </a:tc>
              </a:tr>
            </a:tbl>
          </a:graphicData>
        </a:graphic>
      </p:graphicFrame>
    </p:spTree>
    <p:extLst>
      <p:ext uri="{BB962C8B-B14F-4D97-AF65-F5344CB8AC3E}">
        <p14:creationId xmlns:p14="http://schemas.microsoft.com/office/powerpoint/2010/main" val="3913067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894705030"/>
              </p:ext>
            </p:extLst>
          </p:nvPr>
        </p:nvGraphicFramePr>
        <p:xfrm>
          <a:off x="220014" y="537738"/>
          <a:ext cx="11555211" cy="2743200"/>
        </p:xfrm>
        <a:graphic>
          <a:graphicData uri="http://schemas.openxmlformats.org/drawingml/2006/table">
            <a:tbl>
              <a:tblPr firstRow="1" bandRow="1">
                <a:tableStyleId>{5940675A-B579-460E-94D1-54222C63F5DA}</a:tableStyleId>
              </a:tblPr>
              <a:tblGrid>
                <a:gridCol w="3851737"/>
                <a:gridCol w="3851737"/>
                <a:gridCol w="3851737"/>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cap="all" dirty="0" smtClean="0">
                          <a:solidFill>
                            <a:srgbClr val="0D71BA"/>
                          </a:solidFill>
                          <a:latin typeface="Helvetica Neue"/>
                        </a:rPr>
                        <a:t>DAVID SANTIAGO SOTO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Helvetica Neue"/>
                        </a:rPr>
                        <a:t>BLV HUMBERTO HINOJOSA DOMINGUEZ 729, LA SALLE , SALTILLO , COAH , C.P.25240</a:t>
                      </a:r>
                      <a:endParaRPr lang="en-US" b="0" i="0" dirty="0" smtClean="0">
                        <a:solidFill>
                          <a:srgbClr val="000000"/>
                        </a:solidFill>
                        <a:effectLst/>
                        <a:latin typeface="Helvetica Neue"/>
                      </a:endParaRPr>
                    </a:p>
                  </a:txBody>
                  <a:tcPr/>
                </a:tc>
                <a:tc>
                  <a:txBody>
                    <a:bodyPr/>
                    <a:lstStyle/>
                    <a:p>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u="sng" cap="all" dirty="0" smtClean="0">
                          <a:solidFill>
                            <a:srgbClr val="0D71BA"/>
                          </a:solidFill>
                          <a:latin typeface="Helvetica Neue"/>
                        </a:rPr>
                        <a:t>INSTITUTO DE SERVS EDUCATIVOS DEL EDO DE COAH</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solidFill>
                            <a:srgbClr val="000000"/>
                          </a:solidFill>
                          <a:latin typeface="Helvetica Neue"/>
                        </a:rPr>
                        <a:t>CLL DAVID BERLANGA S/N, TOPO CHICO , SALTILLO , COAH , C.P.25284</a:t>
                      </a:r>
                      <a:endParaRPr lang="pt-BR" b="0" i="0" dirty="0" smtClean="0">
                        <a:solidFill>
                          <a:srgbClr val="000000"/>
                        </a:solidFill>
                        <a:effectLst/>
                        <a:latin typeface="Helvetica Neue"/>
                      </a:endParaRPr>
                    </a:p>
                  </a:txBody>
                  <a:tcPr/>
                </a:tc>
                <a:tc>
                  <a:txBody>
                    <a:bodyPr/>
                    <a:lstStyle/>
                    <a:p>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cap="all" dirty="0" smtClean="0">
                          <a:solidFill>
                            <a:srgbClr val="0D71BA"/>
                          </a:solidFill>
                          <a:latin typeface="Helvetica Neue"/>
                        </a:rPr>
                        <a:t>JEFATURA SECTOR 12 EDUC ESPECIAL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Helvetica Neue"/>
                        </a:rPr>
                        <a:t>CLL FELIX U GOMEZ S/N, OJO DE AGUA , SALTILLO , COAH , C.P.25040</a:t>
                      </a:r>
                      <a:endParaRPr lang="en-US" b="0" i="0" dirty="0" smtClean="0">
                        <a:solidFill>
                          <a:srgbClr val="000000"/>
                        </a:solidFill>
                        <a:effectLst/>
                        <a:latin typeface="Helvetica Neue"/>
                      </a:endParaRPr>
                    </a:p>
                  </a:txBody>
                  <a:tcPr/>
                </a:tc>
                <a:tc>
                  <a:txBody>
                    <a:bodyPr/>
                    <a:lstStyle/>
                    <a:p>
                      <a:endParaRPr lang="en-US" dirty="0"/>
                    </a:p>
                  </a:txBody>
                  <a:tcPr/>
                </a:tc>
              </a:tr>
            </a:tbl>
          </a:graphicData>
        </a:graphic>
      </p:graphicFrame>
      <p:pic>
        <p:nvPicPr>
          <p:cNvPr id="5" name="Imagen 4"/>
          <p:cNvPicPr>
            <a:picLocks noChangeAspect="1"/>
          </p:cNvPicPr>
          <p:nvPr/>
        </p:nvPicPr>
        <p:blipFill rotWithShape="1">
          <a:blip r:embed="rId2"/>
          <a:srcRect l="16807" t="40625" r="69830" b="54798"/>
          <a:stretch/>
        </p:blipFill>
        <p:spPr>
          <a:xfrm>
            <a:off x="8579477" y="689192"/>
            <a:ext cx="2541098" cy="489397"/>
          </a:xfrm>
          <a:prstGeom prst="rect">
            <a:avLst/>
          </a:prstGeom>
        </p:spPr>
      </p:pic>
      <p:pic>
        <p:nvPicPr>
          <p:cNvPr id="6" name="Imagen 5"/>
          <p:cNvPicPr>
            <a:picLocks noChangeAspect="1"/>
          </p:cNvPicPr>
          <p:nvPr/>
        </p:nvPicPr>
        <p:blipFill rotWithShape="1">
          <a:blip r:embed="rId3"/>
          <a:srcRect l="17411" t="69498" r="70721" b="25040"/>
          <a:stretch/>
        </p:blipFill>
        <p:spPr>
          <a:xfrm>
            <a:off x="8733472" y="1530260"/>
            <a:ext cx="2233108" cy="577759"/>
          </a:xfrm>
          <a:prstGeom prst="rect">
            <a:avLst/>
          </a:prstGeom>
        </p:spPr>
      </p:pic>
      <p:pic>
        <p:nvPicPr>
          <p:cNvPr id="7" name="Imagen 6"/>
          <p:cNvPicPr>
            <a:picLocks noChangeAspect="1"/>
          </p:cNvPicPr>
          <p:nvPr/>
        </p:nvPicPr>
        <p:blipFill rotWithShape="1">
          <a:blip r:embed="rId4"/>
          <a:srcRect l="17500" t="60696" r="70642" b="33714"/>
          <a:stretch/>
        </p:blipFill>
        <p:spPr>
          <a:xfrm>
            <a:off x="8733472" y="2459690"/>
            <a:ext cx="2233108" cy="591821"/>
          </a:xfrm>
          <a:prstGeom prst="rect">
            <a:avLst/>
          </a:prstGeom>
        </p:spPr>
      </p:pic>
    </p:spTree>
    <p:extLst>
      <p:ext uri="{BB962C8B-B14F-4D97-AF65-F5344CB8AC3E}">
        <p14:creationId xmlns:p14="http://schemas.microsoft.com/office/powerpoint/2010/main" val="3626118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4342" y="91767"/>
            <a:ext cx="3996744" cy="313932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S" b="1" dirty="0">
                <a:solidFill>
                  <a:srgbClr val="555555"/>
                </a:solidFill>
                <a:latin typeface="Georgia" panose="02040502050405020303" pitchFamily="18" charset="0"/>
              </a:rPr>
              <a:t>CENTRO DE ATENCION MULTIPLE GIRASOL NUM. 4</a:t>
            </a:r>
            <a:r>
              <a:rPr lang="es-ES" dirty="0"/>
              <a:t/>
            </a:r>
            <a:br>
              <a:rPr lang="es-ES" dirty="0"/>
            </a:br>
            <a:r>
              <a:rPr lang="es-ES" dirty="0">
                <a:solidFill>
                  <a:srgbClr val="555555"/>
                </a:solidFill>
                <a:latin typeface="Georgia" panose="02040502050405020303" pitchFamily="18" charset="0"/>
              </a:rPr>
              <a:t>Clave 05DML0024K, Turno MATUTINO</a:t>
            </a:r>
            <a:r>
              <a:rPr lang="es-ES" dirty="0"/>
              <a:t/>
            </a:r>
            <a:br>
              <a:rPr lang="es-ES" dirty="0"/>
            </a:br>
            <a:r>
              <a:rPr lang="es-ES" dirty="0">
                <a:solidFill>
                  <a:srgbClr val="555555"/>
                </a:solidFill>
                <a:latin typeface="Georgia" panose="02040502050405020303" pitchFamily="18" charset="0"/>
              </a:rPr>
              <a:t>CALLE PRIMERA SN, SALTILLO</a:t>
            </a:r>
            <a:r>
              <a:rPr lang="es-ES" dirty="0"/>
              <a:t/>
            </a:r>
            <a:br>
              <a:rPr lang="es-ES" dirty="0"/>
            </a:br>
            <a:r>
              <a:rPr lang="es-ES" dirty="0" err="1">
                <a:solidFill>
                  <a:srgbClr val="555555"/>
                </a:solidFill>
                <a:latin typeface="Georgia" panose="02040502050405020303" pitchFamily="18" charset="0"/>
              </a:rPr>
              <a:t>SALTILLO</a:t>
            </a:r>
            <a:r>
              <a:rPr lang="es-ES" dirty="0">
                <a:solidFill>
                  <a:srgbClr val="555555"/>
                </a:solidFill>
                <a:latin typeface="Georgia" panose="02040502050405020303" pitchFamily="18" charset="0"/>
              </a:rPr>
              <a:t>, Código Postal : 25070</a:t>
            </a:r>
            <a:r>
              <a:rPr lang="es-ES" dirty="0"/>
              <a:t/>
            </a:r>
            <a:br>
              <a:rPr lang="es-ES" dirty="0"/>
            </a:br>
            <a:r>
              <a:rPr lang="es-ES" dirty="0">
                <a:solidFill>
                  <a:srgbClr val="555555"/>
                </a:solidFill>
                <a:latin typeface="Georgia" panose="02040502050405020303" pitchFamily="18" charset="0"/>
              </a:rPr>
              <a:t>Teléfono 8444892122</a:t>
            </a:r>
            <a:r>
              <a:rPr lang="es-ES" dirty="0"/>
              <a:t/>
            </a:r>
            <a:br>
              <a:rPr lang="es-ES" dirty="0"/>
            </a:br>
            <a:r>
              <a:rPr lang="es-ES" dirty="0">
                <a:solidFill>
                  <a:srgbClr val="555555"/>
                </a:solidFill>
                <a:latin typeface="Georgia" panose="02040502050405020303" pitchFamily="18" charset="0"/>
              </a:rPr>
              <a:t>Director: </a:t>
            </a:r>
            <a:r>
              <a:rPr lang="es-ES" dirty="0"/>
              <a:t/>
            </a:r>
            <a:br>
              <a:rPr lang="es-ES" dirty="0"/>
            </a:br>
            <a:r>
              <a:rPr lang="es-ES" dirty="0">
                <a:solidFill>
                  <a:srgbClr val="555555"/>
                </a:solidFill>
                <a:latin typeface="Georgia" panose="02040502050405020303" pitchFamily="18" charset="0"/>
              </a:rPr>
              <a:t>Servicio que ofrece esta escuela: CAM</a:t>
            </a:r>
            <a:r>
              <a:rPr lang="es-ES" dirty="0"/>
              <a:t/>
            </a:r>
            <a:br>
              <a:rPr lang="es-ES" dirty="0"/>
            </a:br>
            <a:r>
              <a:rPr lang="es-ES" dirty="0">
                <a:solidFill>
                  <a:srgbClr val="555555"/>
                </a:solidFill>
                <a:latin typeface="Georgia" panose="02040502050405020303" pitchFamily="18" charset="0"/>
              </a:rPr>
              <a:t>Sostenimiento PÚBLICO</a:t>
            </a:r>
            <a:r>
              <a:rPr lang="es-ES" dirty="0"/>
              <a:t/>
            </a:r>
            <a:br>
              <a:rPr lang="es-ES" dirty="0"/>
            </a:br>
            <a:r>
              <a:rPr lang="es-ES" dirty="0">
                <a:solidFill>
                  <a:srgbClr val="555555"/>
                </a:solidFill>
                <a:latin typeface="Georgia" panose="02040502050405020303" pitchFamily="18" charset="0"/>
              </a:rPr>
              <a:t>Responsable</a:t>
            </a:r>
            <a:endParaRPr lang="en-US" dirty="0"/>
          </a:p>
        </p:txBody>
      </p:sp>
      <p:sp>
        <p:nvSpPr>
          <p:cNvPr id="3" name="Rectángulo 2"/>
          <p:cNvSpPr/>
          <p:nvPr/>
        </p:nvSpPr>
        <p:spPr>
          <a:xfrm>
            <a:off x="4091187" y="91766"/>
            <a:ext cx="4344473" cy="313932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a:solidFill>
                  <a:srgbClr val="555555"/>
                </a:solidFill>
                <a:latin typeface="Georgia" panose="02040502050405020303" pitchFamily="18" charset="0"/>
              </a:rPr>
              <a:t>CENTRO DE ATENCION MULTIPLE NUM. 3</a:t>
            </a:r>
            <a:r>
              <a:rPr lang="en-US" dirty="0"/>
              <a:t/>
            </a:r>
            <a:br>
              <a:rPr lang="en-US" dirty="0"/>
            </a:br>
            <a:r>
              <a:rPr lang="en-US" dirty="0">
                <a:solidFill>
                  <a:srgbClr val="555555"/>
                </a:solidFill>
                <a:latin typeface="Georgia" panose="02040502050405020303" pitchFamily="18" charset="0"/>
              </a:rPr>
              <a:t>Clave 05DML0025J, </a:t>
            </a:r>
            <a:r>
              <a:rPr lang="en-US" dirty="0" err="1">
                <a:solidFill>
                  <a:srgbClr val="555555"/>
                </a:solidFill>
                <a:latin typeface="Georgia" panose="02040502050405020303" pitchFamily="18" charset="0"/>
              </a:rPr>
              <a:t>Turno</a:t>
            </a:r>
            <a:r>
              <a:rPr lang="en-US" dirty="0">
                <a:solidFill>
                  <a:srgbClr val="555555"/>
                </a:solidFill>
                <a:latin typeface="Georgia" panose="02040502050405020303" pitchFamily="18" charset="0"/>
              </a:rPr>
              <a:t> MATUTINO</a:t>
            </a:r>
            <a:r>
              <a:rPr lang="en-US" dirty="0"/>
              <a:t/>
            </a:r>
            <a:br>
              <a:rPr lang="en-US" dirty="0"/>
            </a:br>
            <a:r>
              <a:rPr lang="en-US" dirty="0">
                <a:solidFill>
                  <a:srgbClr val="555555"/>
                </a:solidFill>
                <a:latin typeface="Georgia" panose="02040502050405020303" pitchFamily="18" charset="0"/>
              </a:rPr>
              <a:t>PROLONGACION DAVID BERLANGA S/N, SALTILLO</a:t>
            </a:r>
            <a:r>
              <a:rPr lang="en-US" dirty="0"/>
              <a:t/>
            </a:r>
            <a:br>
              <a:rPr lang="en-US" dirty="0"/>
            </a:br>
            <a:r>
              <a:rPr lang="en-US" dirty="0" err="1">
                <a:solidFill>
                  <a:srgbClr val="555555"/>
                </a:solidFill>
                <a:latin typeface="Georgia" panose="02040502050405020303" pitchFamily="18" charset="0"/>
              </a:rPr>
              <a:t>SALTILLO</a:t>
            </a:r>
            <a:r>
              <a:rPr lang="en-US" dirty="0">
                <a:solidFill>
                  <a:srgbClr val="555555"/>
                </a:solidFill>
                <a:latin typeface="Georgia" panose="02040502050405020303" pitchFamily="18" charset="0"/>
              </a:rPr>
              <a:t>, </a:t>
            </a:r>
            <a:r>
              <a:rPr lang="en-US" dirty="0" err="1">
                <a:solidFill>
                  <a:srgbClr val="555555"/>
                </a:solidFill>
                <a:latin typeface="Georgia" panose="02040502050405020303" pitchFamily="18" charset="0"/>
              </a:rPr>
              <a:t>Código</a:t>
            </a:r>
            <a:r>
              <a:rPr lang="en-US" dirty="0">
                <a:solidFill>
                  <a:srgbClr val="555555"/>
                </a:solidFill>
                <a:latin typeface="Georgia" panose="02040502050405020303" pitchFamily="18" charset="0"/>
              </a:rPr>
              <a:t> Postal : 25020</a:t>
            </a:r>
            <a:r>
              <a:rPr lang="en-US" dirty="0"/>
              <a:t/>
            </a:r>
            <a:br>
              <a:rPr lang="en-US" dirty="0"/>
            </a:br>
            <a:r>
              <a:rPr lang="en-US" dirty="0" err="1">
                <a:solidFill>
                  <a:srgbClr val="555555"/>
                </a:solidFill>
                <a:latin typeface="Georgia" panose="02040502050405020303" pitchFamily="18" charset="0"/>
              </a:rPr>
              <a:t>Teléfono</a:t>
            </a:r>
            <a:r>
              <a:rPr lang="en-US" dirty="0">
                <a:solidFill>
                  <a:srgbClr val="555555"/>
                </a:solidFill>
                <a:latin typeface="Georgia" panose="02040502050405020303" pitchFamily="18" charset="0"/>
              </a:rPr>
              <a:t> 8444157240</a:t>
            </a:r>
            <a:r>
              <a:rPr lang="en-US" dirty="0"/>
              <a:t/>
            </a:r>
            <a:br>
              <a:rPr lang="en-US" dirty="0"/>
            </a:br>
            <a:r>
              <a:rPr lang="en-US" dirty="0">
                <a:solidFill>
                  <a:srgbClr val="555555"/>
                </a:solidFill>
                <a:latin typeface="Georgia" panose="02040502050405020303" pitchFamily="18" charset="0"/>
              </a:rPr>
              <a:t>Director: </a:t>
            </a:r>
            <a:r>
              <a:rPr lang="en-US" dirty="0"/>
              <a:t/>
            </a:r>
            <a:br>
              <a:rPr lang="en-US" dirty="0"/>
            </a:br>
            <a:r>
              <a:rPr lang="en-US" dirty="0" err="1">
                <a:solidFill>
                  <a:srgbClr val="555555"/>
                </a:solidFill>
                <a:latin typeface="Georgia" panose="02040502050405020303" pitchFamily="18" charset="0"/>
              </a:rPr>
              <a:t>Servicio</a:t>
            </a:r>
            <a:r>
              <a:rPr lang="en-US" dirty="0">
                <a:solidFill>
                  <a:srgbClr val="555555"/>
                </a:solidFill>
                <a:latin typeface="Georgia" panose="02040502050405020303" pitchFamily="18" charset="0"/>
              </a:rPr>
              <a:t> </a:t>
            </a:r>
            <a:r>
              <a:rPr lang="en-US" dirty="0" err="1">
                <a:solidFill>
                  <a:srgbClr val="555555"/>
                </a:solidFill>
                <a:latin typeface="Georgia" panose="02040502050405020303" pitchFamily="18" charset="0"/>
              </a:rPr>
              <a:t>que</a:t>
            </a:r>
            <a:r>
              <a:rPr lang="en-US" dirty="0">
                <a:solidFill>
                  <a:srgbClr val="555555"/>
                </a:solidFill>
                <a:latin typeface="Georgia" panose="02040502050405020303" pitchFamily="18" charset="0"/>
              </a:rPr>
              <a:t> </a:t>
            </a:r>
            <a:r>
              <a:rPr lang="en-US" dirty="0" err="1">
                <a:solidFill>
                  <a:srgbClr val="555555"/>
                </a:solidFill>
                <a:latin typeface="Georgia" panose="02040502050405020303" pitchFamily="18" charset="0"/>
              </a:rPr>
              <a:t>ofrece</a:t>
            </a:r>
            <a:r>
              <a:rPr lang="en-US" dirty="0">
                <a:solidFill>
                  <a:srgbClr val="555555"/>
                </a:solidFill>
                <a:latin typeface="Georgia" panose="02040502050405020303" pitchFamily="18" charset="0"/>
              </a:rPr>
              <a:t> </a:t>
            </a:r>
            <a:r>
              <a:rPr lang="en-US" dirty="0" err="1">
                <a:solidFill>
                  <a:srgbClr val="555555"/>
                </a:solidFill>
                <a:latin typeface="Georgia" panose="02040502050405020303" pitchFamily="18" charset="0"/>
              </a:rPr>
              <a:t>esta</a:t>
            </a:r>
            <a:r>
              <a:rPr lang="en-US" dirty="0">
                <a:solidFill>
                  <a:srgbClr val="555555"/>
                </a:solidFill>
                <a:latin typeface="Georgia" panose="02040502050405020303" pitchFamily="18" charset="0"/>
              </a:rPr>
              <a:t> </a:t>
            </a:r>
            <a:r>
              <a:rPr lang="en-US" dirty="0" err="1">
                <a:solidFill>
                  <a:srgbClr val="555555"/>
                </a:solidFill>
                <a:latin typeface="Georgia" panose="02040502050405020303" pitchFamily="18" charset="0"/>
              </a:rPr>
              <a:t>escuela</a:t>
            </a:r>
            <a:r>
              <a:rPr lang="en-US" dirty="0">
                <a:solidFill>
                  <a:srgbClr val="555555"/>
                </a:solidFill>
                <a:latin typeface="Georgia" panose="02040502050405020303" pitchFamily="18" charset="0"/>
              </a:rPr>
              <a:t>: CAM</a:t>
            </a:r>
            <a:r>
              <a:rPr lang="en-US" dirty="0"/>
              <a:t/>
            </a:r>
            <a:br>
              <a:rPr lang="en-US" dirty="0"/>
            </a:br>
            <a:r>
              <a:rPr lang="en-US" dirty="0" err="1">
                <a:solidFill>
                  <a:srgbClr val="555555"/>
                </a:solidFill>
                <a:latin typeface="Georgia" panose="02040502050405020303" pitchFamily="18" charset="0"/>
              </a:rPr>
              <a:t>Sostenimiento</a:t>
            </a:r>
            <a:r>
              <a:rPr lang="en-US" dirty="0">
                <a:solidFill>
                  <a:srgbClr val="555555"/>
                </a:solidFill>
                <a:latin typeface="Georgia" panose="02040502050405020303" pitchFamily="18" charset="0"/>
              </a:rPr>
              <a:t> PÚBLICO</a:t>
            </a:r>
            <a:r>
              <a:rPr lang="en-US" dirty="0"/>
              <a:t/>
            </a:r>
            <a:br>
              <a:rPr lang="en-US" dirty="0"/>
            </a:br>
            <a:r>
              <a:rPr lang="en-US" dirty="0" err="1">
                <a:solidFill>
                  <a:srgbClr val="555555"/>
                </a:solidFill>
                <a:latin typeface="Georgia" panose="02040502050405020303" pitchFamily="18" charset="0"/>
              </a:rPr>
              <a:t>Responsable</a:t>
            </a:r>
            <a:endParaRPr lang="en-US" dirty="0"/>
          </a:p>
        </p:txBody>
      </p:sp>
      <p:sp>
        <p:nvSpPr>
          <p:cNvPr id="4" name="Rectángulo 3"/>
          <p:cNvSpPr/>
          <p:nvPr/>
        </p:nvSpPr>
        <p:spPr>
          <a:xfrm>
            <a:off x="60100" y="3346997"/>
            <a:ext cx="4121240" cy="34163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a:solidFill>
                  <a:srgbClr val="555555"/>
                </a:solidFill>
                <a:latin typeface="Georgia" panose="02040502050405020303" pitchFamily="18" charset="0"/>
              </a:rPr>
              <a:t>CENTRO DE ATENCION MULTIPLE NUM. 2</a:t>
            </a:r>
            <a:r>
              <a:rPr lang="en-US" dirty="0"/>
              <a:t/>
            </a:r>
            <a:br>
              <a:rPr lang="en-US" dirty="0"/>
            </a:br>
            <a:r>
              <a:rPr lang="en-US" dirty="0">
                <a:solidFill>
                  <a:srgbClr val="555555"/>
                </a:solidFill>
                <a:latin typeface="Georgia" panose="02040502050405020303" pitchFamily="18" charset="0"/>
              </a:rPr>
              <a:t>Clave 05DML0026I, </a:t>
            </a:r>
            <a:r>
              <a:rPr lang="en-US" dirty="0" err="1">
                <a:solidFill>
                  <a:srgbClr val="555555"/>
                </a:solidFill>
                <a:latin typeface="Georgia" panose="02040502050405020303" pitchFamily="18" charset="0"/>
              </a:rPr>
              <a:t>Turno</a:t>
            </a:r>
            <a:r>
              <a:rPr lang="en-US" dirty="0">
                <a:solidFill>
                  <a:srgbClr val="555555"/>
                </a:solidFill>
                <a:latin typeface="Georgia" panose="02040502050405020303" pitchFamily="18" charset="0"/>
              </a:rPr>
              <a:t> VESPERTINO</a:t>
            </a:r>
            <a:r>
              <a:rPr lang="en-US" dirty="0"/>
              <a:t/>
            </a:r>
            <a:br>
              <a:rPr lang="en-US" dirty="0"/>
            </a:br>
            <a:r>
              <a:rPr lang="en-US" dirty="0">
                <a:solidFill>
                  <a:srgbClr val="555555"/>
                </a:solidFill>
                <a:latin typeface="Georgia" panose="02040502050405020303" pitchFamily="18" charset="0"/>
              </a:rPr>
              <a:t>PROLONGACION DAVID BERLANGA SN, SALTILLO</a:t>
            </a:r>
            <a:r>
              <a:rPr lang="en-US" dirty="0"/>
              <a:t/>
            </a:r>
            <a:br>
              <a:rPr lang="en-US" dirty="0"/>
            </a:br>
            <a:r>
              <a:rPr lang="en-US" dirty="0" err="1">
                <a:solidFill>
                  <a:srgbClr val="555555"/>
                </a:solidFill>
                <a:latin typeface="Georgia" panose="02040502050405020303" pitchFamily="18" charset="0"/>
              </a:rPr>
              <a:t>SALTILLO</a:t>
            </a:r>
            <a:r>
              <a:rPr lang="en-US" dirty="0">
                <a:solidFill>
                  <a:srgbClr val="555555"/>
                </a:solidFill>
                <a:latin typeface="Georgia" panose="02040502050405020303" pitchFamily="18" charset="0"/>
              </a:rPr>
              <a:t>, </a:t>
            </a:r>
            <a:r>
              <a:rPr lang="en-US" dirty="0" err="1">
                <a:solidFill>
                  <a:srgbClr val="555555"/>
                </a:solidFill>
                <a:latin typeface="Georgia" panose="02040502050405020303" pitchFamily="18" charset="0"/>
              </a:rPr>
              <a:t>Código</a:t>
            </a:r>
            <a:r>
              <a:rPr lang="en-US" dirty="0">
                <a:solidFill>
                  <a:srgbClr val="555555"/>
                </a:solidFill>
                <a:latin typeface="Georgia" panose="02040502050405020303" pitchFamily="18" charset="0"/>
              </a:rPr>
              <a:t> Postal : 25020</a:t>
            </a:r>
            <a:r>
              <a:rPr lang="en-US" dirty="0"/>
              <a:t/>
            </a:r>
            <a:br>
              <a:rPr lang="en-US" dirty="0"/>
            </a:br>
            <a:r>
              <a:rPr lang="en-US" dirty="0" err="1">
                <a:solidFill>
                  <a:srgbClr val="555555"/>
                </a:solidFill>
                <a:latin typeface="Georgia" panose="02040502050405020303" pitchFamily="18" charset="0"/>
              </a:rPr>
              <a:t>Teléfono</a:t>
            </a:r>
            <a:r>
              <a:rPr lang="en-US" dirty="0">
                <a:solidFill>
                  <a:srgbClr val="555555"/>
                </a:solidFill>
                <a:latin typeface="Georgia" panose="02040502050405020303" pitchFamily="18" charset="0"/>
              </a:rPr>
              <a:t> 8444390766</a:t>
            </a:r>
            <a:r>
              <a:rPr lang="en-US" dirty="0"/>
              <a:t/>
            </a:r>
            <a:br>
              <a:rPr lang="en-US" dirty="0"/>
            </a:br>
            <a:r>
              <a:rPr lang="en-US" dirty="0">
                <a:solidFill>
                  <a:srgbClr val="555555"/>
                </a:solidFill>
                <a:latin typeface="Georgia" panose="02040502050405020303" pitchFamily="18" charset="0"/>
              </a:rPr>
              <a:t>Director: </a:t>
            </a:r>
            <a:r>
              <a:rPr lang="en-US" dirty="0"/>
              <a:t/>
            </a:r>
            <a:br>
              <a:rPr lang="en-US" dirty="0"/>
            </a:br>
            <a:r>
              <a:rPr lang="en-US" dirty="0" err="1">
                <a:solidFill>
                  <a:srgbClr val="555555"/>
                </a:solidFill>
                <a:latin typeface="Georgia" panose="02040502050405020303" pitchFamily="18" charset="0"/>
              </a:rPr>
              <a:t>Servicio</a:t>
            </a:r>
            <a:r>
              <a:rPr lang="en-US" dirty="0">
                <a:solidFill>
                  <a:srgbClr val="555555"/>
                </a:solidFill>
                <a:latin typeface="Georgia" panose="02040502050405020303" pitchFamily="18" charset="0"/>
              </a:rPr>
              <a:t> </a:t>
            </a:r>
            <a:r>
              <a:rPr lang="en-US" dirty="0" err="1">
                <a:solidFill>
                  <a:srgbClr val="555555"/>
                </a:solidFill>
                <a:latin typeface="Georgia" panose="02040502050405020303" pitchFamily="18" charset="0"/>
              </a:rPr>
              <a:t>que</a:t>
            </a:r>
            <a:r>
              <a:rPr lang="en-US" dirty="0">
                <a:solidFill>
                  <a:srgbClr val="555555"/>
                </a:solidFill>
                <a:latin typeface="Georgia" panose="02040502050405020303" pitchFamily="18" charset="0"/>
              </a:rPr>
              <a:t> </a:t>
            </a:r>
            <a:r>
              <a:rPr lang="en-US" dirty="0" err="1">
                <a:solidFill>
                  <a:srgbClr val="555555"/>
                </a:solidFill>
                <a:latin typeface="Georgia" panose="02040502050405020303" pitchFamily="18" charset="0"/>
              </a:rPr>
              <a:t>ofrece</a:t>
            </a:r>
            <a:r>
              <a:rPr lang="en-US" dirty="0">
                <a:solidFill>
                  <a:srgbClr val="555555"/>
                </a:solidFill>
                <a:latin typeface="Georgia" panose="02040502050405020303" pitchFamily="18" charset="0"/>
              </a:rPr>
              <a:t> </a:t>
            </a:r>
            <a:r>
              <a:rPr lang="en-US" dirty="0" err="1">
                <a:solidFill>
                  <a:srgbClr val="555555"/>
                </a:solidFill>
                <a:latin typeface="Georgia" panose="02040502050405020303" pitchFamily="18" charset="0"/>
              </a:rPr>
              <a:t>esta</a:t>
            </a:r>
            <a:r>
              <a:rPr lang="en-US" dirty="0">
                <a:solidFill>
                  <a:srgbClr val="555555"/>
                </a:solidFill>
                <a:latin typeface="Georgia" panose="02040502050405020303" pitchFamily="18" charset="0"/>
              </a:rPr>
              <a:t> </a:t>
            </a:r>
            <a:r>
              <a:rPr lang="en-US" dirty="0" err="1">
                <a:solidFill>
                  <a:srgbClr val="555555"/>
                </a:solidFill>
                <a:latin typeface="Georgia" panose="02040502050405020303" pitchFamily="18" charset="0"/>
              </a:rPr>
              <a:t>escuela</a:t>
            </a:r>
            <a:r>
              <a:rPr lang="en-US" dirty="0">
                <a:solidFill>
                  <a:srgbClr val="555555"/>
                </a:solidFill>
                <a:latin typeface="Georgia" panose="02040502050405020303" pitchFamily="18" charset="0"/>
              </a:rPr>
              <a:t>: CAM</a:t>
            </a:r>
            <a:r>
              <a:rPr lang="en-US" dirty="0"/>
              <a:t/>
            </a:r>
            <a:br>
              <a:rPr lang="en-US" dirty="0"/>
            </a:br>
            <a:r>
              <a:rPr lang="en-US" dirty="0" err="1">
                <a:solidFill>
                  <a:srgbClr val="555555"/>
                </a:solidFill>
                <a:latin typeface="Georgia" panose="02040502050405020303" pitchFamily="18" charset="0"/>
              </a:rPr>
              <a:t>Sostenimiento</a:t>
            </a:r>
            <a:r>
              <a:rPr lang="en-US" dirty="0">
                <a:solidFill>
                  <a:srgbClr val="555555"/>
                </a:solidFill>
                <a:latin typeface="Georgia" panose="02040502050405020303" pitchFamily="18" charset="0"/>
              </a:rPr>
              <a:t> PÚBLICO</a:t>
            </a:r>
            <a:r>
              <a:rPr lang="en-US" dirty="0"/>
              <a:t/>
            </a:r>
            <a:br>
              <a:rPr lang="en-US" dirty="0"/>
            </a:br>
            <a:r>
              <a:rPr lang="en-US" dirty="0" err="1">
                <a:solidFill>
                  <a:srgbClr val="555555"/>
                </a:solidFill>
                <a:latin typeface="Georgia" panose="02040502050405020303" pitchFamily="18" charset="0"/>
              </a:rPr>
              <a:t>Responsable</a:t>
            </a:r>
            <a:endParaRPr lang="en-US" dirty="0"/>
          </a:p>
        </p:txBody>
      </p:sp>
      <p:sp>
        <p:nvSpPr>
          <p:cNvPr id="5" name="Rectángulo 4"/>
          <p:cNvSpPr/>
          <p:nvPr/>
        </p:nvSpPr>
        <p:spPr>
          <a:xfrm>
            <a:off x="4265051" y="3346997"/>
            <a:ext cx="4125533" cy="34163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a:solidFill>
                  <a:srgbClr val="555555"/>
                </a:solidFill>
                <a:latin typeface="Georgia" panose="02040502050405020303" pitchFamily="18" charset="0"/>
              </a:rPr>
              <a:t>CENTRO DE ATENCION MULTIPLE NUM. 1</a:t>
            </a:r>
            <a:r>
              <a:rPr lang="en-US" dirty="0"/>
              <a:t/>
            </a:r>
            <a:br>
              <a:rPr lang="en-US" dirty="0"/>
            </a:br>
            <a:r>
              <a:rPr lang="en-US" dirty="0">
                <a:solidFill>
                  <a:srgbClr val="555555"/>
                </a:solidFill>
                <a:latin typeface="Georgia" panose="02040502050405020303" pitchFamily="18" charset="0"/>
              </a:rPr>
              <a:t>Clave 05DML0027H, </a:t>
            </a:r>
            <a:r>
              <a:rPr lang="en-US" dirty="0" err="1">
                <a:solidFill>
                  <a:srgbClr val="555555"/>
                </a:solidFill>
                <a:latin typeface="Georgia" panose="02040502050405020303" pitchFamily="18" charset="0"/>
              </a:rPr>
              <a:t>Turno</a:t>
            </a:r>
            <a:r>
              <a:rPr lang="en-US" dirty="0">
                <a:solidFill>
                  <a:srgbClr val="555555"/>
                </a:solidFill>
                <a:latin typeface="Georgia" panose="02040502050405020303" pitchFamily="18" charset="0"/>
              </a:rPr>
              <a:t> DISCONTINUO</a:t>
            </a:r>
            <a:r>
              <a:rPr lang="en-US" dirty="0"/>
              <a:t/>
            </a:r>
            <a:br>
              <a:rPr lang="en-US" dirty="0"/>
            </a:br>
            <a:r>
              <a:rPr lang="en-US" dirty="0">
                <a:solidFill>
                  <a:srgbClr val="555555"/>
                </a:solidFill>
                <a:latin typeface="Georgia" panose="02040502050405020303" pitchFamily="18" charset="0"/>
              </a:rPr>
              <a:t>SINALOA Y JOSE CARDENAS SN, SALTILLO</a:t>
            </a:r>
            <a:r>
              <a:rPr lang="en-US" dirty="0"/>
              <a:t/>
            </a:r>
            <a:br>
              <a:rPr lang="en-US" dirty="0"/>
            </a:br>
            <a:r>
              <a:rPr lang="en-US" dirty="0" err="1">
                <a:solidFill>
                  <a:srgbClr val="555555"/>
                </a:solidFill>
                <a:latin typeface="Georgia" panose="02040502050405020303" pitchFamily="18" charset="0"/>
              </a:rPr>
              <a:t>SALTILLO</a:t>
            </a:r>
            <a:r>
              <a:rPr lang="en-US" dirty="0">
                <a:solidFill>
                  <a:srgbClr val="555555"/>
                </a:solidFill>
                <a:latin typeface="Georgia" panose="02040502050405020303" pitchFamily="18" charset="0"/>
              </a:rPr>
              <a:t>, </a:t>
            </a:r>
            <a:r>
              <a:rPr lang="en-US" dirty="0" err="1">
                <a:solidFill>
                  <a:srgbClr val="555555"/>
                </a:solidFill>
                <a:latin typeface="Georgia" panose="02040502050405020303" pitchFamily="18" charset="0"/>
              </a:rPr>
              <a:t>Código</a:t>
            </a:r>
            <a:r>
              <a:rPr lang="en-US" dirty="0">
                <a:solidFill>
                  <a:srgbClr val="555555"/>
                </a:solidFill>
                <a:latin typeface="Georgia" panose="02040502050405020303" pitchFamily="18" charset="0"/>
              </a:rPr>
              <a:t> Postal : 25280</a:t>
            </a:r>
            <a:r>
              <a:rPr lang="en-US" dirty="0"/>
              <a:t/>
            </a:r>
            <a:br>
              <a:rPr lang="en-US" dirty="0"/>
            </a:br>
            <a:r>
              <a:rPr lang="en-US" dirty="0" err="1">
                <a:solidFill>
                  <a:srgbClr val="555555"/>
                </a:solidFill>
                <a:latin typeface="Georgia" panose="02040502050405020303" pitchFamily="18" charset="0"/>
              </a:rPr>
              <a:t>Teléfono</a:t>
            </a:r>
            <a:r>
              <a:rPr lang="en-US" dirty="0">
                <a:solidFill>
                  <a:srgbClr val="555555"/>
                </a:solidFill>
                <a:latin typeface="Georgia" panose="02040502050405020303" pitchFamily="18" charset="0"/>
              </a:rPr>
              <a:t> 8444150245</a:t>
            </a:r>
            <a:r>
              <a:rPr lang="en-US" dirty="0"/>
              <a:t/>
            </a:r>
            <a:br>
              <a:rPr lang="en-US" dirty="0"/>
            </a:br>
            <a:r>
              <a:rPr lang="en-US" dirty="0">
                <a:solidFill>
                  <a:srgbClr val="555555"/>
                </a:solidFill>
                <a:latin typeface="Georgia" panose="02040502050405020303" pitchFamily="18" charset="0"/>
              </a:rPr>
              <a:t>Director: </a:t>
            </a:r>
            <a:r>
              <a:rPr lang="en-US" dirty="0"/>
              <a:t/>
            </a:r>
            <a:br>
              <a:rPr lang="en-US" dirty="0"/>
            </a:br>
            <a:r>
              <a:rPr lang="en-US" dirty="0" err="1">
                <a:solidFill>
                  <a:srgbClr val="555555"/>
                </a:solidFill>
                <a:latin typeface="Georgia" panose="02040502050405020303" pitchFamily="18" charset="0"/>
              </a:rPr>
              <a:t>Servicio</a:t>
            </a:r>
            <a:r>
              <a:rPr lang="en-US" dirty="0">
                <a:solidFill>
                  <a:srgbClr val="555555"/>
                </a:solidFill>
                <a:latin typeface="Georgia" panose="02040502050405020303" pitchFamily="18" charset="0"/>
              </a:rPr>
              <a:t> </a:t>
            </a:r>
            <a:r>
              <a:rPr lang="en-US" dirty="0" err="1">
                <a:solidFill>
                  <a:srgbClr val="555555"/>
                </a:solidFill>
                <a:latin typeface="Georgia" panose="02040502050405020303" pitchFamily="18" charset="0"/>
              </a:rPr>
              <a:t>que</a:t>
            </a:r>
            <a:r>
              <a:rPr lang="en-US" dirty="0">
                <a:solidFill>
                  <a:srgbClr val="555555"/>
                </a:solidFill>
                <a:latin typeface="Georgia" panose="02040502050405020303" pitchFamily="18" charset="0"/>
              </a:rPr>
              <a:t> </a:t>
            </a:r>
            <a:r>
              <a:rPr lang="en-US" dirty="0" err="1">
                <a:solidFill>
                  <a:srgbClr val="555555"/>
                </a:solidFill>
                <a:latin typeface="Georgia" panose="02040502050405020303" pitchFamily="18" charset="0"/>
              </a:rPr>
              <a:t>ofrece</a:t>
            </a:r>
            <a:r>
              <a:rPr lang="en-US" dirty="0">
                <a:solidFill>
                  <a:srgbClr val="555555"/>
                </a:solidFill>
                <a:latin typeface="Georgia" panose="02040502050405020303" pitchFamily="18" charset="0"/>
              </a:rPr>
              <a:t> </a:t>
            </a:r>
            <a:r>
              <a:rPr lang="en-US" dirty="0" err="1">
                <a:solidFill>
                  <a:srgbClr val="555555"/>
                </a:solidFill>
                <a:latin typeface="Georgia" panose="02040502050405020303" pitchFamily="18" charset="0"/>
              </a:rPr>
              <a:t>esta</a:t>
            </a:r>
            <a:r>
              <a:rPr lang="en-US" dirty="0">
                <a:solidFill>
                  <a:srgbClr val="555555"/>
                </a:solidFill>
                <a:latin typeface="Georgia" panose="02040502050405020303" pitchFamily="18" charset="0"/>
              </a:rPr>
              <a:t> </a:t>
            </a:r>
            <a:r>
              <a:rPr lang="en-US" dirty="0" err="1">
                <a:solidFill>
                  <a:srgbClr val="555555"/>
                </a:solidFill>
                <a:latin typeface="Georgia" panose="02040502050405020303" pitchFamily="18" charset="0"/>
              </a:rPr>
              <a:t>escuela</a:t>
            </a:r>
            <a:r>
              <a:rPr lang="en-US" dirty="0">
                <a:solidFill>
                  <a:srgbClr val="555555"/>
                </a:solidFill>
                <a:latin typeface="Georgia" panose="02040502050405020303" pitchFamily="18" charset="0"/>
              </a:rPr>
              <a:t>: CAM</a:t>
            </a:r>
            <a:r>
              <a:rPr lang="en-US" dirty="0"/>
              <a:t/>
            </a:r>
            <a:br>
              <a:rPr lang="en-US" dirty="0"/>
            </a:br>
            <a:r>
              <a:rPr lang="en-US" dirty="0" err="1">
                <a:solidFill>
                  <a:srgbClr val="555555"/>
                </a:solidFill>
                <a:latin typeface="Georgia" panose="02040502050405020303" pitchFamily="18" charset="0"/>
              </a:rPr>
              <a:t>Sostenimiento</a:t>
            </a:r>
            <a:r>
              <a:rPr lang="en-US" dirty="0">
                <a:solidFill>
                  <a:srgbClr val="555555"/>
                </a:solidFill>
                <a:latin typeface="Georgia" panose="02040502050405020303" pitchFamily="18" charset="0"/>
              </a:rPr>
              <a:t> PÚBLICO</a:t>
            </a:r>
            <a:r>
              <a:rPr lang="en-US" dirty="0"/>
              <a:t/>
            </a:r>
            <a:br>
              <a:rPr lang="en-US" dirty="0"/>
            </a:br>
            <a:r>
              <a:rPr lang="en-US" dirty="0" err="1">
                <a:solidFill>
                  <a:srgbClr val="555555"/>
                </a:solidFill>
                <a:latin typeface="Georgia" panose="02040502050405020303" pitchFamily="18" charset="0"/>
              </a:rPr>
              <a:t>Responsable</a:t>
            </a:r>
            <a:endParaRPr lang="en-US" dirty="0"/>
          </a:p>
        </p:txBody>
      </p:sp>
      <p:sp>
        <p:nvSpPr>
          <p:cNvPr id="6" name="Rectángulo 5"/>
          <p:cNvSpPr/>
          <p:nvPr/>
        </p:nvSpPr>
        <p:spPr>
          <a:xfrm>
            <a:off x="8482882" y="91766"/>
            <a:ext cx="3670481" cy="34163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a:solidFill>
                  <a:srgbClr val="555555"/>
                </a:solidFill>
                <a:latin typeface="Georgia" panose="02040502050405020303" pitchFamily="18" charset="0"/>
              </a:rPr>
              <a:t>PROFR. HUMBERTO MOREIRA VALDES</a:t>
            </a:r>
            <a:r>
              <a:rPr lang="en-US" dirty="0"/>
              <a:t/>
            </a:r>
            <a:br>
              <a:rPr lang="en-US" dirty="0"/>
            </a:br>
            <a:r>
              <a:rPr lang="en-US" dirty="0">
                <a:solidFill>
                  <a:srgbClr val="555555"/>
                </a:solidFill>
                <a:latin typeface="Georgia" panose="02040502050405020303" pitchFamily="18" charset="0"/>
              </a:rPr>
              <a:t>Clave 05DML0028G, </a:t>
            </a:r>
            <a:r>
              <a:rPr lang="en-US" dirty="0" err="1">
                <a:solidFill>
                  <a:srgbClr val="555555"/>
                </a:solidFill>
                <a:latin typeface="Georgia" panose="02040502050405020303" pitchFamily="18" charset="0"/>
              </a:rPr>
              <a:t>Turno</a:t>
            </a:r>
            <a:r>
              <a:rPr lang="en-US" dirty="0">
                <a:solidFill>
                  <a:srgbClr val="555555"/>
                </a:solidFill>
                <a:latin typeface="Georgia" panose="02040502050405020303" pitchFamily="18" charset="0"/>
              </a:rPr>
              <a:t> MATUTINO</a:t>
            </a:r>
            <a:r>
              <a:rPr lang="en-US" dirty="0"/>
              <a:t/>
            </a:r>
            <a:br>
              <a:rPr lang="en-US" dirty="0"/>
            </a:br>
            <a:r>
              <a:rPr lang="en-US" dirty="0">
                <a:solidFill>
                  <a:srgbClr val="555555"/>
                </a:solidFill>
                <a:latin typeface="Georgia" panose="02040502050405020303" pitchFamily="18" charset="0"/>
              </a:rPr>
              <a:t>LIRIOS NUM. 285, SALTILLO</a:t>
            </a:r>
            <a:r>
              <a:rPr lang="en-US" dirty="0"/>
              <a:t/>
            </a:r>
            <a:br>
              <a:rPr lang="en-US" dirty="0"/>
            </a:br>
            <a:r>
              <a:rPr lang="en-US" dirty="0" err="1">
                <a:solidFill>
                  <a:srgbClr val="555555"/>
                </a:solidFill>
                <a:latin typeface="Georgia" panose="02040502050405020303" pitchFamily="18" charset="0"/>
              </a:rPr>
              <a:t>SALTILLO</a:t>
            </a:r>
            <a:r>
              <a:rPr lang="en-US" dirty="0">
                <a:solidFill>
                  <a:srgbClr val="555555"/>
                </a:solidFill>
                <a:latin typeface="Georgia" panose="02040502050405020303" pitchFamily="18" charset="0"/>
              </a:rPr>
              <a:t>, </a:t>
            </a:r>
            <a:r>
              <a:rPr lang="en-US" dirty="0" err="1">
                <a:solidFill>
                  <a:srgbClr val="555555"/>
                </a:solidFill>
                <a:latin typeface="Georgia" panose="02040502050405020303" pitchFamily="18" charset="0"/>
              </a:rPr>
              <a:t>Código</a:t>
            </a:r>
            <a:r>
              <a:rPr lang="en-US" dirty="0">
                <a:solidFill>
                  <a:srgbClr val="555555"/>
                </a:solidFill>
                <a:latin typeface="Georgia" panose="02040502050405020303" pitchFamily="18" charset="0"/>
              </a:rPr>
              <a:t> Postal : 25290</a:t>
            </a:r>
            <a:r>
              <a:rPr lang="en-US" dirty="0"/>
              <a:t/>
            </a:r>
            <a:br>
              <a:rPr lang="en-US" dirty="0"/>
            </a:br>
            <a:r>
              <a:rPr lang="en-US" dirty="0" err="1">
                <a:solidFill>
                  <a:srgbClr val="555555"/>
                </a:solidFill>
                <a:latin typeface="Georgia" panose="02040502050405020303" pitchFamily="18" charset="0"/>
              </a:rPr>
              <a:t>Teléfono</a:t>
            </a:r>
            <a:r>
              <a:rPr lang="en-US" dirty="0">
                <a:solidFill>
                  <a:srgbClr val="555555"/>
                </a:solidFill>
                <a:latin typeface="Georgia" panose="02040502050405020303" pitchFamily="18" charset="0"/>
              </a:rPr>
              <a:t> 8444313507</a:t>
            </a:r>
            <a:r>
              <a:rPr lang="en-US" dirty="0"/>
              <a:t/>
            </a:r>
            <a:br>
              <a:rPr lang="en-US" dirty="0"/>
            </a:br>
            <a:r>
              <a:rPr lang="en-US" dirty="0">
                <a:solidFill>
                  <a:srgbClr val="555555"/>
                </a:solidFill>
                <a:latin typeface="Georgia" panose="02040502050405020303" pitchFamily="18" charset="0"/>
              </a:rPr>
              <a:t>Director: </a:t>
            </a:r>
            <a:r>
              <a:rPr lang="en-US" dirty="0"/>
              <a:t/>
            </a:r>
            <a:br>
              <a:rPr lang="en-US" dirty="0"/>
            </a:br>
            <a:r>
              <a:rPr lang="en-US" dirty="0" err="1">
                <a:solidFill>
                  <a:srgbClr val="555555"/>
                </a:solidFill>
                <a:latin typeface="Georgia" panose="02040502050405020303" pitchFamily="18" charset="0"/>
              </a:rPr>
              <a:t>Servicio</a:t>
            </a:r>
            <a:r>
              <a:rPr lang="en-US" dirty="0">
                <a:solidFill>
                  <a:srgbClr val="555555"/>
                </a:solidFill>
                <a:latin typeface="Georgia" panose="02040502050405020303" pitchFamily="18" charset="0"/>
              </a:rPr>
              <a:t> </a:t>
            </a:r>
            <a:r>
              <a:rPr lang="en-US" dirty="0" err="1">
                <a:solidFill>
                  <a:srgbClr val="555555"/>
                </a:solidFill>
                <a:latin typeface="Georgia" panose="02040502050405020303" pitchFamily="18" charset="0"/>
              </a:rPr>
              <a:t>que</a:t>
            </a:r>
            <a:r>
              <a:rPr lang="en-US" dirty="0">
                <a:solidFill>
                  <a:srgbClr val="555555"/>
                </a:solidFill>
                <a:latin typeface="Georgia" panose="02040502050405020303" pitchFamily="18" charset="0"/>
              </a:rPr>
              <a:t> </a:t>
            </a:r>
            <a:r>
              <a:rPr lang="en-US" dirty="0" err="1">
                <a:solidFill>
                  <a:srgbClr val="555555"/>
                </a:solidFill>
                <a:latin typeface="Georgia" panose="02040502050405020303" pitchFamily="18" charset="0"/>
              </a:rPr>
              <a:t>ofrece</a:t>
            </a:r>
            <a:r>
              <a:rPr lang="en-US" dirty="0">
                <a:solidFill>
                  <a:srgbClr val="555555"/>
                </a:solidFill>
                <a:latin typeface="Georgia" panose="02040502050405020303" pitchFamily="18" charset="0"/>
              </a:rPr>
              <a:t> </a:t>
            </a:r>
            <a:r>
              <a:rPr lang="en-US" dirty="0" err="1">
                <a:solidFill>
                  <a:srgbClr val="555555"/>
                </a:solidFill>
                <a:latin typeface="Georgia" panose="02040502050405020303" pitchFamily="18" charset="0"/>
              </a:rPr>
              <a:t>esta</a:t>
            </a:r>
            <a:r>
              <a:rPr lang="en-US" dirty="0">
                <a:solidFill>
                  <a:srgbClr val="555555"/>
                </a:solidFill>
                <a:latin typeface="Georgia" panose="02040502050405020303" pitchFamily="18" charset="0"/>
              </a:rPr>
              <a:t> </a:t>
            </a:r>
            <a:r>
              <a:rPr lang="en-US" dirty="0" err="1">
                <a:solidFill>
                  <a:srgbClr val="555555"/>
                </a:solidFill>
                <a:latin typeface="Georgia" panose="02040502050405020303" pitchFamily="18" charset="0"/>
              </a:rPr>
              <a:t>escuela</a:t>
            </a:r>
            <a:r>
              <a:rPr lang="en-US" dirty="0">
                <a:solidFill>
                  <a:srgbClr val="555555"/>
                </a:solidFill>
                <a:latin typeface="Georgia" panose="02040502050405020303" pitchFamily="18" charset="0"/>
              </a:rPr>
              <a:t>: CAM</a:t>
            </a:r>
            <a:r>
              <a:rPr lang="en-US" dirty="0"/>
              <a:t/>
            </a:r>
            <a:br>
              <a:rPr lang="en-US" dirty="0"/>
            </a:br>
            <a:r>
              <a:rPr lang="en-US" dirty="0" err="1">
                <a:solidFill>
                  <a:srgbClr val="555555"/>
                </a:solidFill>
                <a:latin typeface="Georgia" panose="02040502050405020303" pitchFamily="18" charset="0"/>
              </a:rPr>
              <a:t>Sostenimiento</a:t>
            </a:r>
            <a:r>
              <a:rPr lang="en-US" dirty="0">
                <a:solidFill>
                  <a:srgbClr val="555555"/>
                </a:solidFill>
                <a:latin typeface="Georgia" panose="02040502050405020303" pitchFamily="18" charset="0"/>
              </a:rPr>
              <a:t> PÚBLICO</a:t>
            </a:r>
            <a:r>
              <a:rPr lang="en-US" dirty="0"/>
              <a:t/>
            </a:r>
            <a:br>
              <a:rPr lang="en-US" dirty="0"/>
            </a:br>
            <a:r>
              <a:rPr lang="en-US" dirty="0" err="1">
                <a:solidFill>
                  <a:srgbClr val="555555"/>
                </a:solidFill>
                <a:latin typeface="Georgia" panose="02040502050405020303" pitchFamily="18" charset="0"/>
              </a:rPr>
              <a:t>Responsable</a:t>
            </a:r>
            <a:endParaRPr lang="en-US" dirty="0"/>
          </a:p>
        </p:txBody>
      </p:sp>
      <p:sp>
        <p:nvSpPr>
          <p:cNvPr id="7" name="Rectángulo 6"/>
          <p:cNvSpPr/>
          <p:nvPr/>
        </p:nvSpPr>
        <p:spPr>
          <a:xfrm>
            <a:off x="8450685" y="3611117"/>
            <a:ext cx="3679068" cy="313932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a:solidFill>
                  <a:srgbClr val="555555"/>
                </a:solidFill>
                <a:latin typeface="Georgia" panose="02040502050405020303" pitchFamily="18" charset="0"/>
              </a:rPr>
              <a:t>HEROES COAHUILENSES</a:t>
            </a:r>
            <a:r>
              <a:rPr lang="en-US" dirty="0"/>
              <a:t/>
            </a:r>
            <a:br>
              <a:rPr lang="en-US" dirty="0"/>
            </a:br>
            <a:r>
              <a:rPr lang="en-US" dirty="0">
                <a:solidFill>
                  <a:srgbClr val="555555"/>
                </a:solidFill>
                <a:latin typeface="Georgia" panose="02040502050405020303" pitchFamily="18" charset="0"/>
              </a:rPr>
              <a:t>Clave 05DML0029F, </a:t>
            </a:r>
            <a:r>
              <a:rPr lang="en-US" dirty="0" err="1">
                <a:solidFill>
                  <a:srgbClr val="555555"/>
                </a:solidFill>
                <a:latin typeface="Georgia" panose="02040502050405020303" pitchFamily="18" charset="0"/>
              </a:rPr>
              <a:t>Turno</a:t>
            </a:r>
            <a:r>
              <a:rPr lang="en-US" dirty="0">
                <a:solidFill>
                  <a:srgbClr val="555555"/>
                </a:solidFill>
                <a:latin typeface="Georgia" panose="02040502050405020303" pitchFamily="18" charset="0"/>
              </a:rPr>
              <a:t> MATUTINO</a:t>
            </a:r>
            <a:r>
              <a:rPr lang="en-US" dirty="0"/>
              <a:t/>
            </a:r>
            <a:br>
              <a:rPr lang="en-US" dirty="0"/>
            </a:br>
            <a:r>
              <a:rPr lang="en-US" dirty="0">
                <a:solidFill>
                  <a:srgbClr val="555555"/>
                </a:solidFill>
                <a:latin typeface="Georgia" panose="02040502050405020303" pitchFamily="18" charset="0"/>
              </a:rPr>
              <a:t>PORFIRIO DIAZ 215, SALTILLO</a:t>
            </a:r>
            <a:r>
              <a:rPr lang="en-US" dirty="0"/>
              <a:t/>
            </a:r>
            <a:br>
              <a:rPr lang="en-US" dirty="0"/>
            </a:br>
            <a:r>
              <a:rPr lang="en-US" dirty="0" err="1">
                <a:solidFill>
                  <a:srgbClr val="555555"/>
                </a:solidFill>
                <a:latin typeface="Georgia" panose="02040502050405020303" pitchFamily="18" charset="0"/>
              </a:rPr>
              <a:t>SALTILLO</a:t>
            </a:r>
            <a:r>
              <a:rPr lang="en-US" dirty="0">
                <a:solidFill>
                  <a:srgbClr val="555555"/>
                </a:solidFill>
                <a:latin typeface="Georgia" panose="02040502050405020303" pitchFamily="18" charset="0"/>
              </a:rPr>
              <a:t>, </a:t>
            </a:r>
            <a:r>
              <a:rPr lang="en-US" dirty="0" err="1">
                <a:solidFill>
                  <a:srgbClr val="555555"/>
                </a:solidFill>
                <a:latin typeface="Georgia" panose="02040502050405020303" pitchFamily="18" charset="0"/>
              </a:rPr>
              <a:t>Código</a:t>
            </a:r>
            <a:r>
              <a:rPr lang="en-US" dirty="0">
                <a:solidFill>
                  <a:srgbClr val="555555"/>
                </a:solidFill>
                <a:latin typeface="Georgia" panose="02040502050405020303" pitchFamily="18" charset="0"/>
              </a:rPr>
              <a:t> Postal : 25180</a:t>
            </a:r>
            <a:r>
              <a:rPr lang="en-US" dirty="0"/>
              <a:t/>
            </a:r>
            <a:br>
              <a:rPr lang="en-US" dirty="0"/>
            </a:br>
            <a:r>
              <a:rPr lang="en-US" dirty="0" err="1">
                <a:solidFill>
                  <a:srgbClr val="555555"/>
                </a:solidFill>
                <a:latin typeface="Georgia" panose="02040502050405020303" pitchFamily="18" charset="0"/>
              </a:rPr>
              <a:t>Teléfono</a:t>
            </a:r>
            <a:r>
              <a:rPr lang="en-US" dirty="0">
                <a:solidFill>
                  <a:srgbClr val="555555"/>
                </a:solidFill>
                <a:latin typeface="Georgia" panose="02040502050405020303" pitchFamily="18" charset="0"/>
              </a:rPr>
              <a:t> 8444360741</a:t>
            </a:r>
            <a:r>
              <a:rPr lang="en-US" dirty="0"/>
              <a:t/>
            </a:r>
            <a:br>
              <a:rPr lang="en-US" dirty="0"/>
            </a:br>
            <a:r>
              <a:rPr lang="en-US" dirty="0">
                <a:solidFill>
                  <a:srgbClr val="555555"/>
                </a:solidFill>
                <a:latin typeface="Georgia" panose="02040502050405020303" pitchFamily="18" charset="0"/>
              </a:rPr>
              <a:t>Director: </a:t>
            </a:r>
            <a:r>
              <a:rPr lang="en-US" dirty="0"/>
              <a:t/>
            </a:r>
            <a:br>
              <a:rPr lang="en-US" dirty="0"/>
            </a:br>
            <a:r>
              <a:rPr lang="en-US" dirty="0" err="1">
                <a:solidFill>
                  <a:srgbClr val="555555"/>
                </a:solidFill>
                <a:latin typeface="Georgia" panose="02040502050405020303" pitchFamily="18" charset="0"/>
              </a:rPr>
              <a:t>Servicio</a:t>
            </a:r>
            <a:r>
              <a:rPr lang="en-US" dirty="0">
                <a:solidFill>
                  <a:srgbClr val="555555"/>
                </a:solidFill>
                <a:latin typeface="Georgia" panose="02040502050405020303" pitchFamily="18" charset="0"/>
              </a:rPr>
              <a:t> </a:t>
            </a:r>
            <a:r>
              <a:rPr lang="en-US" dirty="0" err="1">
                <a:solidFill>
                  <a:srgbClr val="555555"/>
                </a:solidFill>
                <a:latin typeface="Georgia" panose="02040502050405020303" pitchFamily="18" charset="0"/>
              </a:rPr>
              <a:t>que</a:t>
            </a:r>
            <a:r>
              <a:rPr lang="en-US" dirty="0">
                <a:solidFill>
                  <a:srgbClr val="555555"/>
                </a:solidFill>
                <a:latin typeface="Georgia" panose="02040502050405020303" pitchFamily="18" charset="0"/>
              </a:rPr>
              <a:t> </a:t>
            </a:r>
            <a:r>
              <a:rPr lang="en-US" dirty="0" err="1">
                <a:solidFill>
                  <a:srgbClr val="555555"/>
                </a:solidFill>
                <a:latin typeface="Georgia" panose="02040502050405020303" pitchFamily="18" charset="0"/>
              </a:rPr>
              <a:t>ofrece</a:t>
            </a:r>
            <a:r>
              <a:rPr lang="en-US" dirty="0">
                <a:solidFill>
                  <a:srgbClr val="555555"/>
                </a:solidFill>
                <a:latin typeface="Georgia" panose="02040502050405020303" pitchFamily="18" charset="0"/>
              </a:rPr>
              <a:t> </a:t>
            </a:r>
            <a:r>
              <a:rPr lang="en-US" dirty="0" err="1">
                <a:solidFill>
                  <a:srgbClr val="555555"/>
                </a:solidFill>
                <a:latin typeface="Georgia" panose="02040502050405020303" pitchFamily="18" charset="0"/>
              </a:rPr>
              <a:t>esta</a:t>
            </a:r>
            <a:r>
              <a:rPr lang="en-US" dirty="0">
                <a:solidFill>
                  <a:srgbClr val="555555"/>
                </a:solidFill>
                <a:latin typeface="Georgia" panose="02040502050405020303" pitchFamily="18" charset="0"/>
              </a:rPr>
              <a:t> </a:t>
            </a:r>
            <a:r>
              <a:rPr lang="en-US" dirty="0" err="1">
                <a:solidFill>
                  <a:srgbClr val="555555"/>
                </a:solidFill>
                <a:latin typeface="Georgia" panose="02040502050405020303" pitchFamily="18" charset="0"/>
              </a:rPr>
              <a:t>escuela</a:t>
            </a:r>
            <a:r>
              <a:rPr lang="en-US" dirty="0">
                <a:solidFill>
                  <a:srgbClr val="555555"/>
                </a:solidFill>
                <a:latin typeface="Georgia" panose="02040502050405020303" pitchFamily="18" charset="0"/>
              </a:rPr>
              <a:t>: CAM</a:t>
            </a:r>
            <a:r>
              <a:rPr lang="en-US" dirty="0"/>
              <a:t/>
            </a:r>
            <a:br>
              <a:rPr lang="en-US" dirty="0"/>
            </a:br>
            <a:r>
              <a:rPr lang="en-US" dirty="0" err="1">
                <a:solidFill>
                  <a:srgbClr val="555555"/>
                </a:solidFill>
                <a:latin typeface="Georgia" panose="02040502050405020303" pitchFamily="18" charset="0"/>
              </a:rPr>
              <a:t>Sostenimiento</a:t>
            </a:r>
            <a:r>
              <a:rPr lang="en-US" dirty="0">
                <a:solidFill>
                  <a:srgbClr val="555555"/>
                </a:solidFill>
                <a:latin typeface="Georgia" panose="02040502050405020303" pitchFamily="18" charset="0"/>
              </a:rPr>
              <a:t> PÚBLICO</a:t>
            </a:r>
            <a:r>
              <a:rPr lang="en-US" dirty="0"/>
              <a:t/>
            </a:r>
            <a:br>
              <a:rPr lang="en-US" dirty="0"/>
            </a:br>
            <a:r>
              <a:rPr lang="en-US" dirty="0" err="1">
                <a:solidFill>
                  <a:srgbClr val="555555"/>
                </a:solidFill>
                <a:latin typeface="Georgia" panose="02040502050405020303" pitchFamily="18" charset="0"/>
              </a:rPr>
              <a:t>Responsable</a:t>
            </a:r>
            <a:endParaRPr lang="en-US" dirty="0"/>
          </a:p>
        </p:txBody>
      </p:sp>
    </p:spTree>
    <p:extLst>
      <p:ext uri="{BB962C8B-B14F-4D97-AF65-F5344CB8AC3E}">
        <p14:creationId xmlns:p14="http://schemas.microsoft.com/office/powerpoint/2010/main" val="1880951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88890" y="156161"/>
            <a:ext cx="4520485" cy="313932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a:solidFill>
                  <a:srgbClr val="555555"/>
                </a:solidFill>
                <a:latin typeface="Georgia" panose="02040502050405020303" pitchFamily="18" charset="0"/>
              </a:rPr>
              <a:t>CENTRO DE ATENCION MULTIPLE LIC. BENITO JUAREZ</a:t>
            </a:r>
            <a:r>
              <a:rPr lang="en-US" dirty="0"/>
              <a:t/>
            </a:r>
            <a:br>
              <a:rPr lang="en-US" dirty="0"/>
            </a:br>
            <a:r>
              <a:rPr lang="en-US" dirty="0">
                <a:solidFill>
                  <a:srgbClr val="555555"/>
                </a:solidFill>
                <a:latin typeface="Georgia" panose="02040502050405020303" pitchFamily="18" charset="0"/>
              </a:rPr>
              <a:t>Clave 05EML0010G, </a:t>
            </a:r>
            <a:r>
              <a:rPr lang="en-US" dirty="0" err="1">
                <a:solidFill>
                  <a:srgbClr val="555555"/>
                </a:solidFill>
                <a:latin typeface="Georgia" panose="02040502050405020303" pitchFamily="18" charset="0"/>
              </a:rPr>
              <a:t>Turno</a:t>
            </a:r>
            <a:r>
              <a:rPr lang="en-US" dirty="0">
                <a:solidFill>
                  <a:srgbClr val="555555"/>
                </a:solidFill>
                <a:latin typeface="Georgia" panose="02040502050405020303" pitchFamily="18" charset="0"/>
              </a:rPr>
              <a:t> VESPERTINO</a:t>
            </a:r>
            <a:r>
              <a:rPr lang="en-US" dirty="0"/>
              <a:t/>
            </a:r>
            <a:br>
              <a:rPr lang="en-US" dirty="0"/>
            </a:br>
            <a:r>
              <a:rPr lang="en-US" dirty="0">
                <a:solidFill>
                  <a:srgbClr val="555555"/>
                </a:solidFill>
                <a:latin typeface="Georgia" panose="02040502050405020303" pitchFamily="18" charset="0"/>
              </a:rPr>
              <a:t>FRANCISCO L. URQUIZO S/N, SALTILLO</a:t>
            </a:r>
            <a:r>
              <a:rPr lang="en-US" dirty="0"/>
              <a:t/>
            </a:r>
            <a:br>
              <a:rPr lang="en-US" dirty="0"/>
            </a:br>
            <a:r>
              <a:rPr lang="en-US" dirty="0" err="1">
                <a:solidFill>
                  <a:srgbClr val="555555"/>
                </a:solidFill>
                <a:latin typeface="Georgia" panose="02040502050405020303" pitchFamily="18" charset="0"/>
              </a:rPr>
              <a:t>SALTILLO</a:t>
            </a:r>
            <a:r>
              <a:rPr lang="en-US" dirty="0">
                <a:solidFill>
                  <a:srgbClr val="555555"/>
                </a:solidFill>
                <a:latin typeface="Georgia" panose="02040502050405020303" pitchFamily="18" charset="0"/>
              </a:rPr>
              <a:t>, </a:t>
            </a:r>
            <a:r>
              <a:rPr lang="en-US" dirty="0" err="1">
                <a:solidFill>
                  <a:srgbClr val="555555"/>
                </a:solidFill>
                <a:latin typeface="Georgia" panose="02040502050405020303" pitchFamily="18" charset="0"/>
              </a:rPr>
              <a:t>Código</a:t>
            </a:r>
            <a:r>
              <a:rPr lang="en-US" dirty="0">
                <a:solidFill>
                  <a:srgbClr val="555555"/>
                </a:solidFill>
                <a:latin typeface="Georgia" panose="02040502050405020303" pitchFamily="18" charset="0"/>
              </a:rPr>
              <a:t> Postal : 25120</a:t>
            </a:r>
            <a:r>
              <a:rPr lang="en-US" dirty="0"/>
              <a:t/>
            </a:r>
            <a:br>
              <a:rPr lang="en-US" dirty="0"/>
            </a:br>
            <a:r>
              <a:rPr lang="en-US" dirty="0" err="1">
                <a:solidFill>
                  <a:srgbClr val="555555"/>
                </a:solidFill>
                <a:latin typeface="Georgia" panose="02040502050405020303" pitchFamily="18" charset="0"/>
              </a:rPr>
              <a:t>Teléfono</a:t>
            </a:r>
            <a:r>
              <a:rPr lang="en-US" dirty="0">
                <a:solidFill>
                  <a:srgbClr val="555555"/>
                </a:solidFill>
                <a:latin typeface="Georgia" panose="02040502050405020303" pitchFamily="18" charset="0"/>
              </a:rPr>
              <a:t> 8444344179</a:t>
            </a:r>
            <a:r>
              <a:rPr lang="en-US" dirty="0"/>
              <a:t/>
            </a:r>
            <a:br>
              <a:rPr lang="en-US" dirty="0"/>
            </a:br>
            <a:r>
              <a:rPr lang="en-US" dirty="0">
                <a:solidFill>
                  <a:srgbClr val="555555"/>
                </a:solidFill>
                <a:latin typeface="Georgia" panose="02040502050405020303" pitchFamily="18" charset="0"/>
              </a:rPr>
              <a:t>Director: </a:t>
            </a:r>
            <a:r>
              <a:rPr lang="en-US" dirty="0"/>
              <a:t/>
            </a:r>
            <a:br>
              <a:rPr lang="en-US" dirty="0"/>
            </a:br>
            <a:r>
              <a:rPr lang="en-US" dirty="0" err="1">
                <a:solidFill>
                  <a:srgbClr val="555555"/>
                </a:solidFill>
                <a:latin typeface="Georgia" panose="02040502050405020303" pitchFamily="18" charset="0"/>
              </a:rPr>
              <a:t>Servicio</a:t>
            </a:r>
            <a:r>
              <a:rPr lang="en-US" dirty="0">
                <a:solidFill>
                  <a:srgbClr val="555555"/>
                </a:solidFill>
                <a:latin typeface="Georgia" panose="02040502050405020303" pitchFamily="18" charset="0"/>
              </a:rPr>
              <a:t> </a:t>
            </a:r>
            <a:r>
              <a:rPr lang="en-US" dirty="0" err="1">
                <a:solidFill>
                  <a:srgbClr val="555555"/>
                </a:solidFill>
                <a:latin typeface="Georgia" panose="02040502050405020303" pitchFamily="18" charset="0"/>
              </a:rPr>
              <a:t>que</a:t>
            </a:r>
            <a:r>
              <a:rPr lang="en-US" dirty="0">
                <a:solidFill>
                  <a:srgbClr val="555555"/>
                </a:solidFill>
                <a:latin typeface="Georgia" panose="02040502050405020303" pitchFamily="18" charset="0"/>
              </a:rPr>
              <a:t> </a:t>
            </a:r>
            <a:r>
              <a:rPr lang="en-US" dirty="0" err="1">
                <a:solidFill>
                  <a:srgbClr val="555555"/>
                </a:solidFill>
                <a:latin typeface="Georgia" panose="02040502050405020303" pitchFamily="18" charset="0"/>
              </a:rPr>
              <a:t>ofrece</a:t>
            </a:r>
            <a:r>
              <a:rPr lang="en-US" dirty="0">
                <a:solidFill>
                  <a:srgbClr val="555555"/>
                </a:solidFill>
                <a:latin typeface="Georgia" panose="02040502050405020303" pitchFamily="18" charset="0"/>
              </a:rPr>
              <a:t> </a:t>
            </a:r>
            <a:r>
              <a:rPr lang="en-US" dirty="0" err="1">
                <a:solidFill>
                  <a:srgbClr val="555555"/>
                </a:solidFill>
                <a:latin typeface="Georgia" panose="02040502050405020303" pitchFamily="18" charset="0"/>
              </a:rPr>
              <a:t>esta</a:t>
            </a:r>
            <a:r>
              <a:rPr lang="en-US" dirty="0">
                <a:solidFill>
                  <a:srgbClr val="555555"/>
                </a:solidFill>
                <a:latin typeface="Georgia" panose="02040502050405020303" pitchFamily="18" charset="0"/>
              </a:rPr>
              <a:t> </a:t>
            </a:r>
            <a:r>
              <a:rPr lang="en-US" dirty="0" err="1">
                <a:solidFill>
                  <a:srgbClr val="555555"/>
                </a:solidFill>
                <a:latin typeface="Georgia" panose="02040502050405020303" pitchFamily="18" charset="0"/>
              </a:rPr>
              <a:t>escuela</a:t>
            </a:r>
            <a:r>
              <a:rPr lang="en-US" dirty="0">
                <a:solidFill>
                  <a:srgbClr val="555555"/>
                </a:solidFill>
                <a:latin typeface="Georgia" panose="02040502050405020303" pitchFamily="18" charset="0"/>
              </a:rPr>
              <a:t>: CAM</a:t>
            </a:r>
            <a:r>
              <a:rPr lang="en-US" dirty="0"/>
              <a:t/>
            </a:r>
            <a:br>
              <a:rPr lang="en-US" dirty="0"/>
            </a:br>
            <a:r>
              <a:rPr lang="en-US" dirty="0" err="1">
                <a:solidFill>
                  <a:srgbClr val="555555"/>
                </a:solidFill>
                <a:latin typeface="Georgia" panose="02040502050405020303" pitchFamily="18" charset="0"/>
              </a:rPr>
              <a:t>Sostenimiento</a:t>
            </a:r>
            <a:r>
              <a:rPr lang="en-US" dirty="0">
                <a:solidFill>
                  <a:srgbClr val="555555"/>
                </a:solidFill>
                <a:latin typeface="Georgia" panose="02040502050405020303" pitchFamily="18" charset="0"/>
              </a:rPr>
              <a:t> PÚBLICO</a:t>
            </a:r>
            <a:r>
              <a:rPr lang="en-US" dirty="0"/>
              <a:t/>
            </a:r>
            <a:br>
              <a:rPr lang="en-US" dirty="0"/>
            </a:br>
            <a:r>
              <a:rPr lang="en-US" dirty="0" err="1">
                <a:solidFill>
                  <a:srgbClr val="555555"/>
                </a:solidFill>
                <a:latin typeface="Georgia" panose="02040502050405020303" pitchFamily="18" charset="0"/>
              </a:rPr>
              <a:t>Responsable</a:t>
            </a:r>
            <a:endParaRPr lang="en-US" dirty="0"/>
          </a:p>
        </p:txBody>
      </p:sp>
      <p:sp>
        <p:nvSpPr>
          <p:cNvPr id="5" name="Rectángulo 4"/>
          <p:cNvSpPr/>
          <p:nvPr/>
        </p:nvSpPr>
        <p:spPr>
          <a:xfrm>
            <a:off x="5005589" y="156161"/>
            <a:ext cx="4820991" cy="286232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a:solidFill>
                  <a:srgbClr val="555555"/>
                </a:solidFill>
                <a:latin typeface="Georgia" panose="02040502050405020303" pitchFamily="18" charset="0"/>
              </a:rPr>
              <a:t>CENTRO DE ATENCION MULTIPLE SALTILLO</a:t>
            </a:r>
            <a:r>
              <a:rPr lang="en-US" dirty="0"/>
              <a:t/>
            </a:r>
            <a:br>
              <a:rPr lang="en-US" dirty="0"/>
            </a:br>
            <a:r>
              <a:rPr lang="en-US" dirty="0">
                <a:solidFill>
                  <a:srgbClr val="555555"/>
                </a:solidFill>
                <a:latin typeface="Georgia" panose="02040502050405020303" pitchFamily="18" charset="0"/>
              </a:rPr>
              <a:t>Clave 05EML0011F, </a:t>
            </a:r>
            <a:r>
              <a:rPr lang="en-US" dirty="0" err="1">
                <a:solidFill>
                  <a:srgbClr val="555555"/>
                </a:solidFill>
                <a:latin typeface="Georgia" panose="02040502050405020303" pitchFamily="18" charset="0"/>
              </a:rPr>
              <a:t>Turno</a:t>
            </a:r>
            <a:r>
              <a:rPr lang="en-US" dirty="0">
                <a:solidFill>
                  <a:srgbClr val="555555"/>
                </a:solidFill>
                <a:latin typeface="Georgia" panose="02040502050405020303" pitchFamily="18" charset="0"/>
              </a:rPr>
              <a:t> MATUTINO</a:t>
            </a:r>
            <a:r>
              <a:rPr lang="en-US" dirty="0"/>
              <a:t/>
            </a:r>
            <a:br>
              <a:rPr lang="en-US" dirty="0"/>
            </a:br>
            <a:r>
              <a:rPr lang="en-US" dirty="0">
                <a:solidFill>
                  <a:srgbClr val="555555"/>
                </a:solidFill>
                <a:latin typeface="Georgia" panose="02040502050405020303" pitchFamily="18" charset="0"/>
              </a:rPr>
              <a:t>FRANCISCO DE URDIÑOLA 221, SALTILLO</a:t>
            </a:r>
            <a:r>
              <a:rPr lang="en-US" dirty="0"/>
              <a:t/>
            </a:r>
            <a:br>
              <a:rPr lang="en-US" dirty="0"/>
            </a:br>
            <a:r>
              <a:rPr lang="en-US" dirty="0" err="1">
                <a:solidFill>
                  <a:srgbClr val="555555"/>
                </a:solidFill>
                <a:latin typeface="Georgia" panose="02040502050405020303" pitchFamily="18" charset="0"/>
              </a:rPr>
              <a:t>SALTILLO</a:t>
            </a:r>
            <a:r>
              <a:rPr lang="en-US" dirty="0">
                <a:solidFill>
                  <a:srgbClr val="555555"/>
                </a:solidFill>
                <a:latin typeface="Georgia" panose="02040502050405020303" pitchFamily="18" charset="0"/>
              </a:rPr>
              <a:t>, </a:t>
            </a:r>
            <a:r>
              <a:rPr lang="en-US" dirty="0" err="1">
                <a:solidFill>
                  <a:srgbClr val="555555"/>
                </a:solidFill>
                <a:latin typeface="Georgia" panose="02040502050405020303" pitchFamily="18" charset="0"/>
              </a:rPr>
              <a:t>Código</a:t>
            </a:r>
            <a:r>
              <a:rPr lang="en-US" dirty="0">
                <a:solidFill>
                  <a:srgbClr val="555555"/>
                </a:solidFill>
                <a:latin typeface="Georgia" panose="02040502050405020303" pitchFamily="18" charset="0"/>
              </a:rPr>
              <a:t> Postal : 25015</a:t>
            </a:r>
            <a:r>
              <a:rPr lang="en-US" dirty="0"/>
              <a:t/>
            </a:r>
            <a:br>
              <a:rPr lang="en-US" dirty="0"/>
            </a:br>
            <a:r>
              <a:rPr lang="en-US" dirty="0" err="1">
                <a:solidFill>
                  <a:srgbClr val="555555"/>
                </a:solidFill>
                <a:latin typeface="Georgia" panose="02040502050405020303" pitchFamily="18" charset="0"/>
              </a:rPr>
              <a:t>Teléfono</a:t>
            </a:r>
            <a:r>
              <a:rPr lang="en-US" dirty="0">
                <a:solidFill>
                  <a:srgbClr val="555555"/>
                </a:solidFill>
                <a:latin typeface="Georgia" panose="02040502050405020303" pitchFamily="18" charset="0"/>
              </a:rPr>
              <a:t> 8444300680</a:t>
            </a:r>
            <a:r>
              <a:rPr lang="en-US" dirty="0"/>
              <a:t/>
            </a:r>
            <a:br>
              <a:rPr lang="en-US" dirty="0"/>
            </a:br>
            <a:r>
              <a:rPr lang="en-US" dirty="0">
                <a:solidFill>
                  <a:srgbClr val="555555"/>
                </a:solidFill>
                <a:latin typeface="Georgia" panose="02040502050405020303" pitchFamily="18" charset="0"/>
              </a:rPr>
              <a:t>Director: </a:t>
            </a:r>
            <a:r>
              <a:rPr lang="en-US" dirty="0"/>
              <a:t/>
            </a:r>
            <a:br>
              <a:rPr lang="en-US" dirty="0"/>
            </a:br>
            <a:r>
              <a:rPr lang="en-US" dirty="0" err="1">
                <a:solidFill>
                  <a:srgbClr val="555555"/>
                </a:solidFill>
                <a:latin typeface="Georgia" panose="02040502050405020303" pitchFamily="18" charset="0"/>
              </a:rPr>
              <a:t>Servicio</a:t>
            </a:r>
            <a:r>
              <a:rPr lang="en-US" dirty="0">
                <a:solidFill>
                  <a:srgbClr val="555555"/>
                </a:solidFill>
                <a:latin typeface="Georgia" panose="02040502050405020303" pitchFamily="18" charset="0"/>
              </a:rPr>
              <a:t> </a:t>
            </a:r>
            <a:r>
              <a:rPr lang="en-US" dirty="0" err="1">
                <a:solidFill>
                  <a:srgbClr val="555555"/>
                </a:solidFill>
                <a:latin typeface="Georgia" panose="02040502050405020303" pitchFamily="18" charset="0"/>
              </a:rPr>
              <a:t>que</a:t>
            </a:r>
            <a:r>
              <a:rPr lang="en-US" dirty="0">
                <a:solidFill>
                  <a:srgbClr val="555555"/>
                </a:solidFill>
                <a:latin typeface="Georgia" panose="02040502050405020303" pitchFamily="18" charset="0"/>
              </a:rPr>
              <a:t> </a:t>
            </a:r>
            <a:r>
              <a:rPr lang="en-US" dirty="0" err="1">
                <a:solidFill>
                  <a:srgbClr val="555555"/>
                </a:solidFill>
                <a:latin typeface="Georgia" panose="02040502050405020303" pitchFamily="18" charset="0"/>
              </a:rPr>
              <a:t>ofrece</a:t>
            </a:r>
            <a:r>
              <a:rPr lang="en-US" dirty="0">
                <a:solidFill>
                  <a:srgbClr val="555555"/>
                </a:solidFill>
                <a:latin typeface="Georgia" panose="02040502050405020303" pitchFamily="18" charset="0"/>
              </a:rPr>
              <a:t> </a:t>
            </a:r>
            <a:r>
              <a:rPr lang="en-US" dirty="0" err="1">
                <a:solidFill>
                  <a:srgbClr val="555555"/>
                </a:solidFill>
                <a:latin typeface="Georgia" panose="02040502050405020303" pitchFamily="18" charset="0"/>
              </a:rPr>
              <a:t>esta</a:t>
            </a:r>
            <a:r>
              <a:rPr lang="en-US" dirty="0">
                <a:solidFill>
                  <a:srgbClr val="555555"/>
                </a:solidFill>
                <a:latin typeface="Georgia" panose="02040502050405020303" pitchFamily="18" charset="0"/>
              </a:rPr>
              <a:t> </a:t>
            </a:r>
            <a:r>
              <a:rPr lang="en-US" dirty="0" err="1">
                <a:solidFill>
                  <a:srgbClr val="555555"/>
                </a:solidFill>
                <a:latin typeface="Georgia" panose="02040502050405020303" pitchFamily="18" charset="0"/>
              </a:rPr>
              <a:t>escuela</a:t>
            </a:r>
            <a:r>
              <a:rPr lang="en-US" dirty="0">
                <a:solidFill>
                  <a:srgbClr val="555555"/>
                </a:solidFill>
                <a:latin typeface="Georgia" panose="02040502050405020303" pitchFamily="18" charset="0"/>
              </a:rPr>
              <a:t>: CAM</a:t>
            </a:r>
            <a:r>
              <a:rPr lang="en-US" dirty="0"/>
              <a:t/>
            </a:r>
            <a:br>
              <a:rPr lang="en-US" dirty="0"/>
            </a:br>
            <a:r>
              <a:rPr lang="en-US" dirty="0" err="1">
                <a:solidFill>
                  <a:srgbClr val="555555"/>
                </a:solidFill>
                <a:latin typeface="Georgia" panose="02040502050405020303" pitchFamily="18" charset="0"/>
              </a:rPr>
              <a:t>Sostenimiento</a:t>
            </a:r>
            <a:r>
              <a:rPr lang="en-US" dirty="0">
                <a:solidFill>
                  <a:srgbClr val="555555"/>
                </a:solidFill>
                <a:latin typeface="Georgia" panose="02040502050405020303" pitchFamily="18" charset="0"/>
              </a:rPr>
              <a:t> PÚBLICO</a:t>
            </a:r>
            <a:r>
              <a:rPr lang="en-US" dirty="0"/>
              <a:t/>
            </a:r>
            <a:br>
              <a:rPr lang="en-US" dirty="0"/>
            </a:br>
            <a:r>
              <a:rPr lang="en-US" dirty="0" err="1">
                <a:solidFill>
                  <a:srgbClr val="555555"/>
                </a:solidFill>
                <a:latin typeface="Georgia" panose="02040502050405020303" pitchFamily="18" charset="0"/>
              </a:rPr>
              <a:t>Responsable</a:t>
            </a:r>
            <a:endParaRPr lang="en-US" dirty="0"/>
          </a:p>
        </p:txBody>
      </p:sp>
      <p:sp>
        <p:nvSpPr>
          <p:cNvPr id="6" name="Rectángulo 5"/>
          <p:cNvSpPr/>
          <p:nvPr/>
        </p:nvSpPr>
        <p:spPr>
          <a:xfrm>
            <a:off x="133082" y="3520760"/>
            <a:ext cx="4602051" cy="313932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a:solidFill>
                  <a:srgbClr val="555555"/>
                </a:solidFill>
                <a:latin typeface="Georgia" panose="02040502050405020303" pitchFamily="18" charset="0"/>
              </a:rPr>
              <a:t>CENTRO DE ATENCION MULTIPLE JEAN PIAGET</a:t>
            </a:r>
            <a:r>
              <a:rPr lang="en-US" dirty="0"/>
              <a:t/>
            </a:r>
            <a:br>
              <a:rPr lang="en-US" dirty="0"/>
            </a:br>
            <a:r>
              <a:rPr lang="en-US" dirty="0">
                <a:solidFill>
                  <a:srgbClr val="555555"/>
                </a:solidFill>
                <a:latin typeface="Georgia" panose="02040502050405020303" pitchFamily="18" charset="0"/>
              </a:rPr>
              <a:t>Clave 05EML0016A, </a:t>
            </a:r>
            <a:r>
              <a:rPr lang="en-US" dirty="0" err="1">
                <a:solidFill>
                  <a:srgbClr val="555555"/>
                </a:solidFill>
                <a:latin typeface="Georgia" panose="02040502050405020303" pitchFamily="18" charset="0"/>
              </a:rPr>
              <a:t>Turno</a:t>
            </a:r>
            <a:r>
              <a:rPr lang="en-US" dirty="0">
                <a:solidFill>
                  <a:srgbClr val="555555"/>
                </a:solidFill>
                <a:latin typeface="Georgia" panose="02040502050405020303" pitchFamily="18" charset="0"/>
              </a:rPr>
              <a:t> VESPERTINO</a:t>
            </a:r>
            <a:r>
              <a:rPr lang="en-US" dirty="0"/>
              <a:t/>
            </a:r>
            <a:br>
              <a:rPr lang="en-US" dirty="0"/>
            </a:br>
            <a:r>
              <a:rPr lang="en-US" dirty="0">
                <a:solidFill>
                  <a:srgbClr val="555555"/>
                </a:solidFill>
                <a:latin typeface="Georgia" panose="02040502050405020303" pitchFamily="18" charset="0"/>
              </a:rPr>
              <a:t>FRANCISCO DE URDIÑOLA 221, SALTILLO</a:t>
            </a:r>
            <a:r>
              <a:rPr lang="en-US" dirty="0"/>
              <a:t/>
            </a:r>
            <a:br>
              <a:rPr lang="en-US" dirty="0"/>
            </a:br>
            <a:r>
              <a:rPr lang="en-US" dirty="0" err="1">
                <a:solidFill>
                  <a:srgbClr val="555555"/>
                </a:solidFill>
                <a:latin typeface="Georgia" panose="02040502050405020303" pitchFamily="18" charset="0"/>
              </a:rPr>
              <a:t>SALTILLO</a:t>
            </a:r>
            <a:r>
              <a:rPr lang="en-US" dirty="0">
                <a:solidFill>
                  <a:srgbClr val="555555"/>
                </a:solidFill>
                <a:latin typeface="Georgia" panose="02040502050405020303" pitchFamily="18" charset="0"/>
              </a:rPr>
              <a:t>, </a:t>
            </a:r>
            <a:r>
              <a:rPr lang="en-US" dirty="0" err="1">
                <a:solidFill>
                  <a:srgbClr val="555555"/>
                </a:solidFill>
                <a:latin typeface="Georgia" panose="02040502050405020303" pitchFamily="18" charset="0"/>
              </a:rPr>
              <a:t>Código</a:t>
            </a:r>
            <a:r>
              <a:rPr lang="en-US" dirty="0">
                <a:solidFill>
                  <a:srgbClr val="555555"/>
                </a:solidFill>
                <a:latin typeface="Georgia" panose="02040502050405020303" pitchFamily="18" charset="0"/>
              </a:rPr>
              <a:t> Postal : 25015</a:t>
            </a:r>
            <a:r>
              <a:rPr lang="en-US" dirty="0"/>
              <a:t/>
            </a:r>
            <a:br>
              <a:rPr lang="en-US" dirty="0"/>
            </a:br>
            <a:r>
              <a:rPr lang="en-US" dirty="0" err="1">
                <a:solidFill>
                  <a:srgbClr val="555555"/>
                </a:solidFill>
                <a:latin typeface="Georgia" panose="02040502050405020303" pitchFamily="18" charset="0"/>
              </a:rPr>
              <a:t>Teléfono</a:t>
            </a:r>
            <a:r>
              <a:rPr lang="en-US" dirty="0">
                <a:solidFill>
                  <a:srgbClr val="555555"/>
                </a:solidFill>
                <a:latin typeface="Georgia" panose="02040502050405020303" pitchFamily="18" charset="0"/>
              </a:rPr>
              <a:t> 8444304563</a:t>
            </a:r>
            <a:r>
              <a:rPr lang="en-US" dirty="0"/>
              <a:t/>
            </a:r>
            <a:br>
              <a:rPr lang="en-US" dirty="0"/>
            </a:br>
            <a:r>
              <a:rPr lang="en-US" dirty="0">
                <a:solidFill>
                  <a:srgbClr val="555555"/>
                </a:solidFill>
                <a:latin typeface="Georgia" panose="02040502050405020303" pitchFamily="18" charset="0"/>
              </a:rPr>
              <a:t>Director: </a:t>
            </a:r>
            <a:r>
              <a:rPr lang="en-US" dirty="0"/>
              <a:t/>
            </a:r>
            <a:br>
              <a:rPr lang="en-US" dirty="0"/>
            </a:br>
            <a:r>
              <a:rPr lang="en-US" dirty="0" err="1">
                <a:solidFill>
                  <a:srgbClr val="555555"/>
                </a:solidFill>
                <a:latin typeface="Georgia" panose="02040502050405020303" pitchFamily="18" charset="0"/>
              </a:rPr>
              <a:t>Servicio</a:t>
            </a:r>
            <a:r>
              <a:rPr lang="en-US" dirty="0">
                <a:solidFill>
                  <a:srgbClr val="555555"/>
                </a:solidFill>
                <a:latin typeface="Georgia" panose="02040502050405020303" pitchFamily="18" charset="0"/>
              </a:rPr>
              <a:t> </a:t>
            </a:r>
            <a:r>
              <a:rPr lang="en-US" dirty="0" err="1">
                <a:solidFill>
                  <a:srgbClr val="555555"/>
                </a:solidFill>
                <a:latin typeface="Georgia" panose="02040502050405020303" pitchFamily="18" charset="0"/>
              </a:rPr>
              <a:t>que</a:t>
            </a:r>
            <a:r>
              <a:rPr lang="en-US" dirty="0">
                <a:solidFill>
                  <a:srgbClr val="555555"/>
                </a:solidFill>
                <a:latin typeface="Georgia" panose="02040502050405020303" pitchFamily="18" charset="0"/>
              </a:rPr>
              <a:t> </a:t>
            </a:r>
            <a:r>
              <a:rPr lang="en-US" dirty="0" err="1">
                <a:solidFill>
                  <a:srgbClr val="555555"/>
                </a:solidFill>
                <a:latin typeface="Georgia" panose="02040502050405020303" pitchFamily="18" charset="0"/>
              </a:rPr>
              <a:t>ofrece</a:t>
            </a:r>
            <a:r>
              <a:rPr lang="en-US" dirty="0">
                <a:solidFill>
                  <a:srgbClr val="555555"/>
                </a:solidFill>
                <a:latin typeface="Georgia" panose="02040502050405020303" pitchFamily="18" charset="0"/>
              </a:rPr>
              <a:t> </a:t>
            </a:r>
            <a:r>
              <a:rPr lang="en-US" dirty="0" err="1">
                <a:solidFill>
                  <a:srgbClr val="555555"/>
                </a:solidFill>
                <a:latin typeface="Georgia" panose="02040502050405020303" pitchFamily="18" charset="0"/>
              </a:rPr>
              <a:t>esta</a:t>
            </a:r>
            <a:r>
              <a:rPr lang="en-US" dirty="0">
                <a:solidFill>
                  <a:srgbClr val="555555"/>
                </a:solidFill>
                <a:latin typeface="Georgia" panose="02040502050405020303" pitchFamily="18" charset="0"/>
              </a:rPr>
              <a:t> </a:t>
            </a:r>
            <a:r>
              <a:rPr lang="en-US" dirty="0" err="1">
                <a:solidFill>
                  <a:srgbClr val="555555"/>
                </a:solidFill>
                <a:latin typeface="Georgia" panose="02040502050405020303" pitchFamily="18" charset="0"/>
              </a:rPr>
              <a:t>escuela</a:t>
            </a:r>
            <a:r>
              <a:rPr lang="en-US" dirty="0">
                <a:solidFill>
                  <a:srgbClr val="555555"/>
                </a:solidFill>
                <a:latin typeface="Georgia" panose="02040502050405020303" pitchFamily="18" charset="0"/>
              </a:rPr>
              <a:t>: CAM</a:t>
            </a:r>
            <a:r>
              <a:rPr lang="en-US" dirty="0"/>
              <a:t/>
            </a:r>
            <a:br>
              <a:rPr lang="en-US" dirty="0"/>
            </a:br>
            <a:r>
              <a:rPr lang="en-US" dirty="0" err="1">
                <a:solidFill>
                  <a:srgbClr val="555555"/>
                </a:solidFill>
                <a:latin typeface="Georgia" panose="02040502050405020303" pitchFamily="18" charset="0"/>
              </a:rPr>
              <a:t>Sostenimiento</a:t>
            </a:r>
            <a:r>
              <a:rPr lang="en-US" dirty="0">
                <a:solidFill>
                  <a:srgbClr val="555555"/>
                </a:solidFill>
                <a:latin typeface="Georgia" panose="02040502050405020303" pitchFamily="18" charset="0"/>
              </a:rPr>
              <a:t> PÚBLICO</a:t>
            </a:r>
            <a:r>
              <a:rPr lang="en-US" dirty="0"/>
              <a:t/>
            </a:r>
            <a:br>
              <a:rPr lang="en-US" dirty="0"/>
            </a:br>
            <a:r>
              <a:rPr lang="en-US" dirty="0" err="1">
                <a:solidFill>
                  <a:srgbClr val="555555"/>
                </a:solidFill>
                <a:latin typeface="Georgia" panose="02040502050405020303" pitchFamily="18" charset="0"/>
              </a:rPr>
              <a:t>Responsable</a:t>
            </a:r>
            <a:endParaRPr lang="en-US" dirty="0"/>
          </a:p>
        </p:txBody>
      </p:sp>
    </p:spTree>
    <p:extLst>
      <p:ext uri="{BB962C8B-B14F-4D97-AF65-F5344CB8AC3E}">
        <p14:creationId xmlns:p14="http://schemas.microsoft.com/office/powerpoint/2010/main" val="35464083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764336978"/>
              </p:ext>
            </p:extLst>
          </p:nvPr>
        </p:nvGraphicFramePr>
        <p:xfrm>
          <a:off x="1643269" y="1022345"/>
          <a:ext cx="9780105" cy="4685926"/>
        </p:xfrm>
        <a:graphic>
          <a:graphicData uri="http://schemas.openxmlformats.org/drawingml/2006/table">
            <a:tbl>
              <a:tblPr firstRow="1" firstCol="1" bandRow="1">
                <a:tableStyleId>{5C22544A-7EE6-4342-B048-85BDC9FD1C3A}</a:tableStyleId>
              </a:tblPr>
              <a:tblGrid>
                <a:gridCol w="2218292"/>
                <a:gridCol w="882718"/>
                <a:gridCol w="1762539"/>
                <a:gridCol w="1789043"/>
                <a:gridCol w="1842053"/>
                <a:gridCol w="1285460"/>
              </a:tblGrid>
              <a:tr h="667786">
                <a:tc>
                  <a:txBody>
                    <a:bodyPr/>
                    <a:lstStyle/>
                    <a:p>
                      <a:pPr algn="ctr">
                        <a:lnSpc>
                          <a:spcPct val="115000"/>
                        </a:lnSpc>
                        <a:spcAft>
                          <a:spcPts val="0"/>
                        </a:spcAft>
                      </a:pPr>
                      <a:r>
                        <a:rPr lang="es-ES" sz="1200" dirty="0">
                          <a:effectLst/>
                        </a:rPr>
                        <a:t>Criterios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561" marR="29561" marT="0" marB="0"/>
                </a:tc>
                <a:tc>
                  <a:txBody>
                    <a:bodyPr/>
                    <a:lstStyle/>
                    <a:p>
                      <a:pPr algn="ctr">
                        <a:lnSpc>
                          <a:spcPct val="115000"/>
                        </a:lnSpc>
                        <a:spcAft>
                          <a:spcPts val="0"/>
                        </a:spcAft>
                      </a:pPr>
                      <a:r>
                        <a:rPr lang="es-ES" sz="1200">
                          <a:effectLst/>
                        </a:rPr>
                        <a:t>10 Muy bien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9561" marR="29561" marT="0" marB="0"/>
                </a:tc>
                <a:tc>
                  <a:txBody>
                    <a:bodyPr/>
                    <a:lstStyle/>
                    <a:p>
                      <a:pPr algn="ctr">
                        <a:lnSpc>
                          <a:spcPct val="115000"/>
                        </a:lnSpc>
                        <a:spcAft>
                          <a:spcPts val="0"/>
                        </a:spcAft>
                      </a:pPr>
                      <a:r>
                        <a:rPr lang="es-ES" sz="1200">
                          <a:effectLst/>
                        </a:rPr>
                        <a:t>9-8 Bien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9561" marR="29561" marT="0" marB="0"/>
                </a:tc>
                <a:tc>
                  <a:txBody>
                    <a:bodyPr/>
                    <a:lstStyle/>
                    <a:p>
                      <a:pPr algn="ctr">
                        <a:lnSpc>
                          <a:spcPct val="115000"/>
                        </a:lnSpc>
                        <a:spcAft>
                          <a:spcPts val="0"/>
                        </a:spcAft>
                      </a:pPr>
                      <a:r>
                        <a:rPr lang="es-ES" sz="1200">
                          <a:effectLst/>
                        </a:rPr>
                        <a:t>7-6 Regular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9561" marR="29561" marT="0" marB="0"/>
                </a:tc>
                <a:tc>
                  <a:txBody>
                    <a:bodyPr/>
                    <a:lstStyle/>
                    <a:p>
                      <a:pPr algn="ctr">
                        <a:lnSpc>
                          <a:spcPct val="115000"/>
                        </a:lnSpc>
                        <a:spcAft>
                          <a:spcPts val="0"/>
                        </a:spcAft>
                      </a:pPr>
                      <a:r>
                        <a:rPr lang="es-ES" sz="1200">
                          <a:effectLst/>
                        </a:rPr>
                        <a:t>5 Necesita mejorar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9561" marR="29561" marT="0" marB="0"/>
                </a:tc>
                <a:tc>
                  <a:txBody>
                    <a:bodyPr/>
                    <a:lstStyle/>
                    <a:p>
                      <a:pPr algn="ctr">
                        <a:lnSpc>
                          <a:spcPct val="115000"/>
                        </a:lnSpc>
                        <a:spcAft>
                          <a:spcPts val="0"/>
                        </a:spcAft>
                      </a:pPr>
                      <a:r>
                        <a:rPr lang="es-ES" sz="1200">
                          <a:effectLst/>
                        </a:rPr>
                        <a:t>Total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9561" marR="29561" marT="0" marB="0"/>
                </a:tc>
              </a:tr>
              <a:tr h="1121868">
                <a:tc>
                  <a:txBody>
                    <a:bodyPr/>
                    <a:lstStyle/>
                    <a:p>
                      <a:pPr algn="just">
                        <a:lnSpc>
                          <a:spcPct val="115000"/>
                        </a:lnSpc>
                        <a:spcAft>
                          <a:spcPts val="0"/>
                        </a:spcAft>
                      </a:pPr>
                      <a:r>
                        <a:rPr lang="es-ES" sz="1200">
                          <a:effectLst/>
                        </a:rPr>
                        <a:t>Identifica algún centro que atienda a los niños con </a:t>
                      </a:r>
                      <a:r>
                        <a:rPr lang="es-ES" sz="1100">
                          <a:effectLst/>
                        </a:rPr>
                        <a:t> </a:t>
                      </a:r>
                      <a:r>
                        <a:rPr lang="es-MX" sz="1200">
                          <a:effectLst/>
                        </a:rPr>
                        <a:t>problemas de lenguaje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9561" marR="29561" marT="0" marB="0"/>
                </a:tc>
                <a:tc>
                  <a:txBody>
                    <a:bodyPr/>
                    <a:lstStyle/>
                    <a:p>
                      <a:pPr algn="just">
                        <a:lnSpc>
                          <a:spcPct val="115000"/>
                        </a:lnSpc>
                        <a:spcAft>
                          <a:spcPts val="0"/>
                        </a:spcAft>
                      </a:pPr>
                      <a:r>
                        <a:rPr lang="es-ES" sz="1200">
                          <a:effectLst/>
                        </a:rPr>
                        <a:t>Identifica 10 instituciones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9561" marR="29561" marT="0" marB="0"/>
                </a:tc>
                <a:tc>
                  <a:txBody>
                    <a:bodyPr/>
                    <a:lstStyle/>
                    <a:p>
                      <a:pPr algn="just">
                        <a:lnSpc>
                          <a:spcPct val="115000"/>
                        </a:lnSpc>
                        <a:spcAft>
                          <a:spcPts val="0"/>
                        </a:spcAft>
                      </a:pPr>
                      <a:r>
                        <a:rPr lang="es-ES" sz="1200">
                          <a:effectLst/>
                        </a:rPr>
                        <a:t>Solo puso 8 instituciones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9561" marR="29561" marT="0" marB="0"/>
                </a:tc>
                <a:tc>
                  <a:txBody>
                    <a:bodyPr/>
                    <a:lstStyle/>
                    <a:p>
                      <a:pPr algn="just">
                        <a:lnSpc>
                          <a:spcPct val="115000"/>
                        </a:lnSpc>
                        <a:spcAft>
                          <a:spcPts val="0"/>
                        </a:spcAft>
                      </a:pPr>
                      <a:r>
                        <a:rPr lang="es-ES" sz="1200">
                          <a:effectLst/>
                        </a:rPr>
                        <a:t>Incluye sólo 7 a 6 instituciones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9561" marR="29561" marT="0" marB="0"/>
                </a:tc>
                <a:tc>
                  <a:txBody>
                    <a:bodyPr/>
                    <a:lstStyle/>
                    <a:p>
                      <a:pPr algn="just">
                        <a:lnSpc>
                          <a:spcPct val="115000"/>
                        </a:lnSpc>
                        <a:spcAft>
                          <a:spcPts val="0"/>
                        </a:spcAft>
                      </a:pPr>
                      <a:r>
                        <a:rPr lang="es-ES" sz="1200">
                          <a:effectLst/>
                        </a:rPr>
                        <a:t>Solo incluyó 5 centros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9561" marR="29561" marT="0" marB="0"/>
                </a:tc>
                <a:tc>
                  <a:txBody>
                    <a:bodyPr/>
                    <a:lstStyle/>
                    <a:p>
                      <a:pPr algn="just">
                        <a:lnSpc>
                          <a:spcPct val="115000"/>
                        </a:lnSpc>
                        <a:spcAft>
                          <a:spcPts val="0"/>
                        </a:spcAft>
                      </a:pPr>
                      <a:r>
                        <a:rPr lang="es-E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9561" marR="29561" marT="0" marB="0"/>
                </a:tc>
              </a:tr>
              <a:tr h="1772047">
                <a:tc>
                  <a:txBody>
                    <a:bodyPr/>
                    <a:lstStyle/>
                    <a:p>
                      <a:pPr>
                        <a:lnSpc>
                          <a:spcPct val="115000"/>
                        </a:lnSpc>
                        <a:spcAft>
                          <a:spcPts val="0"/>
                        </a:spcAft>
                      </a:pPr>
                      <a:r>
                        <a:rPr lang="es-ES" sz="1200">
                          <a:effectLst/>
                        </a:rPr>
                        <a:t>Redacción y ortografía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9561" marR="29561" marT="0" marB="0"/>
                </a:tc>
                <a:tc>
                  <a:txBody>
                    <a:bodyPr/>
                    <a:lstStyle/>
                    <a:p>
                      <a:pPr>
                        <a:lnSpc>
                          <a:spcPct val="115000"/>
                        </a:lnSpc>
                        <a:spcAft>
                          <a:spcPts val="0"/>
                        </a:spcAft>
                      </a:pPr>
                      <a:r>
                        <a:rPr lang="es-ES" sz="1200">
                          <a:effectLst/>
                        </a:rPr>
                        <a:t>Utiliza un lenguaje claro, lógico coherente sin errores de ortografía.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9561" marR="29561" marT="0" marB="0"/>
                </a:tc>
                <a:tc>
                  <a:txBody>
                    <a:bodyPr/>
                    <a:lstStyle/>
                    <a:p>
                      <a:pPr>
                        <a:lnSpc>
                          <a:spcPct val="115000"/>
                        </a:lnSpc>
                        <a:spcAft>
                          <a:spcPts val="0"/>
                        </a:spcAft>
                      </a:pPr>
                      <a:r>
                        <a:rPr lang="es-ES" sz="1200" dirty="0">
                          <a:effectLst/>
                        </a:rPr>
                        <a:t>Existe ligera dificultad de coherencia lógica solo de 1  a 5 errores de ortografía.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561" marR="29561" marT="0" marB="0"/>
                </a:tc>
                <a:tc>
                  <a:txBody>
                    <a:bodyPr/>
                    <a:lstStyle/>
                    <a:p>
                      <a:pPr>
                        <a:lnSpc>
                          <a:spcPct val="115000"/>
                        </a:lnSpc>
                        <a:spcAft>
                          <a:spcPts val="0"/>
                        </a:spcAft>
                      </a:pPr>
                      <a:r>
                        <a:rPr lang="es-ES" sz="1200">
                          <a:effectLst/>
                        </a:rPr>
                        <a:t>Ideas lógicas pero confusas para el lector y presenta de 6 a 8 errores de ortografía.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9561" marR="29561" marT="0" marB="0"/>
                </a:tc>
                <a:tc>
                  <a:txBody>
                    <a:bodyPr/>
                    <a:lstStyle/>
                    <a:p>
                      <a:pPr>
                        <a:lnSpc>
                          <a:spcPct val="115000"/>
                        </a:lnSpc>
                        <a:spcAft>
                          <a:spcPts val="0"/>
                        </a:spcAft>
                      </a:pPr>
                      <a:r>
                        <a:rPr lang="es-ES" sz="1200">
                          <a:effectLst/>
                        </a:rPr>
                        <a:t>No desarrolla ideas claras y presenta más de 8 errores de ortografía.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9561" marR="29561" marT="0" marB="0"/>
                </a:tc>
                <a:tc>
                  <a:txBody>
                    <a:bodyPr/>
                    <a:lstStyle/>
                    <a:p>
                      <a:pPr algn="just">
                        <a:lnSpc>
                          <a:spcPct val="115000"/>
                        </a:lnSpc>
                        <a:spcAft>
                          <a:spcPts val="0"/>
                        </a:spcAft>
                      </a:pPr>
                      <a:r>
                        <a:rPr lang="es-E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9561" marR="29561" marT="0" marB="0"/>
                </a:tc>
              </a:tr>
              <a:tr h="1124225">
                <a:tc>
                  <a:txBody>
                    <a:bodyPr/>
                    <a:lstStyle/>
                    <a:p>
                      <a:pPr algn="just">
                        <a:lnSpc>
                          <a:spcPct val="115000"/>
                        </a:lnSpc>
                        <a:spcAft>
                          <a:spcPts val="0"/>
                        </a:spcAft>
                      </a:pPr>
                      <a:r>
                        <a:rPr lang="es-ES" sz="1200">
                          <a:effectLst/>
                        </a:rPr>
                        <a:t>Inclusión de los  centros solicitados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9561" marR="29561" marT="0" marB="0"/>
                </a:tc>
                <a:tc>
                  <a:txBody>
                    <a:bodyPr/>
                    <a:lstStyle/>
                    <a:p>
                      <a:pPr algn="just">
                        <a:lnSpc>
                          <a:spcPct val="115000"/>
                        </a:lnSpc>
                        <a:spcAft>
                          <a:spcPts val="0"/>
                        </a:spcAft>
                      </a:pPr>
                      <a:r>
                        <a:rPr lang="es-ES" sz="1200">
                          <a:effectLst/>
                        </a:rPr>
                        <a:t>Análisis claro y directo con los  centros solicitados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9561" marR="29561" marT="0" marB="0"/>
                </a:tc>
                <a:tc>
                  <a:txBody>
                    <a:bodyPr/>
                    <a:lstStyle/>
                    <a:p>
                      <a:pPr algn="just">
                        <a:lnSpc>
                          <a:spcPct val="115000"/>
                        </a:lnSpc>
                        <a:spcAft>
                          <a:spcPts val="0"/>
                        </a:spcAft>
                      </a:pPr>
                      <a:r>
                        <a:rPr lang="es-ES" sz="1200">
                          <a:effectLst/>
                        </a:rPr>
                        <a:t>Poca información   con los  centros solicitados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9561" marR="29561" marT="0" marB="0"/>
                </a:tc>
                <a:tc>
                  <a:txBody>
                    <a:bodyPr/>
                    <a:lstStyle/>
                    <a:p>
                      <a:pPr algn="just">
                        <a:lnSpc>
                          <a:spcPct val="115000"/>
                        </a:lnSpc>
                        <a:spcAft>
                          <a:spcPts val="0"/>
                        </a:spcAft>
                      </a:pPr>
                      <a:r>
                        <a:rPr lang="es-ES" sz="1200" dirty="0">
                          <a:effectLst/>
                        </a:rPr>
                        <a:t>Mínima información  con los  centros solicitados.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561" marR="29561" marT="0" marB="0"/>
                </a:tc>
                <a:tc>
                  <a:txBody>
                    <a:bodyPr/>
                    <a:lstStyle/>
                    <a:p>
                      <a:pPr algn="just">
                        <a:lnSpc>
                          <a:spcPct val="115000"/>
                        </a:lnSpc>
                        <a:spcAft>
                          <a:spcPts val="0"/>
                        </a:spcAft>
                      </a:pPr>
                      <a:r>
                        <a:rPr lang="es-ES" sz="1200">
                          <a:effectLst/>
                        </a:rPr>
                        <a:t>Nula información   con los  centros solicitados.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9561" marR="29561" marT="0" marB="0"/>
                </a:tc>
                <a:tc>
                  <a:txBody>
                    <a:bodyPr/>
                    <a:lstStyle/>
                    <a:p>
                      <a:pPr algn="just">
                        <a:lnSpc>
                          <a:spcPct val="115000"/>
                        </a:lnSpc>
                        <a:spcAft>
                          <a:spcPts val="0"/>
                        </a:spcAft>
                      </a:pPr>
                      <a:r>
                        <a:rPr lang="es-E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561" marR="29561" marT="0" marB="0"/>
                </a:tc>
              </a:tr>
            </a:tbl>
          </a:graphicData>
        </a:graphic>
      </p:graphicFrame>
      <p:pic>
        <p:nvPicPr>
          <p:cNvPr id="5123" name="Imagen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494" y="240058"/>
            <a:ext cx="1542775" cy="1193814"/>
          </a:xfrm>
          <a:prstGeom prst="rect">
            <a:avLst/>
          </a:prstGeom>
          <a:noFill/>
          <a:extLst>
            <a:ext uri="{909E8E84-426E-40DD-AFC4-6F175D3DCCD1}">
              <a14:hiddenFill xmlns:a14="http://schemas.microsoft.com/office/drawing/2010/main">
                <a:solidFill>
                  <a:srgbClr val="FFFFFF"/>
                </a:solidFill>
              </a14:hiddenFill>
            </a:ext>
          </a:extLst>
        </p:spPr>
      </p:pic>
      <p:sp>
        <p:nvSpPr>
          <p:cNvPr id="6" name="1 Rectángulo"/>
          <p:cNvSpPr/>
          <p:nvPr/>
        </p:nvSpPr>
        <p:spPr>
          <a:xfrm>
            <a:off x="9352720" y="5762825"/>
            <a:ext cx="1911628" cy="1015663"/>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MX" sz="1100" dirty="0">
                <a:effectLst/>
                <a:ea typeface="Calibri" panose="020F0502020204030204" pitchFamily="34" charset="0"/>
                <a:cs typeface="Times New Roman" panose="02020603050405020304" pitchFamily="18" charset="0"/>
              </a:rPr>
              <a:t>Calificación total:</a:t>
            </a:r>
            <a:endParaRPr lang="en-US" sz="1100" dirty="0">
              <a:effectLst/>
              <a:ea typeface="Calibri" panose="020F0502020204030204" pitchFamily="34" charset="0"/>
              <a:cs typeface="Times New Roman" panose="02020603050405020304" pitchFamily="18" charset="0"/>
            </a:endParaRPr>
          </a:p>
          <a:p>
            <a:pPr algn="ctr">
              <a:lnSpc>
                <a:spcPct val="115000"/>
              </a:lnSpc>
              <a:spcAft>
                <a:spcPts val="1000"/>
              </a:spcAft>
            </a:pPr>
            <a:r>
              <a:rPr lang="es-MX" sz="1100"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p:txBody>
      </p:sp>
      <p:sp>
        <p:nvSpPr>
          <p:cNvPr id="7" name="2 Elipse"/>
          <p:cNvSpPr/>
          <p:nvPr/>
        </p:nvSpPr>
        <p:spPr>
          <a:xfrm>
            <a:off x="9562752" y="6270656"/>
            <a:ext cx="1491563" cy="420588"/>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dirty="0" smtClean="0"/>
          </a:p>
          <a:p>
            <a:endParaRPr lang="es-MX" dirty="0"/>
          </a:p>
          <a:p>
            <a:endParaRPr lang="es-MX" dirty="0" smtClean="0"/>
          </a:p>
          <a:p>
            <a:endParaRPr lang="es-MX" dirty="0"/>
          </a:p>
          <a:p>
            <a:endParaRPr lang="es-MX" dirty="0" smtClean="0"/>
          </a:p>
          <a:p>
            <a:endParaRPr lang="en-US" dirty="0"/>
          </a:p>
        </p:txBody>
      </p:sp>
      <p:sp>
        <p:nvSpPr>
          <p:cNvPr id="5" name="Rectangle 4"/>
          <p:cNvSpPr>
            <a:spLocks noChangeArrowheads="1"/>
          </p:cNvSpPr>
          <p:nvPr/>
        </p:nvSpPr>
        <p:spPr bwMode="auto">
          <a:xfrm>
            <a:off x="6623326" y="234246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5"/>
          <p:cNvSpPr>
            <a:spLocks noChangeArrowheads="1"/>
          </p:cNvSpPr>
          <p:nvPr/>
        </p:nvSpPr>
        <p:spPr bwMode="auto">
          <a:xfrm>
            <a:off x="3334027" y="240058"/>
            <a:ext cx="554493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ESCUELA NORMAL DE EDUCACIÓN PREESCOLAR</a:t>
            </a:r>
            <a:endParaRPr kumimoji="0" lang="en-US" sz="11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LICENCIATURA EN EDUCACIÓN PREESCOLAR</a:t>
            </a:r>
            <a:endParaRPr kumimoji="0" lang="en-US" sz="11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RÚBRICA: DESARROLLO DEL PENSAMIENTO EN LA INFANCIA.</a:t>
            </a:r>
            <a:endParaRPr kumimoji="0" lang="en-US" sz="11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7"/>
          <p:cNvSpPr>
            <a:spLocks noChangeArrowheads="1"/>
          </p:cNvSpPr>
          <p:nvPr/>
        </p:nvSpPr>
        <p:spPr bwMode="auto">
          <a:xfrm>
            <a:off x="3197640" y="5762825"/>
            <a:ext cx="581770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Para el cuadro se considerarán  tres columnas, en las que incluyan nombre de cuando menos 10 centros o instituciones (ahí anexarán algunas de las problemáticas con las que trabajan), en la segunda columna pondrán la dirección y en la última el teléfono. Además de una  buena presentación, buena redacción y  ortografía.</a:t>
            </a:r>
            <a:endParaRPr kumimoji="0" lang="en-US" sz="11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94707125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TotalTime>
  <Words>907</Words>
  <Application>Microsoft Office PowerPoint</Application>
  <PresentationFormat>Panorámica</PresentationFormat>
  <Paragraphs>137</Paragraphs>
  <Slides>9</Slides>
  <Notes>0</Notes>
  <HiddenSlides>2</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9</vt:i4>
      </vt:variant>
    </vt:vector>
  </HeadingPairs>
  <TitlesOfParts>
    <vt:vector size="20" baseType="lpstr">
      <vt:lpstr>Arial</vt:lpstr>
      <vt:lpstr>Calibri</vt:lpstr>
      <vt:lpstr>Calibri Light</vt:lpstr>
      <vt:lpstr>Georgia</vt:lpstr>
      <vt:lpstr>Helvetica Neue</vt:lpstr>
      <vt:lpstr>Hind</vt:lpstr>
      <vt:lpstr>inherit</vt:lpstr>
      <vt:lpstr>Montserrat</vt:lpstr>
      <vt:lpstr>OpenSans</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karla garcia</dc:creator>
  <cp:lastModifiedBy>karla garcia</cp:lastModifiedBy>
  <cp:revision>13</cp:revision>
  <dcterms:created xsi:type="dcterms:W3CDTF">2019-01-08T17:26:46Z</dcterms:created>
  <dcterms:modified xsi:type="dcterms:W3CDTF">2019-01-10T02:23:03Z</dcterms:modified>
</cp:coreProperties>
</file>