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66DFDF94-3CF6-49ED-9042-40A4A7E10C7D}" type="datetimeFigureOut">
              <a:rPr lang="es-MX" smtClean="0"/>
              <a:t>13/01/2019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756D64C-9FBE-4515-8BE3-5A3A75BEC1A5}" type="slidenum">
              <a:rPr lang="es-MX" smtClean="0"/>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6DFDF94-3CF6-49ED-9042-40A4A7E10C7D}" type="datetimeFigureOut">
              <a:rPr lang="es-MX" smtClean="0"/>
              <a:t>13/01/2019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756D64C-9FBE-4515-8BE3-5A3A75BEC1A5}" type="slidenum">
              <a:rPr lang="es-MX" smtClean="0"/>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6DFDF94-3CF6-49ED-9042-40A4A7E10C7D}" type="datetimeFigureOut">
              <a:rPr lang="es-MX" smtClean="0"/>
              <a:t>13/01/2019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756D64C-9FBE-4515-8BE3-5A3A75BEC1A5}" type="slidenum">
              <a:rPr lang="es-MX" smtClean="0"/>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6DFDF94-3CF6-49ED-9042-40A4A7E10C7D}" type="datetimeFigureOut">
              <a:rPr lang="es-MX" smtClean="0"/>
              <a:t>13/01/2019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756D64C-9FBE-4515-8BE3-5A3A75BEC1A5}" type="slidenum">
              <a:rPr lang="es-MX" smtClean="0"/>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6DFDF94-3CF6-49ED-9042-40A4A7E10C7D}" type="datetimeFigureOut">
              <a:rPr lang="es-MX" smtClean="0"/>
              <a:t>13/01/2019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8756D64C-9FBE-4515-8BE3-5A3A75BEC1A5}" type="slidenum">
              <a:rPr lang="es-MX" smtClean="0"/>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66DFDF94-3CF6-49ED-9042-40A4A7E10C7D}" type="datetimeFigureOut">
              <a:rPr lang="es-MX" smtClean="0"/>
              <a:t>13/01/2019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8756D64C-9FBE-4515-8BE3-5A3A75BEC1A5}" type="slidenum">
              <a:rPr lang="es-MX" smtClean="0"/>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66DFDF94-3CF6-49ED-9042-40A4A7E10C7D}" type="datetimeFigureOut">
              <a:rPr lang="es-MX" smtClean="0"/>
              <a:t>13/01/2019</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8756D64C-9FBE-4515-8BE3-5A3A75BEC1A5}" type="slidenum">
              <a:rPr lang="es-MX" smtClean="0"/>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66DFDF94-3CF6-49ED-9042-40A4A7E10C7D}" type="datetimeFigureOut">
              <a:rPr lang="es-MX" smtClean="0"/>
              <a:t>13/01/2019</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8756D64C-9FBE-4515-8BE3-5A3A75BEC1A5}" type="slidenum">
              <a:rPr lang="es-MX" smtClean="0"/>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6DFDF94-3CF6-49ED-9042-40A4A7E10C7D}" type="datetimeFigureOut">
              <a:rPr lang="es-MX" smtClean="0"/>
              <a:t>13/01/2019</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8756D64C-9FBE-4515-8BE3-5A3A75BEC1A5}" type="slidenum">
              <a:rPr lang="es-MX" smtClean="0"/>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6DFDF94-3CF6-49ED-9042-40A4A7E10C7D}" type="datetimeFigureOut">
              <a:rPr lang="es-MX" smtClean="0"/>
              <a:t>13/01/2019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8756D64C-9FBE-4515-8BE3-5A3A75BEC1A5}" type="slidenum">
              <a:rPr lang="es-MX" smtClean="0"/>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6DFDF94-3CF6-49ED-9042-40A4A7E10C7D}" type="datetimeFigureOut">
              <a:rPr lang="es-MX" smtClean="0"/>
              <a:t>13/01/2019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8756D64C-9FBE-4515-8BE3-5A3A75BEC1A5}" type="slidenum">
              <a:rPr lang="es-MX" smtClean="0"/>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FDF94-3CF6-49ED-9042-40A4A7E10C7D}" type="datetimeFigureOut">
              <a:rPr lang="es-MX" smtClean="0"/>
              <a:t>13/01/2019</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56D64C-9FBE-4515-8BE3-5A3A75BEC1A5}" type="slidenum">
              <a:rPr lang="es-MX" smtClean="0"/>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0"/>
            <a:ext cx="8998023" cy="6572272"/>
          </a:xfrm>
        </p:spPr>
        <p:txBody>
          <a:bodyPr>
            <a:normAutofit/>
          </a:bodyPr>
          <a:lstStyle/>
          <a:p>
            <a:pPr lvl="0"/>
            <a:r>
              <a:rPr lang="es-MX" sz="1800" dirty="0" smtClean="0">
                <a:latin typeface="Arial" pitchFamily="34" charset="0"/>
                <a:cs typeface="Arial" pitchFamily="34" charset="0"/>
              </a:rPr>
              <a:t>Escuela </a:t>
            </a:r>
            <a:r>
              <a:rPr lang="es-MX" sz="1800" dirty="0" smtClean="0">
                <a:latin typeface="Arial" pitchFamily="34" charset="0"/>
                <a:cs typeface="Arial" pitchFamily="34" charset="0"/>
              </a:rPr>
              <a:t>Normal de Educación Preescolar</a:t>
            </a:r>
            <a:br>
              <a:rPr lang="es-MX" sz="1800" dirty="0" smtClean="0">
                <a:latin typeface="Arial" pitchFamily="34" charset="0"/>
                <a:cs typeface="Arial" pitchFamily="34" charset="0"/>
              </a:rPr>
            </a:br>
            <a:r>
              <a:rPr lang="es-MX" sz="1600" dirty="0" smtClean="0">
                <a:latin typeface="Arial" pitchFamily="34" charset="0"/>
                <a:cs typeface="Arial" pitchFamily="34" charset="0"/>
              </a:rPr>
              <a:t/>
            </a:r>
            <a:br>
              <a:rPr lang="es-MX" sz="1600" dirty="0" smtClean="0">
                <a:latin typeface="Arial" pitchFamily="34" charset="0"/>
                <a:cs typeface="Arial" pitchFamily="34" charset="0"/>
              </a:rPr>
            </a:br>
            <a:r>
              <a:rPr lang="es-MX" sz="1600" dirty="0" smtClean="0">
                <a:latin typeface="Arial" pitchFamily="34" charset="0"/>
                <a:cs typeface="Arial" pitchFamily="34" charset="0"/>
              </a:rPr>
              <a:t/>
            </a:r>
            <a:br>
              <a:rPr lang="es-MX" sz="1600" dirty="0" smtClean="0">
                <a:latin typeface="Arial" pitchFamily="34" charset="0"/>
                <a:cs typeface="Arial" pitchFamily="34" charset="0"/>
              </a:rPr>
            </a:br>
            <a:r>
              <a:rPr lang="es-MX" sz="1600" dirty="0" smtClean="0">
                <a:latin typeface="Arial" pitchFamily="34" charset="0"/>
                <a:cs typeface="Arial" pitchFamily="34" charset="0"/>
              </a:rPr>
              <a:t/>
            </a:r>
            <a:br>
              <a:rPr lang="es-MX" sz="1600" dirty="0" smtClean="0">
                <a:latin typeface="Arial" pitchFamily="34" charset="0"/>
                <a:cs typeface="Arial" pitchFamily="34" charset="0"/>
              </a:rPr>
            </a:br>
            <a:r>
              <a:rPr lang="es-MX" sz="1600" dirty="0">
                <a:latin typeface="Arial" pitchFamily="34" charset="0"/>
                <a:cs typeface="Arial" pitchFamily="34" charset="0"/>
              </a:rPr>
              <a:t/>
            </a:r>
            <a:br>
              <a:rPr lang="es-MX" sz="1600" dirty="0">
                <a:latin typeface="Arial" pitchFamily="34" charset="0"/>
                <a:cs typeface="Arial" pitchFamily="34" charset="0"/>
              </a:rPr>
            </a:br>
            <a:r>
              <a:rPr lang="es-MX" sz="1600" dirty="0" smtClean="0">
                <a:latin typeface="Arial" pitchFamily="34" charset="0"/>
                <a:cs typeface="Arial" pitchFamily="34" charset="0"/>
              </a:rPr>
              <a:t/>
            </a:r>
            <a:br>
              <a:rPr lang="es-MX" sz="1600" dirty="0" smtClean="0">
                <a:latin typeface="Arial" pitchFamily="34" charset="0"/>
                <a:cs typeface="Arial" pitchFamily="34" charset="0"/>
              </a:rPr>
            </a:br>
            <a:r>
              <a:rPr lang="es-MX" sz="1600" dirty="0" smtClean="0">
                <a:latin typeface="Arial" pitchFamily="34" charset="0"/>
                <a:cs typeface="Arial" pitchFamily="34" charset="0"/>
              </a:rPr>
              <a:t/>
            </a:r>
            <a:br>
              <a:rPr lang="es-MX" sz="1600" dirty="0" smtClean="0">
                <a:latin typeface="Arial" pitchFamily="34" charset="0"/>
                <a:cs typeface="Arial" pitchFamily="34" charset="0"/>
              </a:rPr>
            </a:br>
            <a:r>
              <a:rPr lang="es-MX" sz="1600" dirty="0" smtClean="0">
                <a:latin typeface="Arial" pitchFamily="34" charset="0"/>
                <a:cs typeface="Arial" pitchFamily="34" charset="0"/>
              </a:rPr>
              <a:t>Reflexión final del curso</a:t>
            </a:r>
            <a:br>
              <a:rPr lang="es-MX" sz="1600" dirty="0" smtClean="0">
                <a:latin typeface="Arial" pitchFamily="34" charset="0"/>
                <a:cs typeface="Arial" pitchFamily="34" charset="0"/>
              </a:rPr>
            </a:br>
            <a:r>
              <a:rPr lang="es-MX" sz="1600" dirty="0" smtClean="0">
                <a:latin typeface="Arial" pitchFamily="34" charset="0"/>
                <a:cs typeface="Arial" pitchFamily="34" charset="0"/>
              </a:rPr>
              <a:t>Planeación </a:t>
            </a:r>
            <a:r>
              <a:rPr lang="es-MX" sz="1600" dirty="0" smtClean="0">
                <a:latin typeface="Arial" pitchFamily="34" charset="0"/>
                <a:cs typeface="Arial" pitchFamily="34" charset="0"/>
              </a:rPr>
              <a:t>y Gestión </a:t>
            </a:r>
            <a:r>
              <a:rPr lang="es-MX" sz="1600" dirty="0" smtClean="0">
                <a:latin typeface="Arial" pitchFamily="34" charset="0"/>
                <a:cs typeface="Arial" pitchFamily="34" charset="0"/>
              </a:rPr>
              <a:t>Educativa</a:t>
            </a:r>
            <a:r>
              <a:rPr lang="es-MX" sz="1600" dirty="0" smtClean="0">
                <a:latin typeface="Arial" pitchFamily="34" charset="0"/>
                <a:cs typeface="Arial" pitchFamily="34" charset="0"/>
              </a:rPr>
              <a:t/>
            </a:r>
            <a:br>
              <a:rPr lang="es-MX" sz="1600" dirty="0" smtClean="0">
                <a:latin typeface="Arial" pitchFamily="34" charset="0"/>
                <a:cs typeface="Arial" pitchFamily="34" charset="0"/>
              </a:rPr>
            </a:br>
            <a:r>
              <a:rPr lang="es-MX" sz="1600" dirty="0" smtClean="0">
                <a:latin typeface="Arial" pitchFamily="34" charset="0"/>
                <a:cs typeface="Arial" pitchFamily="34" charset="0"/>
              </a:rPr>
              <a:t>Docente: Ramón  de Jesús Reséndiz Sánchez</a:t>
            </a:r>
            <a:br>
              <a:rPr lang="es-MX" sz="1600" dirty="0" smtClean="0">
                <a:latin typeface="Arial" pitchFamily="34" charset="0"/>
                <a:cs typeface="Arial" pitchFamily="34" charset="0"/>
              </a:rPr>
            </a:br>
            <a:r>
              <a:rPr lang="es-MX" sz="1600" dirty="0" smtClean="0">
                <a:latin typeface="Arial" pitchFamily="34" charset="0"/>
                <a:cs typeface="Arial" pitchFamily="34" charset="0"/>
              </a:rPr>
              <a:t>Alejandra Haydee López Seca</a:t>
            </a:r>
            <a:r>
              <a:rPr lang="es-MX" sz="1600" dirty="0" smtClean="0">
                <a:latin typeface="Arial" pitchFamily="34" charset="0"/>
                <a:cs typeface="Arial" pitchFamily="34" charset="0"/>
              </a:rPr>
              <a:t/>
            </a:r>
            <a:br>
              <a:rPr lang="es-MX" sz="1600" dirty="0" smtClean="0">
                <a:latin typeface="Arial" pitchFamily="34" charset="0"/>
                <a:cs typeface="Arial" pitchFamily="34" charset="0"/>
              </a:rPr>
            </a:br>
            <a:r>
              <a:rPr lang="es-MX" sz="1600" dirty="0" smtClean="0">
                <a:latin typeface="Arial" pitchFamily="34" charset="0"/>
                <a:cs typeface="Arial" pitchFamily="34" charset="0"/>
              </a:rPr>
              <a:t>4ºB        </a:t>
            </a:r>
            <a:r>
              <a:rPr lang="es-MX" sz="1600" dirty="0" smtClean="0">
                <a:latin typeface="Arial" pitchFamily="34" charset="0"/>
                <a:cs typeface="Arial" pitchFamily="34" charset="0"/>
              </a:rPr>
              <a:t>NL:7</a:t>
            </a:r>
            <a:r>
              <a:rPr lang="es-MX" sz="1600" dirty="0" smtClean="0">
                <a:latin typeface="Arial" pitchFamily="34" charset="0"/>
                <a:cs typeface="Arial" pitchFamily="34" charset="0"/>
              </a:rPr>
              <a:t/>
            </a:r>
            <a:br>
              <a:rPr lang="es-MX" sz="1600" dirty="0" smtClean="0">
                <a:latin typeface="Arial" pitchFamily="34" charset="0"/>
                <a:cs typeface="Arial" pitchFamily="34" charset="0"/>
              </a:rPr>
            </a:br>
            <a:r>
              <a:rPr lang="es-MX" sz="1600" dirty="0">
                <a:latin typeface="Arial" pitchFamily="34" charset="0"/>
                <a:cs typeface="Arial" pitchFamily="34" charset="0"/>
              </a:rPr>
              <a:t>Competencia del perfil de egreso</a:t>
            </a:r>
            <a:r>
              <a:rPr lang="es-MX" sz="1600" dirty="0" smtClean="0">
                <a:latin typeface="Arial" pitchFamily="34" charset="0"/>
                <a:cs typeface="Arial" pitchFamily="34" charset="0"/>
              </a:rPr>
              <a:t>:</a:t>
            </a:r>
            <a:r>
              <a:rPr lang="es-MX" sz="1600" b="1" dirty="0" smtClean="0">
                <a:latin typeface="Arial" pitchFamily="34" charset="0"/>
                <a:cs typeface="Arial" pitchFamily="34" charset="0"/>
              </a:rPr>
              <a:t/>
            </a:r>
            <a:br>
              <a:rPr lang="es-MX" sz="1600" b="1" dirty="0" smtClean="0">
                <a:latin typeface="Arial" pitchFamily="34" charset="0"/>
                <a:cs typeface="Arial" pitchFamily="34" charset="0"/>
              </a:rPr>
            </a:br>
            <a:r>
              <a:rPr lang="es-MX" sz="1600" dirty="0" smtClean="0">
                <a:latin typeface="Arial" pitchFamily="34" charset="0"/>
                <a:cs typeface="Arial" pitchFamily="34" charset="0"/>
              </a:rPr>
              <a:t> -Diseña planeaciones didácticas, aplicando sus conocimientos pedagógicos y disciplinares para responder a las  necesidades del contexto en el marco del plan y programas de estudio de la educación básica.</a:t>
            </a:r>
            <a:br>
              <a:rPr lang="es-MX" sz="1600" dirty="0" smtClean="0">
                <a:latin typeface="Arial" pitchFamily="34" charset="0"/>
                <a:cs typeface="Arial" pitchFamily="34" charset="0"/>
              </a:rPr>
            </a:br>
            <a:r>
              <a:rPr lang="es-MX" sz="1600" dirty="0" smtClean="0">
                <a:latin typeface="Arial" pitchFamily="34" charset="0"/>
                <a:cs typeface="Arial" pitchFamily="34" charset="0"/>
              </a:rPr>
              <a:t>-Genera ambientes formativos para propiciar la autonomía y promover el desarrollo de las competencias en los alumnos de educación básica.</a:t>
            </a:r>
            <a:br>
              <a:rPr lang="es-MX" sz="1600" dirty="0" smtClean="0">
                <a:latin typeface="Arial" pitchFamily="34" charset="0"/>
                <a:cs typeface="Arial" pitchFamily="34" charset="0"/>
              </a:rPr>
            </a:br>
            <a:r>
              <a:rPr lang="es-MX" sz="1600" dirty="0" smtClean="0">
                <a:latin typeface="Arial" pitchFamily="34" charset="0"/>
                <a:cs typeface="Arial" pitchFamily="34" charset="0"/>
              </a:rPr>
              <a:t>-Emplea la evaluación para intervenir en los diferentes ámbitos y momentos de la tarea educativa.</a:t>
            </a:r>
            <a:br>
              <a:rPr lang="es-MX" sz="1600" dirty="0" smtClean="0">
                <a:latin typeface="Arial" pitchFamily="34" charset="0"/>
                <a:cs typeface="Arial" pitchFamily="34" charset="0"/>
              </a:rPr>
            </a:br>
            <a:r>
              <a:rPr lang="es-MX" sz="1600" dirty="0" smtClean="0">
                <a:latin typeface="Arial" pitchFamily="34" charset="0"/>
                <a:cs typeface="Arial" pitchFamily="34" charset="0"/>
              </a:rPr>
              <a:t>-Propicia y regula espacios de aprendizaje incluyentes para todos los alumnos, con el fin de promover la convivencia, el respeto y la aceptación.</a:t>
            </a:r>
            <a:br>
              <a:rPr lang="es-MX" sz="1600" dirty="0" smtClean="0">
                <a:latin typeface="Arial" pitchFamily="34" charset="0"/>
                <a:cs typeface="Arial" pitchFamily="34" charset="0"/>
              </a:rPr>
            </a:br>
            <a:r>
              <a:rPr lang="es-MX" sz="1600" dirty="0" smtClean="0">
                <a:latin typeface="Arial" pitchFamily="34" charset="0"/>
                <a:cs typeface="Arial" pitchFamily="34" charset="0"/>
              </a:rPr>
              <a:t>-Utiliza recursos de la investigación educativa para enriquecer la práctica docente, expresando su interés por la ciencia y la propia investigación.</a:t>
            </a:r>
            <a:br>
              <a:rPr lang="es-MX" sz="1600" dirty="0" smtClean="0">
                <a:latin typeface="Arial" pitchFamily="34" charset="0"/>
                <a:cs typeface="Arial" pitchFamily="34" charset="0"/>
              </a:rPr>
            </a:br>
            <a:r>
              <a:rPr lang="es-MX" sz="1600" dirty="0" smtClean="0">
                <a:latin typeface="Arial" pitchFamily="34" charset="0"/>
                <a:cs typeface="Arial" pitchFamily="34" charset="0"/>
              </a:rPr>
              <a:t>-Usa las TIC como herramienta de enseñanza y aprendizaje</a:t>
            </a:r>
            <a:endParaRPr lang="es-MX" sz="1600" i="1" dirty="0">
              <a:latin typeface="Arial" pitchFamily="34" charset="0"/>
              <a:cs typeface="Arial" pitchFamily="34" charset="0"/>
            </a:endParaRPr>
          </a:p>
        </p:txBody>
      </p:sp>
      <p:pic>
        <p:nvPicPr>
          <p:cNvPr id="5" name="Imagen 4" descr="Resultado de imagen para escudo enep"/>
          <p:cNvPicPr/>
          <p:nvPr/>
        </p:nvPicPr>
        <p:blipFill>
          <a:blip r:embed="rId2">
            <a:extLst>
              <a:ext uri="{28A0092B-C50C-407E-A947-70E740481C1C}">
                <a14:useLocalDpi xmlns:a14="http://schemas.microsoft.com/office/drawing/2010/main" xmlns="" val="0"/>
              </a:ext>
            </a:extLst>
          </a:blip>
          <a:srcRect/>
          <a:stretch>
            <a:fillRect/>
          </a:stretch>
        </p:blipFill>
        <p:spPr bwMode="auto">
          <a:xfrm>
            <a:off x="3571868" y="714356"/>
            <a:ext cx="1500198" cy="1168081"/>
          </a:xfrm>
          <a:prstGeom prst="rect">
            <a:avLst/>
          </a:prstGeom>
          <a:noFill/>
          <a:ln>
            <a:noFill/>
          </a:ln>
        </p:spPr>
      </p:pic>
    </p:spTree>
    <p:extLst>
      <p:ext uri="{BB962C8B-B14F-4D97-AF65-F5344CB8AC3E}">
        <p14:creationId xmlns:p14="http://schemas.microsoft.com/office/powerpoint/2010/main" xmlns="" val="8638789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28596" y="285728"/>
            <a:ext cx="8072494" cy="5955989"/>
          </a:xfrm>
          <a:prstGeom prst="rect">
            <a:avLst/>
          </a:prstGeom>
          <a:noFill/>
        </p:spPr>
        <p:txBody>
          <a:bodyPr wrap="square" rtlCol="0">
            <a:spAutoFit/>
          </a:bodyPr>
          <a:lstStyle/>
          <a:p>
            <a:pPr algn="just">
              <a:lnSpc>
                <a:spcPct val="150000"/>
              </a:lnSpc>
            </a:pPr>
            <a:r>
              <a:rPr lang="es-MX" sz="1600" dirty="0">
                <a:latin typeface="Arial" pitchFamily="34" charset="0"/>
                <a:cs typeface="Arial" pitchFamily="34" charset="0"/>
              </a:rPr>
              <a:t>La gestión escolar incluye una serie de acciones realizadas por los actores de la comunidad de la escuela, de acuerdo con el papel que cada uno desempeña. Tales acciones deben orientarse a promover condiciones, ambientes y procesos coherentes para que los estudiantes adquieran las capacidades, habilidades y actitudes necesarias para su desarrollo integral, en el nivel educativo de que se trate. </a:t>
            </a:r>
          </a:p>
          <a:p>
            <a:pPr algn="just">
              <a:lnSpc>
                <a:spcPct val="150000"/>
              </a:lnSpc>
            </a:pPr>
            <a:r>
              <a:rPr lang="es-MX" sz="1600" dirty="0">
                <a:latin typeface="Arial" pitchFamily="34" charset="0"/>
                <a:cs typeface="Arial" pitchFamily="34" charset="0"/>
              </a:rPr>
              <a:t>La gestión, como un campo emergente, debe distinguirse de la administración y no confundirla con ésta o banalizarla. En este sentido, pueden existir prácticas administrativas burocráticas o clásicas, sin ser prácticas de gestión.  La gestión educativa requiere de competencias para articular conocimientos y acción; ética y eficacia; política y administración, como componentes de éstas. En ese sentido, el curso de </a:t>
            </a:r>
            <a:r>
              <a:rPr lang="es-MX" sz="1600" dirty="0" smtClean="0">
                <a:latin typeface="Arial" pitchFamily="34" charset="0"/>
                <a:cs typeface="Arial" pitchFamily="34" charset="0"/>
              </a:rPr>
              <a:t>Planeación y gestión educativa que </a:t>
            </a:r>
            <a:r>
              <a:rPr lang="es-MX" sz="1600" dirty="0">
                <a:latin typeface="Arial" pitchFamily="34" charset="0"/>
                <a:cs typeface="Arial" pitchFamily="34" charset="0"/>
              </a:rPr>
              <a:t>se desarrolla en el séptimo semestre pretende que el futuro docente de educación básica reconozca que la gestión educativa es esencial para el logro de los propósitos de la escuela, a partir de la identificación de sus condiciones y cultura particulares, de manera que sea capaz de participar en el funcionamiento eficaz de la institución y apoyar su proyecto de </a:t>
            </a:r>
            <a:r>
              <a:rPr lang="es-MX" sz="1600" dirty="0" smtClean="0">
                <a:latin typeface="Arial" pitchFamily="34" charset="0"/>
                <a:cs typeface="Arial" pitchFamily="34" charset="0"/>
              </a:rPr>
              <a:t>desarrollo. </a:t>
            </a:r>
            <a:endParaRPr lang="es-MX" sz="1600" dirty="0">
              <a:latin typeface="Arial" pitchFamily="34" charset="0"/>
              <a:cs typeface="Arial" pitchFamily="34" charset="0"/>
            </a:endParaRPr>
          </a:p>
        </p:txBody>
      </p:sp>
      <p:sp>
        <p:nvSpPr>
          <p:cNvPr id="3" name="2 Rectángulo"/>
          <p:cNvSpPr/>
          <p:nvPr/>
        </p:nvSpPr>
        <p:spPr>
          <a:xfrm>
            <a:off x="285720" y="285728"/>
            <a:ext cx="8501122" cy="6000792"/>
          </a:xfrm>
          <a:prstGeom prst="rect">
            <a:avLst/>
          </a:prstGeom>
          <a:noFill/>
          <a:ln w="76200">
            <a:solidFill>
              <a:srgbClr val="92D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2910" y="500042"/>
            <a:ext cx="8072494" cy="5078313"/>
          </a:xfrm>
          <a:prstGeom prst="rect">
            <a:avLst/>
          </a:prstGeom>
          <a:noFill/>
        </p:spPr>
        <p:txBody>
          <a:bodyPr wrap="square" rtlCol="0">
            <a:spAutoFit/>
          </a:bodyPr>
          <a:lstStyle/>
          <a:p>
            <a:pPr algn="just"/>
            <a:r>
              <a:rPr lang="es-MX" dirty="0" smtClean="0">
                <a:latin typeface="Arial" pitchFamily="34" charset="0"/>
                <a:cs typeface="Arial" pitchFamily="34" charset="0"/>
              </a:rPr>
              <a:t>Considero que toda escuela debe tener una gestión, ya que ésta es la que permite que todo se lleve de manera organizada y con un gran compromiso de parte de todo aquel individuo interno a la institución. Las escuelas efectivas y el éxito de sus procesos se fundamentan en una buena gestión que incide en el clima organizacional, en las formas de liderazgo y conducción institucionales, en el aprovechamiento optimo de los recursos humanos y del tiempo, en la planificación de tareas y la distribución del trabajo y se productividad, en la eficiencia de la administración y el rendimiento de los recursos materiales, y en pocas palabras, en la calidad de cada uno de los procesos que se instituyen al interior de las mismas. Es necesario establecer una política educativa que pida cuentas, pero que brinde apoyos para que la gestión se vincule con la calidad educativa, para generar valor agregado para la comunidad educativa y para la sociedad. Es por ello, que si la calidad educativa consiste en el logro de los propósitos educativos y en la satisfacción de las necesidades de aprendizaje, entonces la gestión educativa de calidad será aquella que contribuya a la creación de condiciones para la satisfacción de estas necesidades y al cumplimiento de dichos.</a:t>
            </a:r>
            <a:endParaRPr lang="es-MX" dirty="0">
              <a:latin typeface="Arial" pitchFamily="34" charset="0"/>
              <a:cs typeface="Arial" pitchFamily="34" charset="0"/>
            </a:endParaRPr>
          </a:p>
        </p:txBody>
      </p:sp>
      <p:sp>
        <p:nvSpPr>
          <p:cNvPr id="5" name="4 Rectángulo"/>
          <p:cNvSpPr/>
          <p:nvPr/>
        </p:nvSpPr>
        <p:spPr>
          <a:xfrm>
            <a:off x="428596" y="285728"/>
            <a:ext cx="8501122" cy="5786478"/>
          </a:xfrm>
          <a:prstGeom prst="rect">
            <a:avLst/>
          </a:prstGeom>
          <a:noFill/>
          <a:ln w="76200">
            <a:solidFill>
              <a:srgbClr val="92D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71472" y="1571612"/>
            <a:ext cx="8001056" cy="2862322"/>
          </a:xfrm>
          <a:prstGeom prst="rect">
            <a:avLst/>
          </a:prstGeom>
          <a:noFill/>
        </p:spPr>
        <p:txBody>
          <a:bodyPr wrap="square" rtlCol="0">
            <a:spAutoFit/>
          </a:bodyPr>
          <a:lstStyle/>
          <a:p>
            <a:pPr algn="just"/>
            <a:r>
              <a:rPr lang="es-MX" dirty="0" smtClean="0"/>
              <a:t>Durante las diferentes jornadas de práctica, en relación a la gestión, se cuenta con la ruta de mejora, la cual tubo punto de partida de acuerdo a las diferentes problemáticas que se tienen dentro del jardín de niños. Una vez identificada esta problemática, la directora con apoyo de las maestras fijaron los objetivos para posteriormente diseñar las diferentes actividades apropiadas para el logro de los objetivos.</a:t>
            </a:r>
          </a:p>
          <a:p>
            <a:pPr algn="just"/>
            <a:r>
              <a:rPr lang="es-MX" dirty="0" smtClean="0"/>
              <a:t>La directora tiene el papel de gestionar todos aquellos recursos que se iban a necesitar para llevar a cabo estas actividades, como lo fueron diferentes instrumentos o utensilios para la implementación de clubes, así como también visitas a museos.</a:t>
            </a:r>
            <a:endParaRPr lang="es-MX" dirty="0"/>
          </a:p>
        </p:txBody>
      </p:sp>
      <p:sp>
        <p:nvSpPr>
          <p:cNvPr id="5" name="4 Rectángulo"/>
          <p:cNvSpPr/>
          <p:nvPr/>
        </p:nvSpPr>
        <p:spPr>
          <a:xfrm>
            <a:off x="500034" y="1142984"/>
            <a:ext cx="8286808" cy="3714776"/>
          </a:xfrm>
          <a:prstGeom prst="rect">
            <a:avLst/>
          </a:prstGeom>
          <a:noFill/>
          <a:ln w="76200">
            <a:solidFill>
              <a:srgbClr val="92D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405</Words>
  <Application>Microsoft Office PowerPoint</Application>
  <PresentationFormat>Presentación en pantalla (4:3)</PresentationFormat>
  <Paragraphs>6</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Escuela Normal de Educación Preescolar       Reflexión final del curso Planeación y Gestión Educativa Docente: Ramón  de Jesús Reséndiz Sánchez Alejandra Haydee López Seca 4ºB        NL:7 Competencia del perfil de egreso:  -Diseña planeaciones didácticas, aplicando sus conocimientos pedagógicos y disciplinares para responder a las  necesidades del contexto en el marco del plan y programas de estudio de la educación básica. -Genera ambientes formativos para propiciar la autonomía y promover el desarrollo de las competencias en los alumnos de educación básica. -Emplea la evaluación para intervenir en los diferentes ámbitos y momentos de la tarea educativa. -Propicia y regula espacios de aprendizaje incluyentes para todos los alumnos, con el fin de promover la convivencia, el respeto y la aceptación. -Utiliza recursos de la investigación educativa para enriquecer la práctica docente, expresando su interés por la ciencia y la propia investigación. -Usa las TIC como herramienta de enseñanza y aprendizaje</vt:lpstr>
      <vt:lpstr>Diapositiva 2</vt:lpstr>
      <vt:lpstr>Diapositiva 3</vt:lpstr>
      <vt:lpstr>Diapositiva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       Reflexión final del curso Planeación y Gestión Educativa Docente: Ramón  de Jesús Reséndiz Sánchez Alejandra Haydee López Seca 4ºB        NL:7 Competencia del perfil de egreso:  -Diseña planeaciones didácticas, aplicando sus conocimientos pedagógicos y disciplinares para responder a las  necesidades del contexto en el marco del plan y programas de estudio de la educación básica. -Genera ambientes formativos para propiciar la autonomía y promover el desarrollo de las competencias en los alumnos de educación básica. -Emplea la evaluación para intervenir en los diferentes ámbitos y momentos de la tarea educativa. -Propicia y regula espacios de aprendizaje incluyentes para todos los alumnos, con el fin de promover la convivencia, el respeto y la aceptación. -Utiliza recursos de la investigación educativa para enriquecer la práctica docente, expresando su interés por la ciencia y la propia investigación. -Usa las TIC como herramienta de enseñanza y aprendizaje</dc:title>
  <dc:creator>PC</dc:creator>
  <cp:lastModifiedBy>PC</cp:lastModifiedBy>
  <cp:revision>1</cp:revision>
  <dcterms:created xsi:type="dcterms:W3CDTF">2019-01-14T05:41:38Z</dcterms:created>
  <dcterms:modified xsi:type="dcterms:W3CDTF">2019-01-14T05:56:25Z</dcterms:modified>
</cp:coreProperties>
</file>