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3" r:id="rId9"/>
    <p:sldId id="264" r:id="rId10"/>
    <p:sldId id="26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825049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4055147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24349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3431417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9527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1400918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37145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406521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239566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B54B4B-472D-4F2D-ADBA-4C502E539760}" type="datetimeFigureOut">
              <a:rPr lang="es-ES" smtClean="0"/>
              <a:t>13/01/2019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2513507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BB54B4B-472D-4F2D-ADBA-4C502E539760}" type="datetimeFigureOut">
              <a:rPr lang="es-ES" smtClean="0"/>
              <a:t>13/01/2019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3214413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BB54B4B-472D-4F2D-ADBA-4C502E539760}" type="datetimeFigureOut">
              <a:rPr lang="es-ES" smtClean="0"/>
              <a:t>13/01/2019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33619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BB54B4B-472D-4F2D-ADBA-4C502E539760}" type="datetimeFigureOut">
              <a:rPr lang="es-ES" smtClean="0"/>
              <a:t>13/01/2019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327862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54B4B-472D-4F2D-ADBA-4C502E539760}" type="datetimeFigureOut">
              <a:rPr lang="es-ES" smtClean="0"/>
              <a:t>13/01/2019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3941215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BB54B4B-472D-4F2D-ADBA-4C502E539760}" type="datetimeFigureOut">
              <a:rPr lang="es-ES" smtClean="0"/>
              <a:t>13/01/2019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413052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BB54B4B-472D-4F2D-ADBA-4C502E539760}" type="datetimeFigureOut">
              <a:rPr lang="es-ES" smtClean="0"/>
              <a:t>13/01/2019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0052BDC-D421-4826-9128-D6299652B0A9}" type="slidenum">
              <a:rPr lang="es-ES" smtClean="0"/>
              <a:t>‹Nº›</a:t>
            </a:fld>
            <a:endParaRPr lang="es-ES"/>
          </a:p>
        </p:txBody>
      </p:sp>
    </p:spTree>
    <p:extLst>
      <p:ext uri="{BB962C8B-B14F-4D97-AF65-F5344CB8AC3E}">
        <p14:creationId xmlns:p14="http://schemas.microsoft.com/office/powerpoint/2010/main" val="71339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B54B4B-472D-4F2D-ADBA-4C502E539760}" type="datetimeFigureOut">
              <a:rPr lang="es-ES" smtClean="0"/>
              <a:t>13/01/2019</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0052BDC-D421-4826-9128-D6299652B0A9}" type="slidenum">
              <a:rPr lang="es-ES" smtClean="0"/>
              <a:t>‹Nº›</a:t>
            </a:fld>
            <a:endParaRPr lang="es-ES"/>
          </a:p>
        </p:txBody>
      </p:sp>
    </p:spTree>
    <p:extLst>
      <p:ext uri="{BB962C8B-B14F-4D97-AF65-F5344CB8AC3E}">
        <p14:creationId xmlns:p14="http://schemas.microsoft.com/office/powerpoint/2010/main" val="3381369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nvSpPr>
        <p:spPr>
          <a:xfrm>
            <a:off x="935872" y="311084"/>
            <a:ext cx="8998023" cy="6146806"/>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r>
              <a:rPr lang="es-MX" sz="2700" b="1" dirty="0"/>
              <a:t/>
            </a:r>
            <a:br>
              <a:rPr lang="es-MX" sz="2700" b="1" dirty="0"/>
            </a:br>
            <a:r>
              <a:rPr lang="es-MX" sz="2700" b="1" dirty="0">
                <a:latin typeface="Century Gothic" panose="020B0502020202020204" pitchFamily="34" charset="0"/>
              </a:rPr>
              <a:t>Escuela Normal de Educación Preescolar</a:t>
            </a:r>
            <a:br>
              <a:rPr lang="es-MX" sz="2700" b="1" dirty="0">
                <a:latin typeface="Century Gothic" panose="020B0502020202020204" pitchFamily="34" charset="0"/>
              </a:rPr>
            </a:br>
            <a:r>
              <a:rPr lang="es-MX" sz="2700" b="1" dirty="0">
                <a:latin typeface="Century Gothic" panose="020B0502020202020204" pitchFamily="34" charset="0"/>
              </a:rPr>
              <a:t/>
            </a:r>
            <a:br>
              <a:rPr lang="es-MX" sz="2700" b="1" dirty="0">
                <a:latin typeface="Century Gothic" panose="020B0502020202020204" pitchFamily="34" charset="0"/>
              </a:rPr>
            </a:br>
            <a:r>
              <a:rPr lang="es-MX" sz="2700">
                <a:latin typeface="Comic Sans MS" panose="030F0702030302020204" pitchFamily="66" charset="0"/>
              </a:rPr>
              <a:t/>
            </a:r>
            <a:br>
              <a:rPr lang="es-MX" sz="2700">
                <a:latin typeface="Comic Sans MS" panose="030F0702030302020204" pitchFamily="66" charset="0"/>
              </a:rPr>
            </a:br>
            <a:endParaRPr lang="es-MX" sz="2700" smtClean="0">
              <a:latin typeface="Comic Sans MS" panose="030F0702030302020204" pitchFamily="66" charset="0"/>
            </a:endParaRPr>
          </a:p>
          <a:p>
            <a:pPr lvl="0"/>
            <a:r>
              <a:rPr lang="es-MX" sz="2700" dirty="0">
                <a:latin typeface="Comic Sans MS" panose="030F0702030302020204" pitchFamily="66" charset="0"/>
              </a:rPr>
              <a:t/>
            </a:r>
            <a:br>
              <a:rPr lang="es-MX" sz="2700" dirty="0">
                <a:latin typeface="Comic Sans MS" panose="030F0702030302020204" pitchFamily="66" charset="0"/>
              </a:rPr>
            </a:br>
            <a:r>
              <a:rPr lang="es-MX" sz="2000" dirty="0">
                <a:latin typeface="Century Gothic" panose="020B0502020202020204" pitchFamily="34" charset="0"/>
              </a:rPr>
              <a:t/>
            </a:r>
            <a:br>
              <a:rPr lang="es-MX" sz="2000" dirty="0">
                <a:latin typeface="Century Gothic" panose="020B0502020202020204" pitchFamily="34" charset="0"/>
              </a:rPr>
            </a:br>
            <a:r>
              <a:rPr lang="es-MX" sz="2000" dirty="0">
                <a:latin typeface="Century Gothic" panose="020B0502020202020204" pitchFamily="34" charset="0"/>
              </a:rPr>
              <a:t>Planeación y Gestión Educativa</a:t>
            </a:r>
            <a:br>
              <a:rPr lang="es-MX" sz="2000" dirty="0">
                <a:latin typeface="Century Gothic" panose="020B0502020202020204" pitchFamily="34" charset="0"/>
              </a:rPr>
            </a:br>
            <a:r>
              <a:rPr lang="es-MX" sz="2000" dirty="0">
                <a:latin typeface="Century Gothic" panose="020B0502020202020204" pitchFamily="34" charset="0"/>
              </a:rPr>
              <a:t/>
            </a:r>
            <a:br>
              <a:rPr lang="es-MX" sz="2000" dirty="0">
                <a:latin typeface="Century Gothic" panose="020B0502020202020204" pitchFamily="34" charset="0"/>
              </a:rPr>
            </a:br>
            <a:r>
              <a:rPr lang="es-MX" sz="2000" dirty="0">
                <a:latin typeface="Century Gothic" panose="020B0502020202020204" pitchFamily="34" charset="0"/>
              </a:rPr>
              <a:t>Docente: Ramón  de Jesús Reséndiz Sánchez</a:t>
            </a:r>
            <a:r>
              <a:rPr lang="es-MX" sz="2000">
                <a:latin typeface="Century Gothic" panose="020B0502020202020204" pitchFamily="34" charset="0"/>
              </a:rPr>
              <a:t/>
            </a:r>
            <a:br>
              <a:rPr lang="es-MX" sz="2000">
                <a:latin typeface="Century Gothic" panose="020B0502020202020204" pitchFamily="34" charset="0"/>
              </a:rPr>
            </a:br>
            <a:r>
              <a:rPr lang="es-MX" sz="2000" smtClean="0">
                <a:latin typeface="Century Gothic" panose="020B0502020202020204" pitchFamily="34" charset="0"/>
              </a:rPr>
              <a:t>Valeria Montserrath Rodriguez Garcia</a:t>
            </a:r>
            <a:r>
              <a:rPr lang="es-MX" sz="2000" dirty="0">
                <a:latin typeface="Century Gothic" panose="020B0502020202020204" pitchFamily="34" charset="0"/>
              </a:rPr>
              <a:t/>
            </a:r>
            <a:br>
              <a:rPr lang="es-MX" sz="2000" dirty="0">
                <a:latin typeface="Century Gothic" panose="020B0502020202020204" pitchFamily="34" charset="0"/>
              </a:rPr>
            </a:br>
            <a:r>
              <a:rPr lang="es-MX" sz="2000" dirty="0">
                <a:latin typeface="Century Gothic" panose="020B0502020202020204" pitchFamily="34" charset="0"/>
              </a:rPr>
              <a:t>4ºB        </a:t>
            </a:r>
            <a:r>
              <a:rPr lang="es-MX" sz="2000">
                <a:latin typeface="Century Gothic" panose="020B0502020202020204" pitchFamily="34" charset="0"/>
              </a:rPr>
              <a:t>#</a:t>
            </a:r>
            <a:r>
              <a:rPr lang="es-MX" sz="2000" smtClean="0">
                <a:latin typeface="Century Gothic" panose="020B0502020202020204" pitchFamily="34" charset="0"/>
              </a:rPr>
              <a:t>12</a:t>
            </a:r>
          </a:p>
          <a:p>
            <a:pPr lvl="0"/>
            <a:endParaRPr lang="es-MX" sz="2000" smtClean="0">
              <a:latin typeface="Century Gothic" panose="020B0502020202020204" pitchFamily="34" charset="0"/>
            </a:endParaRPr>
          </a:p>
          <a:p>
            <a:pPr lvl="0"/>
            <a:endParaRPr lang="es-MX" sz="2000" smtClean="0">
              <a:latin typeface="Century Gothic" panose="020B0502020202020204" pitchFamily="34" charset="0"/>
            </a:endParaRPr>
          </a:p>
          <a:p>
            <a:pPr lvl="0"/>
            <a:endParaRPr lang="es-MX" sz="2000">
              <a:latin typeface="Century Gothic" panose="020B0502020202020204" pitchFamily="34" charset="0"/>
            </a:endParaRPr>
          </a:p>
          <a:p>
            <a:pPr lvl="0"/>
            <a:r>
              <a:rPr lang="es-MX" sz="2700" dirty="0">
                <a:latin typeface="Century Gothic" panose="020B0502020202020204" pitchFamily="34" charset="0"/>
              </a:rPr>
              <a:t/>
            </a:r>
            <a:br>
              <a:rPr lang="es-MX" sz="2700" dirty="0">
                <a:latin typeface="Century Gothic" panose="020B0502020202020204" pitchFamily="34" charset="0"/>
              </a:rPr>
            </a:br>
            <a:r>
              <a:rPr lang="es-MX" sz="1800" b="1">
                <a:latin typeface="Century Gothic" panose="020B0502020202020204" pitchFamily="34" charset="0"/>
              </a:rPr>
              <a:t>Competencia </a:t>
            </a:r>
            <a:r>
              <a:rPr lang="es-MX" sz="1800" b="1" smtClean="0">
                <a:latin typeface="Century Gothic" panose="020B0502020202020204" pitchFamily="34" charset="0"/>
              </a:rPr>
              <a:t>central del </a:t>
            </a:r>
            <a:r>
              <a:rPr lang="es-MX" sz="1800" b="1" dirty="0">
                <a:latin typeface="Century Gothic" panose="020B0502020202020204" pitchFamily="34" charset="0"/>
              </a:rPr>
              <a:t>perfil de egreso: </a:t>
            </a:r>
            <a:r>
              <a:rPr lang="es-MX" sz="3200" dirty="0"/>
              <a:t/>
            </a:r>
            <a:br>
              <a:rPr lang="es-MX" sz="3200" dirty="0"/>
            </a:br>
            <a:r>
              <a:rPr lang="es-MX" sz="3200" dirty="0"/>
              <a:t/>
            </a:r>
            <a:br>
              <a:rPr lang="es-MX" sz="3200" dirty="0"/>
            </a:br>
            <a:r>
              <a:rPr lang="es-MX" sz="2000" dirty="0"/>
              <a:t/>
            </a:r>
            <a:br>
              <a:rPr lang="es-MX" sz="2000" dirty="0"/>
            </a:br>
            <a:r>
              <a:rPr lang="es-MX" sz="2000" dirty="0"/>
              <a:t/>
            </a:r>
            <a:br>
              <a:rPr lang="es-MX" sz="2000" dirty="0"/>
            </a:br>
            <a:r>
              <a:rPr lang="es-MX" sz="2000" dirty="0"/>
              <a:t/>
            </a:r>
            <a:br>
              <a:rPr lang="es-MX" sz="2000" dirty="0"/>
            </a:br>
            <a:endParaRPr lang="es-MX" sz="2000" i="1" dirty="0">
              <a:latin typeface="Comic Sans MS" panose="030F0702030302020204" pitchFamily="66" charset="0"/>
            </a:endParaRPr>
          </a:p>
        </p:txBody>
      </p:sp>
      <p:sp>
        <p:nvSpPr>
          <p:cNvPr id="5" name="2 CuadroTexto"/>
          <p:cNvSpPr txBox="1"/>
          <p:nvPr/>
        </p:nvSpPr>
        <p:spPr>
          <a:xfrm>
            <a:off x="686873" y="5097057"/>
            <a:ext cx="9144000" cy="738664"/>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400" dirty="0">
                <a:latin typeface="Century Gothic" panose="020B0502020202020204" pitchFamily="34" charset="0"/>
              </a:rPr>
              <a:t>-Diseña planeaciones didácticas, aplicando sus conocimientos pedagógicos y disciplinares para responder a las  necesidades del contexto en el marco del plan y programas de estudio de la educación </a:t>
            </a:r>
            <a:r>
              <a:rPr lang="es-MX" sz="1400">
                <a:latin typeface="Century Gothic" panose="020B0502020202020204" pitchFamily="34" charset="0"/>
              </a:rPr>
              <a:t>básica</a:t>
            </a:r>
            <a:r>
              <a:rPr lang="es-MX" sz="1400" smtClean="0">
                <a:latin typeface="Century Gothic" panose="020B0502020202020204" pitchFamily="34" charset="0"/>
              </a:rPr>
              <a:t>.</a:t>
            </a:r>
            <a:endParaRPr lang="es-MX" dirty="0"/>
          </a:p>
        </p:txBody>
      </p:sp>
      <p:sp>
        <p:nvSpPr>
          <p:cNvPr id="6" name="5 CuadroTexto"/>
          <p:cNvSpPr txBox="1"/>
          <p:nvPr/>
        </p:nvSpPr>
        <p:spPr>
          <a:xfrm>
            <a:off x="5011480" y="6457890"/>
            <a:ext cx="3972085" cy="40011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s-MX" sz="2000" b="1" dirty="0">
                <a:latin typeface="Century Gothic" panose="020B0502020202020204" pitchFamily="34" charset="0"/>
              </a:rPr>
              <a:t>Saltillo, Coahuila; Enero 2019</a:t>
            </a:r>
          </a:p>
        </p:txBody>
      </p:sp>
      <p:pic>
        <p:nvPicPr>
          <p:cNvPr id="7" name="Imagen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3211" y="1107583"/>
            <a:ext cx="1983347" cy="1378040"/>
          </a:xfrm>
          <a:prstGeom prst="rect">
            <a:avLst/>
          </a:prstGeom>
          <a:noFill/>
          <a:ln>
            <a:noFill/>
          </a:ln>
        </p:spPr>
      </p:pic>
    </p:spTree>
    <p:extLst>
      <p:ext uri="{BB962C8B-B14F-4D97-AF65-F5344CB8AC3E}">
        <p14:creationId xmlns:p14="http://schemas.microsoft.com/office/powerpoint/2010/main" val="1945496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26087957"/>
              </p:ext>
            </p:extLst>
          </p:nvPr>
        </p:nvGraphicFramePr>
        <p:xfrm>
          <a:off x="259219" y="660360"/>
          <a:ext cx="9425695" cy="4638110"/>
        </p:xfrm>
        <a:graphic>
          <a:graphicData uri="http://schemas.openxmlformats.org/drawingml/2006/table">
            <a:tbl>
              <a:tblPr firstRow="1" bandRow="1"/>
              <a:tblGrid>
                <a:gridCol w="1620438"/>
                <a:gridCol w="1301756"/>
                <a:gridCol w="1445544"/>
                <a:gridCol w="1517441"/>
                <a:gridCol w="1736185"/>
                <a:gridCol w="127020"/>
                <a:gridCol w="27809"/>
                <a:gridCol w="1649502"/>
              </a:tblGrid>
              <a:tr h="148199">
                <a:tc gridSpan="8">
                  <a:txBody>
                    <a:bodyPr/>
                    <a:lstStyle/>
                    <a:p>
                      <a:pPr>
                        <a:lnSpc>
                          <a:spcPct val="107000"/>
                        </a:lnSpc>
                        <a:spcAft>
                          <a:spcPts val="0"/>
                        </a:spcAft>
                      </a:pPr>
                      <a:r>
                        <a:rPr lang="es-ES" sz="1200" b="1">
                          <a:effectLst/>
                          <a:latin typeface="Calibri" panose="020F0502020204030204" pitchFamily="34" charset="0"/>
                          <a:ea typeface="Calibri" panose="020F0502020204030204" pitchFamily="34" charset="0"/>
                          <a:cs typeface="Times New Roman" panose="02020603050405020304" pitchFamily="18" charset="0"/>
                        </a:rPr>
                        <a:t>RÚBRICA :     Presentación final de los cursos del semestre  50%</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50675">
                <a:tc gridSpan="8">
                  <a:txBody>
                    <a:bodyPr/>
                    <a:lstStyle/>
                    <a:p>
                      <a:pPr>
                        <a:lnSpc>
                          <a:spcPct val="107000"/>
                        </a:lnSpc>
                        <a:spcAft>
                          <a:spcPts val="0"/>
                        </a:spcAft>
                      </a:pPr>
                      <a:r>
                        <a:rPr lang="es-MX" sz="1100">
                          <a:solidFill>
                            <a:srgbClr val="000000"/>
                          </a:solidFill>
                          <a:effectLst/>
                          <a:latin typeface="Soberana Sans Light"/>
                          <a:ea typeface="Calibri" panose="020F0502020204030204" pitchFamily="34" charset="0"/>
                          <a:cs typeface="Soberana Sans Light"/>
                        </a:rPr>
                        <a:t>  </a:t>
                      </a:r>
                      <a:r>
                        <a:rPr lang="es-ES" sz="1100" b="1">
                          <a:effectLst/>
                          <a:latin typeface="Calibri" panose="020F0502020204030204" pitchFamily="34" charset="0"/>
                          <a:ea typeface="Calibri" panose="020F0502020204030204" pitchFamily="34" charset="0"/>
                          <a:cs typeface="Times New Roman" panose="02020603050405020304" pitchFamily="18" charset="0"/>
                        </a:rPr>
                        <a:t>Problema</a:t>
                      </a:r>
                      <a:r>
                        <a:rPr lang="es-ES" sz="1100">
                          <a:effectLst/>
                          <a:latin typeface="Calibri" panose="020F0502020204030204" pitchFamily="34" charset="0"/>
                          <a:ea typeface="Calibri" panose="020F0502020204030204" pitchFamily="34" charset="0"/>
                          <a:cs typeface="Times New Roman" panose="02020603050405020304" pitchFamily="18" charset="0"/>
                        </a:rPr>
                        <a:t>:</a:t>
                      </a:r>
                      <a:r>
                        <a:rPr lang="es-ES" sz="1100">
                          <a:solidFill>
                            <a:srgbClr val="000000"/>
                          </a:solidFill>
                          <a:effectLst/>
                          <a:latin typeface="Soberana Sans Light"/>
                          <a:ea typeface="Calibri" panose="020F0502020204030204" pitchFamily="34" charset="0"/>
                          <a:cs typeface="Arial" panose="020B0604020202020204" pitchFamily="34" charset="0"/>
                        </a:rPr>
                        <a:t> Falta de a</a:t>
                      </a:r>
                      <a:r>
                        <a:rPr lang="es-MX" sz="1100">
                          <a:effectLst/>
                          <a:latin typeface="Calibri" panose="020F0502020204030204" pitchFamily="34" charset="0"/>
                          <a:ea typeface="Calibri" panose="020F0502020204030204" pitchFamily="34" charset="0"/>
                          <a:cs typeface="Calibri" panose="020F0502020204030204" pitchFamily="34" charset="0"/>
                        </a:rPr>
                        <a:t>rticulación en los conocimientos disciplinarios, didácticos y científico-tecnológicos adquiridos en el transcurso del  semestre con lo que viven y experimentan cotidianamente en las escuelas de educación preescolar.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01297">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Referentes  </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800"/>
                        </a:spcAft>
                      </a:pPr>
                      <a:r>
                        <a:rPr lang="es-ES_tradnl" sz="1100">
                          <a:effectLst/>
                          <a:latin typeface="Calibri" panose="020F0502020204030204" pitchFamily="34" charset="0"/>
                          <a:ea typeface="Calibri" panose="020F0502020204030204" pitchFamily="34" charset="0"/>
                          <a:cs typeface="Times New Roman" panose="02020603050405020304" pitchFamily="18" charset="0"/>
                        </a:rPr>
                        <a:t>Preformal</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Receptivo/Regular</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Resolutivo/Suficiente</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Autónomo/Satisfactorio</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3">
                  <a:txBody>
                    <a:bodyPr/>
                    <a:lstStyle/>
                    <a:p>
                      <a:pPr>
                        <a:lnSpc>
                          <a:spcPct val="107000"/>
                        </a:lnSpc>
                        <a:spcAft>
                          <a:spcPts val="0"/>
                        </a:spcAft>
                      </a:pPr>
                      <a:r>
                        <a:rPr lang="es-MX" sz="1200">
                          <a:effectLst/>
                          <a:latin typeface="Calibri" panose="020F0502020204030204" pitchFamily="34" charset="0"/>
                          <a:ea typeface="Calibri" panose="020F0502020204030204" pitchFamily="34" charset="0"/>
                          <a:cs typeface="Times New Roman" panose="02020603050405020304" pitchFamily="18" charset="0"/>
                        </a:rPr>
                        <a:t>Estratégico/Competente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ES"/>
                    </a:p>
                  </a:txBody>
                  <a:tcPr/>
                </a:tc>
                <a:tc hMerge="1">
                  <a:txBody>
                    <a:bodyPr/>
                    <a:lstStyle/>
                    <a:p>
                      <a:endParaRPr lang="es-ES"/>
                    </a:p>
                  </a:txBody>
                  <a:tcPr/>
                </a:tc>
              </a:tr>
              <a:tr h="1234302">
                <a:tc>
                  <a:txBody>
                    <a:bodyPr/>
                    <a:lstStyle/>
                    <a:p>
                      <a:pPr>
                        <a:lnSpc>
                          <a:spcPct val="107000"/>
                        </a:lnSpc>
                        <a:spcAft>
                          <a:spcPts val="800"/>
                        </a:spcAft>
                      </a:pPr>
                      <a:r>
                        <a:rPr lang="es-ES" sz="1100" b="1">
                          <a:effectLst/>
                          <a:latin typeface="Calibri" panose="020F0502020204030204" pitchFamily="34" charset="0"/>
                          <a:ea typeface="Calibri" panose="020F0502020204030204" pitchFamily="34" charset="0"/>
                          <a:cs typeface="Times New Roman" panose="02020603050405020304" pitchFamily="18" charset="0"/>
                        </a:rPr>
                        <a:t>Evidencia:  </a:t>
                      </a:r>
                      <a:r>
                        <a:rPr lang="es-ES" sz="1100">
                          <a:effectLst/>
                          <a:latin typeface="Calibri" panose="020F0502020204030204" pitchFamily="34" charset="0"/>
                          <a:ea typeface="Calibri" panose="020F0502020204030204" pitchFamily="34" charset="0"/>
                          <a:cs typeface="Times New Roman" panose="02020603050405020304" pitchFamily="18" charset="0"/>
                        </a:rPr>
                        <a:t>Exposición oral de una experiencia significativa de la práctica vinculado las competencias adquiridas en el semestre.</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ES_tradnl" sz="1100">
                          <a:effectLst/>
                          <a:latin typeface="Calibri" panose="020F0502020204030204" pitchFamily="34" charset="0"/>
                          <a:ea typeface="Calibri" panose="020F0502020204030204" pitchFamily="34" charset="0"/>
                          <a:cs typeface="Times New Roman" panose="02020603050405020304" pitchFamily="18" charset="0"/>
                        </a:rPr>
                        <a:t>Lee (sin comprensión)  las competencias </a:t>
                      </a:r>
                      <a:r>
                        <a:rPr lang="es-MX" sz="1100">
                          <a:effectLst/>
                          <a:latin typeface="Calibri" panose="020F0502020204030204" pitchFamily="34" charset="0"/>
                          <a:ea typeface="Calibri" panose="020F0502020204030204" pitchFamily="34" charset="0"/>
                          <a:cs typeface="Times New Roman" panose="02020603050405020304" pitchFamily="18" charset="0"/>
                        </a:rPr>
                        <a:t>de cada uno de los cursos.</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Nombra los problemas del contexto educativo y da solución sin argumento pertinente</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_tradnl"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Recupera las competencias profesionales de cada uno de los cursos (sin transversalidad).</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Reconoce  problemas del contexto educativo  y aplica algún procedimiento de manera mecánica.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Comprende la importancia de la transversalidad de las competencias adquiridas ( solo enuncia, no argumenta ni profundiza su relación).</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Infiere posibles soluciones a problemas del contexto educativo,  proponiendo situaciones de cambio.</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Explica la adquisición de  las competencias profesionales   de manera articulada.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Argumenta con base en referentes teóricos  la aplicación de  propuestas  para dar solución  a problemas de la práctica.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07000"/>
                        </a:lnSpc>
                        <a:spcAft>
                          <a:spcPts val="800"/>
                        </a:spcAft>
                      </a:pPr>
                      <a:r>
                        <a:rPr lang="es-MX" sz="1100">
                          <a:effectLst/>
                          <a:latin typeface="Calibri" panose="020F0502020204030204" pitchFamily="34" charset="0"/>
                          <a:ea typeface="Calibri" panose="020F0502020204030204" pitchFamily="34" charset="0"/>
                          <a:cs typeface="Times New Roman" panose="02020603050405020304" pitchFamily="18" charset="0"/>
                        </a:rPr>
                        <a:t>Genera una reflexión  de la importancia de la tranversalizaciòn de las competencias adquiridas al aplicar estrategias educativas e innovadoras para dar respuesta a problemáticas de la práctica.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r>
              <a:tr h="201297">
                <a:tc>
                  <a:txBody>
                    <a:bodyPr/>
                    <a:lstStyle/>
                    <a:p>
                      <a:pPr>
                        <a:lnSpc>
                          <a:spcPct val="107000"/>
                        </a:lnSpc>
                        <a:spcAft>
                          <a:spcPts val="0"/>
                        </a:spcAft>
                      </a:pPr>
                      <a:r>
                        <a:rPr lang="es-ES" sz="1200" b="1">
                          <a:effectLst/>
                          <a:latin typeface="Calibri" panose="020F0502020204030204" pitchFamily="34" charset="0"/>
                          <a:ea typeface="Calibri" panose="020F0502020204030204" pitchFamily="34" charset="0"/>
                          <a:cs typeface="Times New Roman" panose="02020603050405020304" pitchFamily="18" charset="0"/>
                        </a:rPr>
                        <a:t>Valor:</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07000"/>
                        </a:lnSpc>
                        <a:spcAft>
                          <a:spcPts val="800"/>
                        </a:spcAft>
                      </a:pPr>
                      <a:r>
                        <a:rPr lang="es-ES_tradnl" sz="1100">
                          <a:effectLst/>
                          <a:latin typeface="Calibri" panose="020F0502020204030204" pitchFamily="34" charset="0"/>
                          <a:ea typeface="Calibri" panose="020F0502020204030204" pitchFamily="34" charset="0"/>
                          <a:cs typeface="Times New Roman" panose="02020603050405020304" pitchFamily="18" charset="0"/>
                        </a:rPr>
                        <a:t>6</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07000"/>
                        </a:lnSpc>
                        <a:spcAft>
                          <a:spcPts val="0"/>
                        </a:spcAft>
                      </a:pPr>
                      <a:r>
                        <a:rPr lang="es-MX" sz="1200">
                          <a:effectLst/>
                          <a:latin typeface="Calibri" panose="020F0502020204030204" pitchFamily="34" charset="0"/>
                          <a:ea typeface="Calibri" panose="020F0502020204030204" pitchFamily="34" charset="0"/>
                          <a:cs typeface="Times New Roman" panose="02020603050405020304" pitchFamily="18" charset="0"/>
                        </a:rPr>
                        <a:t>7</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07000"/>
                        </a:lnSpc>
                        <a:spcAft>
                          <a:spcPts val="0"/>
                        </a:spcAft>
                      </a:pPr>
                      <a:r>
                        <a:rPr lang="es-MX" sz="1200">
                          <a:effectLst/>
                          <a:latin typeface="Calibri" panose="020F0502020204030204" pitchFamily="34" charset="0"/>
                          <a:ea typeface="Calibri" panose="020F0502020204030204" pitchFamily="34" charset="0"/>
                          <a:cs typeface="Times New Roman" panose="02020603050405020304" pitchFamily="18" charset="0"/>
                        </a:rPr>
                        <a:t>8</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lnSpc>
                          <a:spcPct val="107000"/>
                        </a:lnSpc>
                        <a:spcAft>
                          <a:spcPts val="0"/>
                        </a:spcAft>
                      </a:pPr>
                      <a:r>
                        <a:rPr lang="es-MX" sz="1200">
                          <a:effectLst/>
                          <a:latin typeface="Calibri" panose="020F0502020204030204" pitchFamily="34" charset="0"/>
                          <a:ea typeface="Calibri" panose="020F0502020204030204" pitchFamily="34" charset="0"/>
                          <a:cs typeface="Times New Roman" panose="02020603050405020304" pitchFamily="18" charset="0"/>
                        </a:rPr>
                        <a:t>9</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gridSpan="3">
                  <a:txBody>
                    <a:bodyPr/>
                    <a:lstStyle/>
                    <a:p>
                      <a:pPr algn="ctr">
                        <a:lnSpc>
                          <a:spcPct val="107000"/>
                        </a:lnSpc>
                        <a:spcAft>
                          <a:spcPts val="0"/>
                        </a:spcAft>
                      </a:pPr>
                      <a:r>
                        <a:rPr lang="es-MX" sz="1200">
                          <a:effectLst/>
                          <a:latin typeface="Calibri" panose="020F0502020204030204" pitchFamily="34" charset="0"/>
                          <a:ea typeface="Calibri" panose="020F0502020204030204" pitchFamily="34" charset="0"/>
                          <a:cs typeface="Times New Roman" panose="02020603050405020304" pitchFamily="18" charset="0"/>
                        </a:rPr>
                        <a:t>10</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es-ES"/>
                    </a:p>
                  </a:txBody>
                  <a:tcPr/>
                </a:tc>
                <a:tc hMerge="1">
                  <a:txBody>
                    <a:bodyPr/>
                    <a:lstStyle/>
                    <a:p>
                      <a:endParaRPr lang="es-ES"/>
                    </a:p>
                  </a:txBody>
                  <a:tcPr/>
                </a:tc>
              </a:tr>
              <a:tr h="201297">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Tipos de Evaluación</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gridSpan="7">
                  <a:txBody>
                    <a:bodyPr/>
                    <a:lstStyle/>
                    <a:p>
                      <a:pPr>
                        <a:lnSpc>
                          <a:spcPct val="107000"/>
                        </a:lnSpc>
                        <a:spcAft>
                          <a:spcPts val="0"/>
                        </a:spcAft>
                      </a:pPr>
                      <a:r>
                        <a:rPr lang="es-MX" sz="12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01297">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Autoevaluación  10%</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07000"/>
                        </a:lnSpc>
                        <a:spcAft>
                          <a:spcPts val="800"/>
                        </a:spcAft>
                      </a:pPr>
                      <a:r>
                        <a:rPr lang="es-MX" sz="12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pPr>
                      <a:endParaRPr lang="es-ES" sz="1200">
                        <a:effectLst/>
                        <a:latin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pPr>
                      <a:endParaRPr lang="es-ES" sz="1200">
                        <a:effectLst/>
                        <a:latin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ES"/>
                    </a:p>
                  </a:txBody>
                  <a:tcPr/>
                </a:tc>
                <a:tc gridSpan="2">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ES"/>
                    </a:p>
                  </a:txBody>
                  <a:tcPr/>
                </a:tc>
              </a:tr>
              <a:tr h="201297">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Coevaluación     15%</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07000"/>
                        </a:lnSpc>
                        <a:spcAft>
                          <a:spcPts val="800"/>
                        </a:spcAft>
                      </a:pPr>
                      <a:r>
                        <a:rPr lang="es-MX" sz="12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pPr>
                      <a:endParaRPr lang="es-ES" sz="1200">
                        <a:effectLst/>
                        <a:latin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pPr>
                      <a:endParaRPr lang="es-ES" sz="1200">
                        <a:effectLst/>
                        <a:latin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ES"/>
                    </a:p>
                  </a:txBody>
                  <a:tcPr/>
                </a:tc>
                <a:tc gridSpan="2">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ES"/>
                    </a:p>
                  </a:txBody>
                  <a:tcPr/>
                </a:tc>
              </a:tr>
              <a:tr h="201297">
                <a:tc>
                  <a:txBody>
                    <a:bodyPr/>
                    <a:lstStyle/>
                    <a:p>
                      <a:pPr>
                        <a:lnSpc>
                          <a:spcPct val="107000"/>
                        </a:lnSpc>
                        <a:spcAft>
                          <a:spcPts val="0"/>
                        </a:spcAft>
                      </a:pPr>
                      <a:r>
                        <a:rPr lang="es-ES" sz="1200">
                          <a:effectLst/>
                          <a:latin typeface="Calibri" panose="020F0502020204030204" pitchFamily="34" charset="0"/>
                          <a:ea typeface="Calibri" panose="020F0502020204030204" pitchFamily="34" charset="0"/>
                          <a:cs typeface="Times New Roman" panose="02020603050405020304" pitchFamily="18" charset="0"/>
                        </a:rPr>
                        <a:t>Heteroevaluación 50%</a:t>
                      </a: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07000"/>
                        </a:lnSpc>
                        <a:spcAft>
                          <a:spcPts val="800"/>
                        </a:spcAft>
                      </a:pPr>
                      <a:r>
                        <a:rPr lang="es-MX" sz="12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90619" marR="90619" marT="33982" marB="3398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3">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s-ES"/>
                    </a:p>
                  </a:txBody>
                  <a:tcPr/>
                </a:tc>
                <a:tc hMerge="1">
                  <a:txBody>
                    <a:bodyPr/>
                    <a:lstStyle/>
                    <a:p>
                      <a:endParaRPr lang="es-ES"/>
                    </a:p>
                  </a:txBody>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Times New Roman" panose="02020603050405020304" pitchFamily="18" charset="0"/>
                        </a:rPr>
                        <a:t>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2731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a:latin typeface="Century Gothic" panose="020B0502020202020204" pitchFamily="34" charset="0"/>
              </a:rPr>
              <a:t>Atención educativa para la inclusión</a:t>
            </a:r>
            <a:endParaRPr lang="es-ES" b="1">
              <a:latin typeface="Century Gothic" panose="020B0502020202020204" pitchFamily="34" charset="0"/>
            </a:endParaRPr>
          </a:p>
        </p:txBody>
      </p:sp>
      <p:sp>
        <p:nvSpPr>
          <p:cNvPr id="3" name="Marcador de contenido 2"/>
          <p:cNvSpPr>
            <a:spLocks noGrp="1"/>
          </p:cNvSpPr>
          <p:nvPr>
            <p:ph idx="1"/>
          </p:nvPr>
        </p:nvSpPr>
        <p:spPr/>
        <p:txBody>
          <a:bodyPr>
            <a:normAutofit/>
          </a:bodyPr>
          <a:lstStyle/>
          <a:p>
            <a:pPr marL="0" indent="0">
              <a:buNone/>
            </a:pPr>
            <a:r>
              <a:rPr lang="es-MX" sz="2400" b="1" smtClean="0">
                <a:latin typeface="Century Gothic" panose="020B0502020202020204" pitchFamily="34" charset="0"/>
              </a:rPr>
              <a:t>Competencia:</a:t>
            </a:r>
          </a:p>
          <a:p>
            <a:pPr marL="0" indent="0">
              <a:buNone/>
            </a:pPr>
            <a:r>
              <a:rPr lang="es-MX" sz="2000" smtClean="0">
                <a:latin typeface="Century Gothic" panose="020B0502020202020204" pitchFamily="34" charset="0"/>
              </a:rPr>
              <a:t>Propicia </a:t>
            </a:r>
            <a:r>
              <a:rPr lang="es-MX" sz="2000">
                <a:latin typeface="Century Gothic" panose="020B0502020202020204" pitchFamily="34" charset="0"/>
              </a:rPr>
              <a:t>y regula espacios de aprendizaje incluyentes para todos los alumnos, con el fin de promover la convivencia, el respeto y la aceptación</a:t>
            </a:r>
            <a:r>
              <a:rPr lang="es-MX" sz="2000">
                <a:latin typeface="Century Gothic" panose="020B0502020202020204" pitchFamily="34" charset="0"/>
              </a:rPr>
              <a:t>. </a:t>
            </a:r>
            <a:endParaRPr lang="es-MX" sz="2000" smtClean="0">
              <a:latin typeface="Century Gothic" panose="020B0502020202020204" pitchFamily="34" charset="0"/>
            </a:endParaRPr>
          </a:p>
          <a:p>
            <a:pPr marL="0" indent="0">
              <a:buNone/>
            </a:pPr>
            <a:endParaRPr lang="es-MX" sz="2000">
              <a:latin typeface="Century Gothic" panose="020B0502020202020204" pitchFamily="34" charset="0"/>
            </a:endParaRPr>
          </a:p>
          <a:p>
            <a:pPr marL="0" indent="0">
              <a:buNone/>
            </a:pPr>
            <a:endParaRPr lang="es-MX" sz="2000">
              <a:latin typeface="Century Gothic" panose="020B0502020202020204" pitchFamily="34" charset="0"/>
            </a:endParaRPr>
          </a:p>
          <a:p>
            <a:pPr marL="0" indent="0" algn="ctr">
              <a:buNone/>
            </a:pPr>
            <a:r>
              <a:rPr lang="es-MX" sz="2400" b="1" u="sng" smtClean="0">
                <a:solidFill>
                  <a:schemeClr val="accent2">
                    <a:lumMod val="50000"/>
                  </a:schemeClr>
                </a:solidFill>
                <a:latin typeface="Century Gothic" panose="020B0502020202020204" pitchFamily="34" charset="0"/>
              </a:rPr>
              <a:t>Informe </a:t>
            </a:r>
            <a:r>
              <a:rPr lang="es-MX" sz="2400" b="1" u="sng">
                <a:solidFill>
                  <a:schemeClr val="accent2">
                    <a:lumMod val="50000"/>
                  </a:schemeClr>
                </a:solidFill>
                <a:latin typeface="Century Gothic" panose="020B0502020202020204" pitchFamily="34" charset="0"/>
              </a:rPr>
              <a:t>de caso con barreras para el aprendizaje</a:t>
            </a:r>
            <a:endParaRPr lang="es-ES" sz="2400" b="1" u="sng">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274298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a:latin typeface="Century Gothic" panose="020B0502020202020204" pitchFamily="34" charset="0"/>
              </a:rPr>
              <a:t>Formación ciudadana</a:t>
            </a:r>
          </a:p>
        </p:txBody>
      </p:sp>
      <p:sp>
        <p:nvSpPr>
          <p:cNvPr id="3" name="Marcador de contenido 2"/>
          <p:cNvSpPr>
            <a:spLocks noGrp="1"/>
          </p:cNvSpPr>
          <p:nvPr>
            <p:ph idx="1"/>
          </p:nvPr>
        </p:nvSpPr>
        <p:spPr/>
        <p:txBody>
          <a:bodyPr/>
          <a:lstStyle/>
          <a:p>
            <a:pPr marL="0" indent="0">
              <a:buNone/>
            </a:pPr>
            <a:r>
              <a:rPr lang="es-MX" sz="2400" b="1" smtClean="0">
                <a:latin typeface="Century Gothic" panose="020B0502020202020204" pitchFamily="34" charset="0"/>
              </a:rPr>
              <a:t>Competencia:</a:t>
            </a:r>
            <a:endParaRPr lang="es-MX" sz="2400" b="1" smtClean="0">
              <a:latin typeface="Century Gothic" panose="020B0502020202020204" pitchFamily="34" charset="0"/>
            </a:endParaRPr>
          </a:p>
          <a:p>
            <a:pPr marL="0" indent="0">
              <a:buNone/>
            </a:pPr>
            <a:r>
              <a:rPr lang="es-MX" sz="2000" smtClean="0">
                <a:latin typeface="Century Gothic" panose="020B0502020202020204" pitchFamily="34" charset="0"/>
              </a:rPr>
              <a:t>Actúa </a:t>
            </a:r>
            <a:r>
              <a:rPr lang="es-MX" sz="2000">
                <a:latin typeface="Century Gothic" panose="020B0502020202020204" pitchFamily="34" charset="0"/>
              </a:rPr>
              <a:t>de manera ética ante la diversidad de situaciones que se presentan en la práctica profesional</a:t>
            </a:r>
            <a:r>
              <a:rPr lang="es-MX" sz="2000">
                <a:latin typeface="Century Gothic" panose="020B0502020202020204" pitchFamily="34" charset="0"/>
              </a:rPr>
              <a:t>. </a:t>
            </a:r>
            <a:endParaRPr lang="es-MX" sz="2000" smtClean="0">
              <a:latin typeface="Century Gothic" panose="020B0502020202020204" pitchFamily="34" charset="0"/>
            </a:endParaRPr>
          </a:p>
          <a:p>
            <a:endParaRPr lang="es-MX" sz="2000" smtClean="0">
              <a:latin typeface="Century Gothic" panose="020B0502020202020204" pitchFamily="34" charset="0"/>
            </a:endParaRPr>
          </a:p>
          <a:p>
            <a:endParaRPr lang="es-MX" sz="2000">
              <a:latin typeface="Century Gothic" panose="020B0502020202020204" pitchFamily="34" charset="0"/>
            </a:endParaRPr>
          </a:p>
          <a:p>
            <a:pPr marL="0" indent="0" algn="ctr">
              <a:buNone/>
            </a:pPr>
            <a:r>
              <a:rPr lang="es-MX" sz="2400" b="1" u="sng" smtClean="0">
                <a:solidFill>
                  <a:schemeClr val="accent2">
                    <a:lumMod val="50000"/>
                  </a:schemeClr>
                </a:solidFill>
                <a:latin typeface="Century Gothic" panose="020B0502020202020204" pitchFamily="34" charset="0"/>
              </a:rPr>
              <a:t>Valores en los alumnos y en mi desarrollo</a:t>
            </a:r>
            <a:endParaRPr lang="es-MX" sz="2400" b="1" u="sng">
              <a:solidFill>
                <a:schemeClr val="accent2">
                  <a:lumMod val="50000"/>
                </a:schemeClr>
              </a:solidFill>
              <a:latin typeface="Century Gothic" panose="020B0502020202020204" pitchFamily="34" charset="0"/>
            </a:endParaRPr>
          </a:p>
          <a:p>
            <a:pPr marL="0" indent="0">
              <a:buNone/>
            </a:pPr>
            <a:endParaRPr lang="es-ES">
              <a:latin typeface="Century Gothic" panose="020B0502020202020204" pitchFamily="34" charset="0"/>
            </a:endParaRPr>
          </a:p>
        </p:txBody>
      </p:sp>
    </p:spTree>
    <p:extLst>
      <p:ext uri="{BB962C8B-B14F-4D97-AF65-F5344CB8AC3E}">
        <p14:creationId xmlns:p14="http://schemas.microsoft.com/office/powerpoint/2010/main" val="3092239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a:latin typeface="Century Gothic" panose="020B0502020202020204" pitchFamily="34" charset="0"/>
              </a:rPr>
              <a:t>Educación geográfica</a:t>
            </a:r>
          </a:p>
        </p:txBody>
      </p:sp>
      <p:sp>
        <p:nvSpPr>
          <p:cNvPr id="3" name="Marcador de contenido 2"/>
          <p:cNvSpPr>
            <a:spLocks noGrp="1"/>
          </p:cNvSpPr>
          <p:nvPr>
            <p:ph idx="1"/>
          </p:nvPr>
        </p:nvSpPr>
        <p:spPr/>
        <p:txBody>
          <a:bodyPr>
            <a:normAutofit/>
          </a:bodyPr>
          <a:lstStyle/>
          <a:p>
            <a:pPr marL="0" indent="0">
              <a:buNone/>
            </a:pPr>
            <a:r>
              <a:rPr lang="es-MX" sz="2400" b="1" smtClean="0">
                <a:latin typeface="Century Gothic" panose="020B0502020202020204" pitchFamily="34" charset="0"/>
              </a:rPr>
              <a:t>Competencia:</a:t>
            </a:r>
          </a:p>
          <a:p>
            <a:pPr marL="0" indent="0">
              <a:buNone/>
            </a:pPr>
            <a:r>
              <a:rPr lang="es-MX" sz="2000" smtClean="0">
                <a:latin typeface="Century Gothic" panose="020B0502020202020204" pitchFamily="34" charset="0"/>
              </a:rPr>
              <a:t>Interviene </a:t>
            </a:r>
            <a:r>
              <a:rPr lang="es-MX" sz="2000">
                <a:latin typeface="Century Gothic" panose="020B0502020202020204" pitchFamily="34" charset="0"/>
              </a:rPr>
              <a:t>de manera colaborativa con la comunidad escolar, padres de familia, autoridades y docentes, en la toma de decisiones y en el desarrollo de alternativas de solución a </a:t>
            </a:r>
            <a:r>
              <a:rPr lang="es-MX" sz="2000">
                <a:latin typeface="Century Gothic" panose="020B0502020202020204" pitchFamily="34" charset="0"/>
              </a:rPr>
              <a:t>problemáticas </a:t>
            </a:r>
            <a:r>
              <a:rPr lang="es-MX" sz="2000" smtClean="0">
                <a:latin typeface="Century Gothic" panose="020B0502020202020204" pitchFamily="34" charset="0"/>
              </a:rPr>
              <a:t>socioeducativas.</a:t>
            </a:r>
          </a:p>
          <a:p>
            <a:pPr marL="0" indent="0">
              <a:buNone/>
            </a:pPr>
            <a:endParaRPr lang="es-MX" sz="2000">
              <a:latin typeface="Century Gothic" panose="020B0502020202020204" pitchFamily="34" charset="0"/>
            </a:endParaRPr>
          </a:p>
          <a:p>
            <a:pPr marL="0" indent="0">
              <a:buNone/>
            </a:pPr>
            <a:endParaRPr lang="es-MX" sz="2000" smtClean="0">
              <a:latin typeface="Century Gothic" panose="020B0502020202020204" pitchFamily="34" charset="0"/>
            </a:endParaRPr>
          </a:p>
          <a:p>
            <a:pPr marL="0" indent="0" algn="ctr">
              <a:buNone/>
            </a:pPr>
            <a:r>
              <a:rPr lang="es-MX" sz="2400" b="1" u="sng" smtClean="0">
                <a:solidFill>
                  <a:schemeClr val="accent2">
                    <a:lumMod val="50000"/>
                  </a:schemeClr>
                </a:solidFill>
                <a:latin typeface="Century Gothic" panose="020B0502020202020204" pitchFamily="34" charset="0"/>
              </a:rPr>
              <a:t>Transformación </a:t>
            </a:r>
            <a:r>
              <a:rPr lang="es-MX" sz="2400" b="1" u="sng">
                <a:solidFill>
                  <a:schemeClr val="accent2">
                    <a:lumMod val="50000"/>
                  </a:schemeClr>
                </a:solidFill>
                <a:latin typeface="Century Gothic" panose="020B0502020202020204" pitchFamily="34" charset="0"/>
              </a:rPr>
              <a:t>del </a:t>
            </a:r>
            <a:r>
              <a:rPr lang="es-MX" sz="2400" b="1" u="sng" smtClean="0">
                <a:solidFill>
                  <a:schemeClr val="accent2">
                    <a:lumMod val="50000"/>
                  </a:schemeClr>
                </a:solidFill>
                <a:latin typeface="Century Gothic" panose="020B0502020202020204" pitchFamily="34" charset="0"/>
              </a:rPr>
              <a:t>contexto, cuidado </a:t>
            </a:r>
            <a:r>
              <a:rPr lang="es-MX" sz="2400" b="1" u="sng">
                <a:solidFill>
                  <a:schemeClr val="accent2">
                    <a:lumMod val="50000"/>
                  </a:schemeClr>
                </a:solidFill>
                <a:latin typeface="Century Gothic" panose="020B0502020202020204" pitchFamily="34" charset="0"/>
              </a:rPr>
              <a:t>del medio</a:t>
            </a:r>
          </a:p>
          <a:p>
            <a:pPr marL="0" indent="0">
              <a:buNone/>
            </a:pPr>
            <a:endParaRPr lang="es-MX" sz="2000" smtClean="0">
              <a:latin typeface="Century Gothic" panose="020B0502020202020204" pitchFamily="34" charset="0"/>
            </a:endParaRPr>
          </a:p>
        </p:txBody>
      </p:sp>
    </p:spTree>
    <p:extLst>
      <p:ext uri="{BB962C8B-B14F-4D97-AF65-F5344CB8AC3E}">
        <p14:creationId xmlns:p14="http://schemas.microsoft.com/office/powerpoint/2010/main" val="245415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a:latin typeface="Century Gothic" panose="020B0502020202020204" pitchFamily="34" charset="0"/>
              </a:rPr>
              <a:t>Prevención de la violencia</a:t>
            </a:r>
          </a:p>
        </p:txBody>
      </p:sp>
      <p:sp>
        <p:nvSpPr>
          <p:cNvPr id="3" name="Marcador de contenido 2"/>
          <p:cNvSpPr>
            <a:spLocks noGrp="1"/>
          </p:cNvSpPr>
          <p:nvPr>
            <p:ph idx="1"/>
          </p:nvPr>
        </p:nvSpPr>
        <p:spPr/>
        <p:txBody>
          <a:bodyPr>
            <a:normAutofit/>
          </a:bodyPr>
          <a:lstStyle/>
          <a:p>
            <a:pPr marL="0" indent="0">
              <a:buNone/>
            </a:pPr>
            <a:r>
              <a:rPr lang="es-MX" sz="2400" b="1" smtClean="0">
                <a:latin typeface="Century Gothic" panose="020B0502020202020204" pitchFamily="34" charset="0"/>
              </a:rPr>
              <a:t>Competencia</a:t>
            </a:r>
            <a:r>
              <a:rPr lang="es-MX" sz="2400" b="1">
                <a:latin typeface="Century Gothic" panose="020B0502020202020204" pitchFamily="34" charset="0"/>
              </a:rPr>
              <a:t>:</a:t>
            </a:r>
          </a:p>
          <a:p>
            <a:pPr marL="0" indent="0">
              <a:buNone/>
            </a:pPr>
            <a:r>
              <a:rPr lang="es-MX" sz="2000" smtClean="0">
                <a:latin typeface="Century Gothic" panose="020B0502020202020204" pitchFamily="34" charset="0"/>
              </a:rPr>
              <a:t>Genera </a:t>
            </a:r>
            <a:r>
              <a:rPr lang="es-MX" sz="2000">
                <a:latin typeface="Century Gothic" panose="020B0502020202020204" pitchFamily="34" charset="0"/>
              </a:rPr>
              <a:t>ambientes formativos para propiciar la autonomía y promover el desarrollo de las competencias en los alumnos de educación básica</a:t>
            </a:r>
            <a:r>
              <a:rPr lang="es-MX" sz="2000">
                <a:latin typeface="Century Gothic" panose="020B0502020202020204" pitchFamily="34" charset="0"/>
              </a:rPr>
              <a:t>. </a:t>
            </a:r>
            <a:endParaRPr lang="es-MX" sz="2000" smtClean="0">
              <a:latin typeface="Century Gothic" panose="020B0502020202020204" pitchFamily="34" charset="0"/>
            </a:endParaRPr>
          </a:p>
          <a:p>
            <a:endParaRPr lang="es-MX" sz="2000">
              <a:latin typeface="Century Gothic" panose="020B0502020202020204" pitchFamily="34" charset="0"/>
            </a:endParaRPr>
          </a:p>
          <a:p>
            <a:endParaRPr lang="es-MX" sz="2000" smtClean="0">
              <a:latin typeface="Century Gothic" panose="020B0502020202020204" pitchFamily="34" charset="0"/>
            </a:endParaRPr>
          </a:p>
          <a:p>
            <a:pPr marL="0" indent="0" algn="ctr">
              <a:buNone/>
            </a:pPr>
            <a:r>
              <a:rPr lang="es-MX" sz="2400" b="1" u="sng" smtClean="0">
                <a:solidFill>
                  <a:schemeClr val="accent2">
                    <a:lumMod val="50000"/>
                  </a:schemeClr>
                </a:solidFill>
                <a:latin typeface="Century Gothic" panose="020B0502020202020204" pitchFamily="34" charset="0"/>
              </a:rPr>
              <a:t>Estrategias </a:t>
            </a:r>
            <a:r>
              <a:rPr lang="es-MX" sz="2400" b="1" u="sng">
                <a:solidFill>
                  <a:schemeClr val="accent2">
                    <a:lumMod val="50000"/>
                  </a:schemeClr>
                </a:solidFill>
                <a:latin typeface="Century Gothic" panose="020B0502020202020204" pitchFamily="34" charset="0"/>
              </a:rPr>
              <a:t>para la </a:t>
            </a:r>
            <a:r>
              <a:rPr lang="es-MX" sz="2400" b="1" u="sng">
                <a:solidFill>
                  <a:schemeClr val="accent2">
                    <a:lumMod val="50000"/>
                  </a:schemeClr>
                </a:solidFill>
                <a:latin typeface="Century Gothic" panose="020B0502020202020204" pitchFamily="34" charset="0"/>
              </a:rPr>
              <a:t>convivencia </a:t>
            </a:r>
            <a:r>
              <a:rPr lang="es-MX" sz="2400" b="1" u="sng" smtClean="0">
                <a:solidFill>
                  <a:schemeClr val="accent2">
                    <a:lumMod val="50000"/>
                  </a:schemeClr>
                </a:solidFill>
                <a:latin typeface="Century Gothic" panose="020B0502020202020204" pitchFamily="34" charset="0"/>
              </a:rPr>
              <a:t>para </a:t>
            </a:r>
            <a:r>
              <a:rPr lang="es-MX" sz="2400" b="1" u="sng">
                <a:solidFill>
                  <a:schemeClr val="accent2">
                    <a:lumMod val="50000"/>
                  </a:schemeClr>
                </a:solidFill>
                <a:latin typeface="Century Gothic" panose="020B0502020202020204" pitchFamily="34" charset="0"/>
              </a:rPr>
              <a:t>prevenir la violencia en el jardín de niños</a:t>
            </a:r>
            <a:endParaRPr lang="es-ES" sz="2400" b="1" u="sng">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233850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a:latin typeface="Century Gothic" panose="020B0502020202020204" pitchFamily="34" charset="0"/>
              </a:rPr>
              <a:t>Práctica profesional</a:t>
            </a:r>
          </a:p>
        </p:txBody>
      </p:sp>
      <p:sp>
        <p:nvSpPr>
          <p:cNvPr id="3" name="Marcador de contenido 2"/>
          <p:cNvSpPr>
            <a:spLocks noGrp="1"/>
          </p:cNvSpPr>
          <p:nvPr>
            <p:ph idx="1"/>
          </p:nvPr>
        </p:nvSpPr>
        <p:spPr>
          <a:xfrm>
            <a:off x="677334" y="1931833"/>
            <a:ext cx="8596668" cy="4315593"/>
          </a:xfrm>
        </p:spPr>
        <p:txBody>
          <a:bodyPr>
            <a:normAutofit lnSpcReduction="10000"/>
          </a:bodyPr>
          <a:lstStyle/>
          <a:p>
            <a:pPr marL="0" indent="0">
              <a:buNone/>
            </a:pPr>
            <a:r>
              <a:rPr lang="es-MX" sz="2400" b="1" smtClean="0">
                <a:latin typeface="Century Gothic" panose="020B0502020202020204" pitchFamily="34" charset="0"/>
              </a:rPr>
              <a:t>Competencias:</a:t>
            </a:r>
            <a:endParaRPr lang="es-MX" sz="2400" b="1">
              <a:latin typeface="Century Gothic" panose="020B0502020202020204" pitchFamily="34" charset="0"/>
            </a:endParaRPr>
          </a:p>
          <a:p>
            <a:pPr marL="0" indent="0">
              <a:buNone/>
            </a:pPr>
            <a:r>
              <a:rPr lang="es-MX" sz="2000" smtClean="0">
                <a:latin typeface="Century Gothic" panose="020B0502020202020204" pitchFamily="34" charset="0"/>
              </a:rPr>
              <a:t>Usa </a:t>
            </a:r>
            <a:r>
              <a:rPr lang="es-MX" sz="2000">
                <a:latin typeface="Century Gothic" panose="020B0502020202020204" pitchFamily="34" charset="0"/>
              </a:rPr>
              <a:t>las TIC como herramienta de enseñanza y aprendizaje</a:t>
            </a:r>
            <a:r>
              <a:rPr lang="es-MX" sz="2000">
                <a:latin typeface="Century Gothic" panose="020B0502020202020204" pitchFamily="34" charset="0"/>
              </a:rPr>
              <a:t>. </a:t>
            </a:r>
            <a:endParaRPr lang="es-MX" sz="2000">
              <a:latin typeface="Century Gothic" panose="020B0502020202020204" pitchFamily="34" charset="0"/>
            </a:endParaRPr>
          </a:p>
          <a:p>
            <a:pPr marL="0" indent="0">
              <a:buNone/>
            </a:pPr>
            <a:r>
              <a:rPr lang="es-MX" sz="2000">
                <a:latin typeface="Century Gothic" panose="020B0502020202020204" pitchFamily="34" charset="0"/>
              </a:rPr>
              <a:t>Emplea la evaluación para intervenir en los diferentes ámbitos y momentos de la tarea educativa</a:t>
            </a:r>
            <a:r>
              <a:rPr lang="es-MX" sz="2000">
                <a:latin typeface="Century Gothic" panose="020B0502020202020204" pitchFamily="34" charset="0"/>
              </a:rPr>
              <a:t>. </a:t>
            </a:r>
            <a:r>
              <a:rPr lang="es-MX" sz="2000">
                <a:latin typeface="Century Gothic" panose="020B0502020202020204" pitchFamily="34" charset="0"/>
              </a:rPr>
              <a:t>	</a:t>
            </a:r>
          </a:p>
          <a:p>
            <a:pPr marL="0" indent="0">
              <a:buNone/>
            </a:pPr>
            <a:r>
              <a:rPr lang="es-MX" sz="2000" smtClean="0">
                <a:latin typeface="Century Gothic" panose="020B0502020202020204" pitchFamily="34" charset="0"/>
              </a:rPr>
              <a:t>Utiliza </a:t>
            </a:r>
            <a:r>
              <a:rPr lang="es-MX" sz="2000">
                <a:latin typeface="Century Gothic" panose="020B0502020202020204" pitchFamily="34" charset="0"/>
              </a:rPr>
              <a:t>recursos de la investigación educativa para enriquecer la práctica docente, expresando su interés por la ciencia y la propia investigación. </a:t>
            </a:r>
          </a:p>
          <a:p>
            <a:pPr marL="0" indent="0">
              <a:buNone/>
            </a:pPr>
            <a:r>
              <a:rPr lang="es-MX" sz="2000">
                <a:latin typeface="Century Gothic" panose="020B0502020202020204" pitchFamily="34" charset="0"/>
              </a:rPr>
              <a:t>	</a:t>
            </a:r>
            <a:endParaRPr lang="es-MX" sz="2000" smtClean="0">
              <a:latin typeface="Century Gothic" panose="020B0502020202020204" pitchFamily="34" charset="0"/>
            </a:endParaRPr>
          </a:p>
          <a:p>
            <a:pPr marL="0" indent="0">
              <a:buNone/>
            </a:pPr>
            <a:endParaRPr lang="es-MX" sz="2000" smtClean="0">
              <a:latin typeface="Century Gothic" panose="020B0502020202020204" pitchFamily="34" charset="0"/>
            </a:endParaRPr>
          </a:p>
          <a:p>
            <a:pPr marL="0" indent="0" algn="ctr">
              <a:buNone/>
            </a:pPr>
            <a:r>
              <a:rPr lang="es-MX" sz="2400" b="1" u="sng" smtClean="0">
                <a:solidFill>
                  <a:schemeClr val="accent2">
                    <a:lumMod val="50000"/>
                  </a:schemeClr>
                </a:solidFill>
                <a:latin typeface="Century Gothic" panose="020B0502020202020204" pitchFamily="34" charset="0"/>
              </a:rPr>
              <a:t>Diagnóstico</a:t>
            </a:r>
            <a:r>
              <a:rPr lang="es-MX" sz="2400" b="1" u="sng">
                <a:solidFill>
                  <a:schemeClr val="accent2">
                    <a:lumMod val="50000"/>
                  </a:schemeClr>
                </a:solidFill>
                <a:latin typeface="Century Gothic" panose="020B0502020202020204" pitchFamily="34" charset="0"/>
              </a:rPr>
              <a:t>, </a:t>
            </a:r>
            <a:r>
              <a:rPr lang="es-MX" sz="2400" b="1" u="sng" smtClean="0">
                <a:solidFill>
                  <a:schemeClr val="accent2">
                    <a:lumMod val="50000"/>
                  </a:schemeClr>
                </a:solidFill>
                <a:latin typeface="Century Gothic" panose="020B0502020202020204" pitchFamily="34" charset="0"/>
              </a:rPr>
              <a:t>evaluación </a:t>
            </a:r>
            <a:r>
              <a:rPr lang="es-MX" sz="2400" b="1" u="sng">
                <a:solidFill>
                  <a:schemeClr val="accent2">
                    <a:lumMod val="50000"/>
                  </a:schemeClr>
                </a:solidFill>
                <a:latin typeface="Century Gothic" panose="020B0502020202020204" pitchFamily="34" charset="0"/>
              </a:rPr>
              <a:t>en el diseño y aplicación de </a:t>
            </a:r>
            <a:r>
              <a:rPr lang="es-MX" sz="2400" b="1" u="sng">
                <a:solidFill>
                  <a:schemeClr val="accent2">
                    <a:lumMod val="50000"/>
                  </a:schemeClr>
                </a:solidFill>
                <a:latin typeface="Century Gothic" panose="020B0502020202020204" pitchFamily="34" charset="0"/>
              </a:rPr>
              <a:t>una </a:t>
            </a:r>
            <a:r>
              <a:rPr lang="es-MX" sz="2400" b="1" u="sng" smtClean="0">
                <a:solidFill>
                  <a:schemeClr val="accent2">
                    <a:lumMod val="50000"/>
                  </a:schemeClr>
                </a:solidFill>
                <a:latin typeface="Century Gothic" panose="020B0502020202020204" pitchFamily="34" charset="0"/>
              </a:rPr>
              <a:t>experiencia</a:t>
            </a:r>
            <a:endParaRPr lang="es-ES" sz="2400" b="1" u="sng">
              <a:solidFill>
                <a:schemeClr val="accent2">
                  <a:lumMod val="50000"/>
                </a:schemeClr>
              </a:solidFill>
              <a:latin typeface="Century Gothic" panose="020B0502020202020204" pitchFamily="34" charset="0"/>
            </a:endParaRPr>
          </a:p>
        </p:txBody>
      </p:sp>
    </p:spTree>
    <p:extLst>
      <p:ext uri="{BB962C8B-B14F-4D97-AF65-F5344CB8AC3E}">
        <p14:creationId xmlns:p14="http://schemas.microsoft.com/office/powerpoint/2010/main" val="152299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a:latin typeface="Century Gothic" panose="020B0502020202020204" pitchFamily="34" charset="0"/>
              </a:rPr>
              <a:t>Planeación y gestión educativa</a:t>
            </a:r>
            <a:endParaRPr lang="es-ES" b="1">
              <a:latin typeface="Century Gothic" panose="020B0502020202020204" pitchFamily="34" charset="0"/>
            </a:endParaRPr>
          </a:p>
        </p:txBody>
      </p:sp>
      <p:sp>
        <p:nvSpPr>
          <p:cNvPr id="3" name="Marcador de contenido 2"/>
          <p:cNvSpPr>
            <a:spLocks noGrp="1"/>
          </p:cNvSpPr>
          <p:nvPr>
            <p:ph idx="1"/>
          </p:nvPr>
        </p:nvSpPr>
        <p:spPr>
          <a:xfrm>
            <a:off x="677334" y="2160589"/>
            <a:ext cx="8596668" cy="4356121"/>
          </a:xfrm>
        </p:spPr>
        <p:txBody>
          <a:bodyPr>
            <a:normAutofit/>
          </a:bodyPr>
          <a:lstStyle/>
          <a:p>
            <a:pPr marL="0" indent="0">
              <a:buNone/>
            </a:pPr>
            <a:r>
              <a:rPr lang="es-MX" sz="2400" b="1" dirty="0" smtClean="0">
                <a:latin typeface="Century Gothic" panose="020B0502020202020204" pitchFamily="34" charset="0"/>
              </a:rPr>
              <a:t>Competencias:</a:t>
            </a:r>
            <a:endParaRPr lang="es-MX" sz="2400" b="1" dirty="0">
              <a:latin typeface="Century Gothic" panose="020B0502020202020204" pitchFamily="34" charset="0"/>
            </a:endParaRPr>
          </a:p>
          <a:p>
            <a:pPr marL="0" indent="0">
              <a:buNone/>
            </a:pPr>
            <a:r>
              <a:rPr lang="es-MX" sz="2000" dirty="0" smtClean="0">
                <a:latin typeface="Century Gothic" panose="020B0502020202020204" pitchFamily="34" charset="0"/>
              </a:rPr>
              <a:t>Aplica </a:t>
            </a:r>
            <a:r>
              <a:rPr lang="es-MX" sz="2000" dirty="0">
                <a:latin typeface="Century Gothic" panose="020B0502020202020204" pitchFamily="34" charset="0"/>
              </a:rPr>
              <a:t>críticamente el plan y programas de estudio de la educación básica para alcanzar los propósitos educativos y contribuir al pleno desenvolvimiento de las capacidades de los alumnos del nivel escolar.</a:t>
            </a:r>
          </a:p>
          <a:p>
            <a:pPr marL="0" indent="0">
              <a:buNone/>
            </a:pPr>
            <a:r>
              <a:rPr lang="es-MX" sz="2000" dirty="0" smtClean="0">
                <a:latin typeface="Century Gothic" panose="020B0502020202020204" pitchFamily="34" charset="0"/>
              </a:rPr>
              <a:t>Emplea </a:t>
            </a:r>
            <a:r>
              <a:rPr lang="es-MX" sz="2000" dirty="0">
                <a:latin typeface="Century Gothic" panose="020B0502020202020204" pitchFamily="34" charset="0"/>
              </a:rPr>
              <a:t>la evaluación para intervenir en los diferentes ámbitos y momentos de la tarea educativa. </a:t>
            </a:r>
            <a:endParaRPr lang="es-MX" sz="2000" dirty="0" smtClean="0">
              <a:latin typeface="Century Gothic" panose="020B0502020202020204" pitchFamily="34" charset="0"/>
            </a:endParaRPr>
          </a:p>
          <a:p>
            <a:pPr marL="0" indent="0">
              <a:buNone/>
            </a:pPr>
            <a:endParaRPr lang="es-MX" sz="2000" smtClean="0">
              <a:latin typeface="Century Gothic" panose="020B0502020202020204" pitchFamily="34" charset="0"/>
            </a:endParaRPr>
          </a:p>
          <a:p>
            <a:pPr marL="0" indent="0">
              <a:buNone/>
            </a:pPr>
            <a:endParaRPr lang="es-MX" sz="2000" dirty="0">
              <a:latin typeface="Century Gothic" panose="020B0502020202020204" pitchFamily="34" charset="0"/>
            </a:endParaRPr>
          </a:p>
          <a:p>
            <a:pPr marL="0" indent="0" algn="ctr">
              <a:buNone/>
            </a:pPr>
            <a:r>
              <a:rPr lang="es-MX" sz="2400" b="1" u="sng" dirty="0" smtClean="0">
                <a:solidFill>
                  <a:schemeClr val="accent2">
                    <a:lumMod val="50000"/>
                  </a:schemeClr>
                </a:solidFill>
                <a:latin typeface="Century Gothic" panose="020B0502020202020204" pitchFamily="34" charset="0"/>
              </a:rPr>
              <a:t>Diagnóstico</a:t>
            </a:r>
            <a:r>
              <a:rPr lang="es-MX" sz="2400" b="1" u="sng" dirty="0">
                <a:solidFill>
                  <a:schemeClr val="accent2">
                    <a:lumMod val="50000"/>
                  </a:schemeClr>
                </a:solidFill>
                <a:latin typeface="Century Gothic" panose="020B0502020202020204" pitchFamily="34" charset="0"/>
              </a:rPr>
              <a:t>, </a:t>
            </a:r>
            <a:r>
              <a:rPr lang="es-MX" sz="2400" b="1" u="sng" dirty="0" smtClean="0">
                <a:solidFill>
                  <a:schemeClr val="accent2">
                    <a:lumMod val="50000"/>
                  </a:schemeClr>
                </a:solidFill>
                <a:latin typeface="Century Gothic" panose="020B0502020202020204" pitchFamily="34" charset="0"/>
              </a:rPr>
              <a:t>ruta </a:t>
            </a:r>
            <a:r>
              <a:rPr lang="es-MX" sz="2400" b="1" u="sng" dirty="0">
                <a:solidFill>
                  <a:schemeClr val="accent2">
                    <a:lumMod val="50000"/>
                  </a:schemeClr>
                </a:solidFill>
                <a:latin typeface="Century Gothic" panose="020B0502020202020204" pitchFamily="34" charset="0"/>
              </a:rPr>
              <a:t>de mejora</a:t>
            </a:r>
          </a:p>
        </p:txBody>
      </p:sp>
    </p:spTree>
    <p:extLst>
      <p:ext uri="{BB962C8B-B14F-4D97-AF65-F5344CB8AC3E}">
        <p14:creationId xmlns:p14="http://schemas.microsoft.com/office/powerpoint/2010/main" val="1578077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38698" y="421943"/>
            <a:ext cx="8596668" cy="6667879"/>
          </a:xfrm>
        </p:spPr>
        <p:txBody>
          <a:bodyPr>
            <a:normAutofit/>
          </a:bodyPr>
          <a:lstStyle/>
          <a:p>
            <a:pPr marL="0" indent="0" algn="ctr">
              <a:buNone/>
            </a:pPr>
            <a:r>
              <a:rPr lang="es-MX" sz="2400" b="1" smtClean="0">
                <a:latin typeface="Century Gothic" panose="020B0502020202020204" pitchFamily="34" charset="0"/>
              </a:rPr>
              <a:t>Favorecí </a:t>
            </a:r>
            <a:r>
              <a:rPr lang="es-MX" sz="2400" b="1" dirty="0" smtClean="0">
                <a:latin typeface="Century Gothic" panose="020B0502020202020204" pitchFamily="34" charset="0"/>
              </a:rPr>
              <a:t>la competencia central porque al inicio de la primer jornada de practica, realice el diagnostico de mi grupo junto con mi educadora </a:t>
            </a:r>
            <a:r>
              <a:rPr lang="es-MX" sz="2400" b="1" smtClean="0">
                <a:latin typeface="Century Gothic" panose="020B0502020202020204" pitchFamily="34" charset="0"/>
              </a:rPr>
              <a:t>con diferentes actividades </a:t>
            </a:r>
            <a:r>
              <a:rPr lang="es-MX" sz="2400" b="1" dirty="0" smtClean="0">
                <a:latin typeface="Century Gothic" panose="020B0502020202020204" pitchFamily="34" charset="0"/>
              </a:rPr>
              <a:t>y dentro del consejo técnico elaboramos la ruta de mejora según las necesidades que </a:t>
            </a:r>
            <a:r>
              <a:rPr lang="es-MX" sz="2400" b="1" smtClean="0">
                <a:latin typeface="Century Gothic" panose="020B0502020202020204" pitchFamily="34" charset="0"/>
              </a:rPr>
              <a:t>se tenían </a:t>
            </a:r>
            <a:r>
              <a:rPr lang="es-MX" sz="2400" b="1" dirty="0" smtClean="0">
                <a:latin typeface="Century Gothic" panose="020B0502020202020204" pitchFamily="34" charset="0"/>
              </a:rPr>
              <a:t>en el jardín con base en </a:t>
            </a:r>
            <a:r>
              <a:rPr lang="es-MX" sz="2400" b="1" smtClean="0">
                <a:latin typeface="Century Gothic" panose="020B0502020202020204" pitchFamily="34" charset="0"/>
              </a:rPr>
              <a:t>los diagnósticos.</a:t>
            </a:r>
          </a:p>
          <a:p>
            <a:pPr marL="0" indent="0" algn="ctr">
              <a:buNone/>
            </a:pPr>
            <a:r>
              <a:rPr lang="es-MX" sz="2400" b="1" smtClean="0">
                <a:latin typeface="Century Gothic" panose="020B0502020202020204" pitchFamily="34" charset="0"/>
              </a:rPr>
              <a:t>Posteriormente con base en el diagnostico desarrollè planeaciones para darle seguimiento a los aprendizajes esperados de los alumnos y de esta manera favorecì la primer competencia que menciono del curso.</a:t>
            </a:r>
          </a:p>
          <a:p>
            <a:pPr marL="0" indent="0" algn="ctr">
              <a:buNone/>
            </a:pPr>
            <a:r>
              <a:rPr lang="es-MX" sz="2400" b="1" smtClean="0">
                <a:latin typeface="Century Gothic" panose="020B0502020202020204" pitchFamily="34" charset="0"/>
              </a:rPr>
              <a:t>La ultima competencia la desarrolle al momento que realizamos el diagnostico ya que este es el primer momento de la evaluación en el cual se obtienen los aprendizajes que tienen los alumnos, intereses y dificultades.</a:t>
            </a:r>
          </a:p>
        </p:txBody>
      </p:sp>
    </p:spTree>
    <p:extLst>
      <p:ext uri="{BB962C8B-B14F-4D97-AF65-F5344CB8AC3E}">
        <p14:creationId xmlns:p14="http://schemas.microsoft.com/office/powerpoint/2010/main" val="1991088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endParaRPr lang="es-ES"/>
          </a:p>
        </p:txBody>
      </p:sp>
      <p:pic>
        <p:nvPicPr>
          <p:cNvPr id="4" name="Imagen 3"/>
          <p:cNvPicPr>
            <a:picLocks noChangeAspect="1"/>
          </p:cNvPicPr>
          <p:nvPr/>
        </p:nvPicPr>
        <p:blipFill rotWithShape="1">
          <a:blip r:embed="rId2"/>
          <a:srcRect l="6807" t="23203" r="6713" b="29615"/>
          <a:stretch/>
        </p:blipFill>
        <p:spPr>
          <a:xfrm>
            <a:off x="1068946" y="0"/>
            <a:ext cx="7164634" cy="6954592"/>
          </a:xfrm>
          <a:prstGeom prst="rect">
            <a:avLst/>
          </a:prstGeom>
        </p:spPr>
      </p:pic>
    </p:spTree>
    <p:extLst>
      <p:ext uri="{BB962C8B-B14F-4D97-AF65-F5344CB8AC3E}">
        <p14:creationId xmlns:p14="http://schemas.microsoft.com/office/powerpoint/2010/main" val="2824336814"/>
      </p:ext>
    </p:extLst>
  </p:cSld>
  <p:clrMapOvr>
    <a:masterClrMapping/>
  </p:clrMapOvr>
</p:sld>
</file>

<file path=ppt/theme/theme1.xml><?xml version="1.0" encoding="utf-8"?>
<a:theme xmlns:a="http://schemas.openxmlformats.org/drawingml/2006/main" name="Faceta">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TotalTime>
  <Words>639</Words>
  <Application>Microsoft Office PowerPoint</Application>
  <PresentationFormat>Panorámica</PresentationFormat>
  <Paragraphs>91</Paragraphs>
  <Slides>10</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vt:i4>
      </vt:variant>
    </vt:vector>
  </HeadingPairs>
  <TitlesOfParts>
    <vt:vector size="19" baseType="lpstr">
      <vt:lpstr>Arial</vt:lpstr>
      <vt:lpstr>Calibri</vt:lpstr>
      <vt:lpstr>Century Gothic</vt:lpstr>
      <vt:lpstr>Comic Sans MS</vt:lpstr>
      <vt:lpstr>Soberana Sans Light</vt:lpstr>
      <vt:lpstr>Times New Roman</vt:lpstr>
      <vt:lpstr>Trebuchet MS</vt:lpstr>
      <vt:lpstr>Wingdings 3</vt:lpstr>
      <vt:lpstr>Faceta</vt:lpstr>
      <vt:lpstr>Presentación de PowerPoint</vt:lpstr>
      <vt:lpstr>Atención educativa para la inclusión</vt:lpstr>
      <vt:lpstr>Formación ciudadana</vt:lpstr>
      <vt:lpstr>Educación geográfica</vt:lpstr>
      <vt:lpstr>Prevención de la violencia</vt:lpstr>
      <vt:lpstr>Práctica profesional</vt:lpstr>
      <vt:lpstr>Planeación y gestión educativa</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vmontseroga@hotmail.com</dc:creator>
  <cp:lastModifiedBy>vmontseroga@hotmail.com</cp:lastModifiedBy>
  <cp:revision>2</cp:revision>
  <dcterms:created xsi:type="dcterms:W3CDTF">2019-01-14T01:52:28Z</dcterms:created>
  <dcterms:modified xsi:type="dcterms:W3CDTF">2019-01-14T03:24:42Z</dcterms:modified>
</cp:coreProperties>
</file>