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661C1D-AAB2-42E8-84EB-90E38F294617}" type="datetimeFigureOut">
              <a:rPr lang="es-MX" smtClean="0"/>
              <a:t>13/01/2019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70BB02E-8351-4BEF-BC76-328B4D1C6B02}" type="slidenum">
              <a:rPr lang="es-MX" smtClean="0"/>
              <a:t>‹Nº›</a:t>
            </a:fld>
            <a:endParaRPr lang="es-MX" dirty="0"/>
          </a:p>
        </p:txBody>
      </p:sp>
    </p:spTree>
    <p:extLst>
      <p:ext uri="{BB962C8B-B14F-4D97-AF65-F5344CB8AC3E}">
        <p14:creationId xmlns:p14="http://schemas.microsoft.com/office/powerpoint/2010/main" val="1220230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661C1D-AAB2-42E8-84EB-90E38F294617}" type="datetimeFigureOut">
              <a:rPr lang="es-MX" smtClean="0"/>
              <a:t>13/01/2019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70BB02E-8351-4BEF-BC76-328B4D1C6B02}" type="slidenum">
              <a:rPr lang="es-MX" smtClean="0"/>
              <a:t>‹Nº›</a:t>
            </a:fld>
            <a:endParaRPr lang="es-MX" dirty="0"/>
          </a:p>
        </p:txBody>
      </p:sp>
    </p:spTree>
    <p:extLst>
      <p:ext uri="{BB962C8B-B14F-4D97-AF65-F5344CB8AC3E}">
        <p14:creationId xmlns:p14="http://schemas.microsoft.com/office/powerpoint/2010/main" val="405389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661C1D-AAB2-42E8-84EB-90E38F294617}" type="datetimeFigureOut">
              <a:rPr lang="es-MX" smtClean="0"/>
              <a:t>13/01/2019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70BB02E-8351-4BEF-BC76-328B4D1C6B02}" type="slidenum">
              <a:rPr lang="es-MX" smtClean="0"/>
              <a:t>‹Nº›</a:t>
            </a:fld>
            <a:endParaRPr lang="es-MX" dirty="0"/>
          </a:p>
        </p:txBody>
      </p:sp>
    </p:spTree>
    <p:extLst>
      <p:ext uri="{BB962C8B-B14F-4D97-AF65-F5344CB8AC3E}">
        <p14:creationId xmlns:p14="http://schemas.microsoft.com/office/powerpoint/2010/main" val="2937791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661C1D-AAB2-42E8-84EB-90E38F294617}" type="datetimeFigureOut">
              <a:rPr lang="es-MX" smtClean="0"/>
              <a:t>13/01/2019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70BB02E-8351-4BEF-BC76-328B4D1C6B02}" type="slidenum">
              <a:rPr lang="es-MX" smtClean="0"/>
              <a:t>‹Nº›</a:t>
            </a:fld>
            <a:endParaRPr lang="es-MX" dirty="0"/>
          </a:p>
        </p:txBody>
      </p:sp>
    </p:spTree>
    <p:extLst>
      <p:ext uri="{BB962C8B-B14F-4D97-AF65-F5344CB8AC3E}">
        <p14:creationId xmlns:p14="http://schemas.microsoft.com/office/powerpoint/2010/main" val="3731085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661C1D-AAB2-42E8-84EB-90E38F294617}" type="datetimeFigureOut">
              <a:rPr lang="es-MX" smtClean="0"/>
              <a:t>13/01/2019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70BB02E-8351-4BEF-BC76-328B4D1C6B02}" type="slidenum">
              <a:rPr lang="es-MX" smtClean="0"/>
              <a:t>‹Nº›</a:t>
            </a:fld>
            <a:endParaRPr lang="es-MX" dirty="0"/>
          </a:p>
        </p:txBody>
      </p:sp>
    </p:spTree>
    <p:extLst>
      <p:ext uri="{BB962C8B-B14F-4D97-AF65-F5344CB8AC3E}">
        <p14:creationId xmlns:p14="http://schemas.microsoft.com/office/powerpoint/2010/main" val="2019964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661C1D-AAB2-42E8-84EB-90E38F294617}" type="datetimeFigureOut">
              <a:rPr lang="es-MX" smtClean="0"/>
              <a:t>13/01/2019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70BB02E-8351-4BEF-BC76-328B4D1C6B02}" type="slidenum">
              <a:rPr lang="es-MX" smtClean="0"/>
              <a:t>‹Nº›</a:t>
            </a:fld>
            <a:endParaRPr lang="es-MX" dirty="0"/>
          </a:p>
        </p:txBody>
      </p:sp>
    </p:spTree>
    <p:extLst>
      <p:ext uri="{BB962C8B-B14F-4D97-AF65-F5344CB8AC3E}">
        <p14:creationId xmlns:p14="http://schemas.microsoft.com/office/powerpoint/2010/main" val="2412732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661C1D-AAB2-42E8-84EB-90E38F294617}" type="datetimeFigureOut">
              <a:rPr lang="es-MX" smtClean="0"/>
              <a:t>13/01/2019</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870BB02E-8351-4BEF-BC76-328B4D1C6B02}" type="slidenum">
              <a:rPr lang="es-MX" smtClean="0"/>
              <a:t>‹Nº›</a:t>
            </a:fld>
            <a:endParaRPr lang="es-MX" dirty="0"/>
          </a:p>
        </p:txBody>
      </p:sp>
    </p:spTree>
    <p:extLst>
      <p:ext uri="{BB962C8B-B14F-4D97-AF65-F5344CB8AC3E}">
        <p14:creationId xmlns:p14="http://schemas.microsoft.com/office/powerpoint/2010/main" val="4093353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661C1D-AAB2-42E8-84EB-90E38F294617}" type="datetimeFigureOut">
              <a:rPr lang="es-MX" smtClean="0"/>
              <a:t>13/01/2019</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870BB02E-8351-4BEF-BC76-328B4D1C6B02}" type="slidenum">
              <a:rPr lang="es-MX" smtClean="0"/>
              <a:t>‹Nº›</a:t>
            </a:fld>
            <a:endParaRPr lang="es-MX" dirty="0"/>
          </a:p>
        </p:txBody>
      </p:sp>
    </p:spTree>
    <p:extLst>
      <p:ext uri="{BB962C8B-B14F-4D97-AF65-F5344CB8AC3E}">
        <p14:creationId xmlns:p14="http://schemas.microsoft.com/office/powerpoint/2010/main" val="409158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661C1D-AAB2-42E8-84EB-90E38F294617}" type="datetimeFigureOut">
              <a:rPr lang="es-MX" smtClean="0"/>
              <a:t>13/01/2019</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870BB02E-8351-4BEF-BC76-328B4D1C6B02}" type="slidenum">
              <a:rPr lang="es-MX" smtClean="0"/>
              <a:t>‹Nº›</a:t>
            </a:fld>
            <a:endParaRPr lang="es-MX" dirty="0"/>
          </a:p>
        </p:txBody>
      </p:sp>
    </p:spTree>
    <p:extLst>
      <p:ext uri="{BB962C8B-B14F-4D97-AF65-F5344CB8AC3E}">
        <p14:creationId xmlns:p14="http://schemas.microsoft.com/office/powerpoint/2010/main" val="2782081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661C1D-AAB2-42E8-84EB-90E38F294617}" type="datetimeFigureOut">
              <a:rPr lang="es-MX" smtClean="0"/>
              <a:t>13/01/2019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70BB02E-8351-4BEF-BC76-328B4D1C6B02}" type="slidenum">
              <a:rPr lang="es-MX" smtClean="0"/>
              <a:t>‹Nº›</a:t>
            </a:fld>
            <a:endParaRPr lang="es-MX" dirty="0"/>
          </a:p>
        </p:txBody>
      </p:sp>
    </p:spTree>
    <p:extLst>
      <p:ext uri="{BB962C8B-B14F-4D97-AF65-F5344CB8AC3E}">
        <p14:creationId xmlns:p14="http://schemas.microsoft.com/office/powerpoint/2010/main" val="3004032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661C1D-AAB2-42E8-84EB-90E38F294617}" type="datetimeFigureOut">
              <a:rPr lang="es-MX" smtClean="0"/>
              <a:t>13/01/2019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70BB02E-8351-4BEF-BC76-328B4D1C6B02}" type="slidenum">
              <a:rPr lang="es-MX" smtClean="0"/>
              <a:t>‹Nº›</a:t>
            </a:fld>
            <a:endParaRPr lang="es-MX" dirty="0"/>
          </a:p>
        </p:txBody>
      </p:sp>
    </p:spTree>
    <p:extLst>
      <p:ext uri="{BB962C8B-B14F-4D97-AF65-F5344CB8AC3E}">
        <p14:creationId xmlns:p14="http://schemas.microsoft.com/office/powerpoint/2010/main" val="1644158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61C1D-AAB2-42E8-84EB-90E38F294617}" type="datetimeFigureOut">
              <a:rPr lang="es-MX" smtClean="0"/>
              <a:t>13/01/2019</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0BB02E-8351-4BEF-BC76-328B4D1C6B02}" type="slidenum">
              <a:rPr lang="es-MX" smtClean="0"/>
              <a:t>‹Nº›</a:t>
            </a:fld>
            <a:endParaRPr lang="es-MX" dirty="0"/>
          </a:p>
        </p:txBody>
      </p:sp>
    </p:spTree>
    <p:extLst>
      <p:ext uri="{BB962C8B-B14F-4D97-AF65-F5344CB8AC3E}">
        <p14:creationId xmlns:p14="http://schemas.microsoft.com/office/powerpoint/2010/main" val="4183813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05036" y="305633"/>
            <a:ext cx="8998023" cy="3960440"/>
          </a:xfrm>
        </p:spPr>
        <p:txBody>
          <a:bodyPr>
            <a:normAutofit fontScale="90000"/>
          </a:bodyPr>
          <a:lstStyle/>
          <a:p>
            <a:pPr lvl="0"/>
            <a:r>
              <a:rPr lang="es-MX" sz="2700" dirty="0" smtClean="0">
                <a:latin typeface="Arial" panose="020B0604020202020204" pitchFamily="34" charset="0"/>
                <a:cs typeface="Arial" panose="020B0604020202020204" pitchFamily="34" charset="0"/>
              </a:rPr>
              <a:t>Escuela </a:t>
            </a:r>
            <a:r>
              <a:rPr lang="es-MX" sz="2700" dirty="0" smtClean="0">
                <a:latin typeface="Arial" panose="020B0604020202020204" pitchFamily="34" charset="0"/>
                <a:cs typeface="Arial" panose="020B0604020202020204" pitchFamily="34" charset="0"/>
              </a:rPr>
              <a:t>Normal de Educación Preescolar</a:t>
            </a:r>
            <a:br>
              <a:rPr lang="es-MX" sz="2700" dirty="0" smtClean="0">
                <a:latin typeface="Arial" panose="020B0604020202020204" pitchFamily="34" charset="0"/>
                <a:cs typeface="Arial" panose="020B0604020202020204" pitchFamily="34" charset="0"/>
              </a:rPr>
            </a:br>
            <a:r>
              <a:rPr lang="es-MX" sz="2700" dirty="0" smtClean="0">
                <a:latin typeface="Arial" panose="020B0604020202020204" pitchFamily="34" charset="0"/>
                <a:cs typeface="Arial" panose="020B0604020202020204" pitchFamily="34" charset="0"/>
              </a:rPr>
              <a:t>Planeación </a:t>
            </a:r>
            <a:r>
              <a:rPr lang="es-MX" sz="2700" dirty="0" smtClean="0">
                <a:latin typeface="Arial" panose="020B0604020202020204" pitchFamily="34" charset="0"/>
                <a:cs typeface="Arial" panose="020B0604020202020204" pitchFamily="34" charset="0"/>
              </a:rPr>
              <a:t>y Gestión Educativa</a:t>
            </a:r>
            <a:br>
              <a:rPr lang="es-MX" sz="2700" dirty="0" smtClean="0">
                <a:latin typeface="Arial" panose="020B0604020202020204" pitchFamily="34" charset="0"/>
                <a:cs typeface="Arial" panose="020B0604020202020204" pitchFamily="34" charset="0"/>
              </a:rPr>
            </a:br>
            <a:r>
              <a:rPr lang="es-MX" sz="2700" dirty="0" smtClean="0">
                <a:latin typeface="Arial" panose="020B0604020202020204" pitchFamily="34" charset="0"/>
                <a:cs typeface="Arial" panose="020B0604020202020204" pitchFamily="34" charset="0"/>
              </a:rPr>
              <a:t>Reflexión </a:t>
            </a:r>
            <a:r>
              <a:rPr lang="es-MX" sz="2700" dirty="0" smtClean="0">
                <a:latin typeface="Arial" panose="020B0604020202020204" pitchFamily="34" charset="0"/>
                <a:cs typeface="Arial" panose="020B0604020202020204" pitchFamily="34" charset="0"/>
              </a:rPr>
              <a:t>final del </a:t>
            </a:r>
            <a:r>
              <a:rPr lang="es-MX" sz="2700" dirty="0" smtClean="0">
                <a:latin typeface="Arial" panose="020B0604020202020204" pitchFamily="34" charset="0"/>
                <a:cs typeface="Arial" panose="020B0604020202020204" pitchFamily="34" charset="0"/>
              </a:rPr>
              <a:t>curso</a:t>
            </a:r>
            <a:r>
              <a:rPr lang="es-MX" sz="2700" dirty="0" smtClean="0">
                <a:latin typeface="Arial" panose="020B0604020202020204" pitchFamily="34" charset="0"/>
                <a:cs typeface="Arial" panose="020B0604020202020204" pitchFamily="34" charset="0"/>
              </a:rPr>
              <a:t/>
            </a:r>
            <a:br>
              <a:rPr lang="es-MX" sz="2700" dirty="0" smtClean="0">
                <a:latin typeface="Arial" panose="020B0604020202020204" pitchFamily="34" charset="0"/>
                <a:cs typeface="Arial" panose="020B0604020202020204" pitchFamily="34" charset="0"/>
              </a:rPr>
            </a:br>
            <a:r>
              <a:rPr lang="es-MX" sz="2700" dirty="0" smtClean="0">
                <a:latin typeface="Arial" panose="020B0604020202020204" pitchFamily="34" charset="0"/>
                <a:cs typeface="Arial" panose="020B0604020202020204" pitchFamily="34" charset="0"/>
              </a:rPr>
              <a:t>Docente: Ramón  de Jesús Reséndiz Sánchez</a:t>
            </a:r>
            <a:br>
              <a:rPr lang="es-MX" sz="2700" dirty="0" smtClean="0">
                <a:latin typeface="Arial" panose="020B0604020202020204" pitchFamily="34" charset="0"/>
                <a:cs typeface="Arial" panose="020B0604020202020204" pitchFamily="34" charset="0"/>
              </a:rPr>
            </a:br>
            <a:r>
              <a:rPr lang="es-MX" sz="2700" dirty="0" smtClean="0">
                <a:latin typeface="Arial" panose="020B0604020202020204" pitchFamily="34" charset="0"/>
                <a:cs typeface="Arial" panose="020B0604020202020204" pitchFamily="34" charset="0"/>
              </a:rPr>
              <a:t>Nohemi Carolina Mendoza Alvare</a:t>
            </a:r>
            <a:r>
              <a:rPr lang="es-MX" sz="2700" dirty="0">
                <a:latin typeface="Arial" panose="020B0604020202020204" pitchFamily="34" charset="0"/>
                <a:cs typeface="Arial" panose="020B0604020202020204" pitchFamily="34" charset="0"/>
              </a:rPr>
              <a:t>z</a:t>
            </a:r>
            <a:r>
              <a:rPr lang="es-MX" sz="2700" dirty="0" smtClean="0">
                <a:latin typeface="Arial" panose="020B0604020202020204" pitchFamily="34" charset="0"/>
                <a:cs typeface="Arial" panose="020B0604020202020204" pitchFamily="34" charset="0"/>
              </a:rPr>
              <a:t/>
            </a:r>
            <a:br>
              <a:rPr lang="es-MX" sz="2700" dirty="0" smtClean="0">
                <a:latin typeface="Arial" panose="020B0604020202020204" pitchFamily="34" charset="0"/>
                <a:cs typeface="Arial" panose="020B0604020202020204" pitchFamily="34" charset="0"/>
              </a:rPr>
            </a:br>
            <a:r>
              <a:rPr lang="es-MX" sz="2700" dirty="0" smtClean="0">
                <a:latin typeface="Arial" panose="020B0604020202020204" pitchFamily="34" charset="0"/>
                <a:cs typeface="Arial" panose="020B0604020202020204" pitchFamily="34" charset="0"/>
              </a:rPr>
              <a:t>4ºB        </a:t>
            </a:r>
            <a:r>
              <a:rPr lang="es-MX" sz="2700" dirty="0" smtClean="0">
                <a:latin typeface="Arial" panose="020B0604020202020204" pitchFamily="34" charset="0"/>
                <a:cs typeface="Arial" panose="020B0604020202020204" pitchFamily="34" charset="0"/>
              </a:rPr>
              <a:t>#9</a:t>
            </a:r>
            <a:r>
              <a:rPr lang="es-MX" sz="3600" dirty="0" smtClean="0">
                <a:latin typeface="Arial" panose="020B0604020202020204" pitchFamily="34" charset="0"/>
                <a:cs typeface="Arial" panose="020B0604020202020204" pitchFamily="34" charset="0"/>
              </a:rPr>
              <a:t/>
            </a:r>
            <a:br>
              <a:rPr lang="es-MX" sz="3600" dirty="0" smtClean="0">
                <a:latin typeface="Arial" panose="020B0604020202020204" pitchFamily="34" charset="0"/>
                <a:cs typeface="Arial" panose="020B0604020202020204" pitchFamily="34" charset="0"/>
              </a:rPr>
            </a:br>
            <a:r>
              <a:rPr lang="es-MX" sz="2200" b="1" dirty="0">
                <a:latin typeface="Arial" panose="020B0604020202020204" pitchFamily="34" charset="0"/>
                <a:cs typeface="Arial" panose="020B0604020202020204" pitchFamily="34" charset="0"/>
              </a:rPr>
              <a:t>Competencia del perfil de egreso: </a:t>
            </a:r>
            <a:r>
              <a:rPr lang="es-MX" sz="3200" dirty="0" smtClean="0">
                <a:latin typeface="Arial" panose="020B0604020202020204" pitchFamily="34" charset="0"/>
                <a:cs typeface="Arial" panose="020B0604020202020204" pitchFamily="34" charset="0"/>
              </a:rPr>
              <a:t/>
            </a:r>
            <a:br>
              <a:rPr lang="es-MX" sz="3200" dirty="0" smtClean="0">
                <a:latin typeface="Arial" panose="020B0604020202020204" pitchFamily="34" charset="0"/>
                <a:cs typeface="Arial" panose="020B0604020202020204" pitchFamily="34" charset="0"/>
              </a:rPr>
            </a:br>
            <a:r>
              <a:rPr lang="es-MX" sz="3200" dirty="0" smtClean="0">
                <a:latin typeface="Arial" panose="020B0604020202020204" pitchFamily="34" charset="0"/>
                <a:cs typeface="Arial" panose="020B0604020202020204" pitchFamily="34" charset="0"/>
              </a:rPr>
              <a:t/>
            </a:r>
            <a:br>
              <a:rPr lang="es-MX" sz="3200" dirty="0" smtClean="0">
                <a:latin typeface="Arial" panose="020B0604020202020204" pitchFamily="34" charset="0"/>
                <a:cs typeface="Arial" panose="020B0604020202020204" pitchFamily="34" charset="0"/>
              </a:rPr>
            </a:br>
            <a:r>
              <a:rPr lang="es-MX" sz="2000" dirty="0">
                <a:latin typeface="Arial" panose="020B0604020202020204" pitchFamily="34" charset="0"/>
                <a:cs typeface="Arial" panose="020B0604020202020204" pitchFamily="34" charset="0"/>
              </a:rPr>
              <a:t/>
            </a:r>
            <a:br>
              <a:rPr lang="es-MX" sz="2000" dirty="0">
                <a:latin typeface="Arial" panose="020B0604020202020204" pitchFamily="34" charset="0"/>
                <a:cs typeface="Arial" panose="020B0604020202020204" pitchFamily="34" charset="0"/>
              </a:rPr>
            </a:br>
            <a:r>
              <a:rPr lang="es-MX" sz="2000" dirty="0">
                <a:latin typeface="Arial" panose="020B0604020202020204" pitchFamily="34" charset="0"/>
                <a:cs typeface="Arial" panose="020B0604020202020204" pitchFamily="34" charset="0"/>
              </a:rPr>
              <a:t/>
            </a:r>
            <a:br>
              <a:rPr lang="es-MX" sz="2000" dirty="0">
                <a:latin typeface="Arial" panose="020B0604020202020204" pitchFamily="34" charset="0"/>
                <a:cs typeface="Arial" panose="020B0604020202020204" pitchFamily="34" charset="0"/>
              </a:rPr>
            </a:br>
            <a:r>
              <a:rPr lang="es-MX" sz="2000" dirty="0">
                <a:latin typeface="Arial" panose="020B0604020202020204" pitchFamily="34" charset="0"/>
                <a:cs typeface="Arial" panose="020B0604020202020204" pitchFamily="34" charset="0"/>
              </a:rPr>
              <a:t/>
            </a:r>
            <a:br>
              <a:rPr lang="es-MX" sz="2000" dirty="0">
                <a:latin typeface="Arial" panose="020B0604020202020204" pitchFamily="34" charset="0"/>
                <a:cs typeface="Arial" panose="020B0604020202020204" pitchFamily="34" charset="0"/>
              </a:rPr>
            </a:br>
            <a:endParaRPr lang="es-MX" sz="2000" i="1" dirty="0">
              <a:latin typeface="Arial" panose="020B0604020202020204" pitchFamily="34" charset="0"/>
              <a:cs typeface="Arial" panose="020B0604020202020204" pitchFamily="34" charset="0"/>
            </a:endParaRPr>
          </a:p>
        </p:txBody>
      </p:sp>
      <p:pic>
        <p:nvPicPr>
          <p:cNvPr id="5" name="Imagen 4" descr="Resultado de imagen para escudo enep"/>
          <p:cNvPicPr/>
          <p:nvPr/>
        </p:nvPicPr>
        <p:blipFill>
          <a:blip r:embed="rId2">
            <a:extLst>
              <a:ext uri="{28A0092B-C50C-407E-A947-70E740481C1C}">
                <a14:useLocalDpi xmlns:a14="http://schemas.microsoft.com/office/drawing/2010/main" val="0"/>
              </a:ext>
            </a:extLst>
          </a:blip>
          <a:srcRect/>
          <a:stretch>
            <a:fillRect/>
          </a:stretch>
        </p:blipFill>
        <p:spPr bwMode="auto">
          <a:xfrm>
            <a:off x="120451" y="305633"/>
            <a:ext cx="1860551" cy="1382395"/>
          </a:xfrm>
          <a:prstGeom prst="rect">
            <a:avLst/>
          </a:prstGeom>
          <a:noFill/>
          <a:ln>
            <a:noFill/>
          </a:ln>
        </p:spPr>
      </p:pic>
      <p:sp>
        <p:nvSpPr>
          <p:cNvPr id="6" name="5 CuadroTexto"/>
          <p:cNvSpPr txBox="1"/>
          <p:nvPr/>
        </p:nvSpPr>
        <p:spPr>
          <a:xfrm>
            <a:off x="5004048" y="6338244"/>
            <a:ext cx="3972085" cy="307777"/>
          </a:xfrm>
          <a:prstGeom prst="rect">
            <a:avLst/>
          </a:prstGeom>
          <a:noFill/>
        </p:spPr>
        <p:txBody>
          <a:bodyPr wrap="square" rtlCol="0">
            <a:spAutoFit/>
          </a:bodyPr>
          <a:lstStyle/>
          <a:p>
            <a:pPr algn="r"/>
            <a:r>
              <a:rPr lang="es-MX" sz="1400" dirty="0" smtClean="0">
                <a:latin typeface="Arial" panose="020B0604020202020204" pitchFamily="34" charset="0"/>
                <a:cs typeface="Arial" panose="020B0604020202020204" pitchFamily="34" charset="0"/>
              </a:rPr>
              <a:t>Saltillo, Coahuila; Enero 2019</a:t>
            </a:r>
            <a:endParaRPr lang="es-MX" sz="1400" dirty="0">
              <a:latin typeface="Arial" panose="020B0604020202020204" pitchFamily="34" charset="0"/>
              <a:cs typeface="Arial" panose="020B0604020202020204" pitchFamily="34" charset="0"/>
            </a:endParaRPr>
          </a:p>
        </p:txBody>
      </p:sp>
      <p:sp>
        <p:nvSpPr>
          <p:cNvPr id="3" name="2 CuadroTexto"/>
          <p:cNvSpPr txBox="1"/>
          <p:nvPr/>
        </p:nvSpPr>
        <p:spPr>
          <a:xfrm>
            <a:off x="92906" y="3420349"/>
            <a:ext cx="9144000" cy="3108543"/>
          </a:xfrm>
          <a:prstGeom prst="rect">
            <a:avLst/>
          </a:prstGeom>
          <a:noFill/>
        </p:spPr>
        <p:txBody>
          <a:bodyPr wrap="square" rtlCol="0">
            <a:spAutoFit/>
          </a:bodyPr>
          <a:lstStyle/>
          <a:p>
            <a:r>
              <a:rPr lang="es-MX" sz="1400" dirty="0" smtClean="0">
                <a:latin typeface="Century Gothic" panose="020B0502020202020204" pitchFamily="34" charset="0"/>
              </a:rPr>
              <a:t>-Diseña planeaciones didácticas, aplicando sus conocimientos pedagógicos y disciplinares para responder a las  necesidades del contexto en el marco del plan y programas de estudio de la educación básica.</a:t>
            </a:r>
            <a:br>
              <a:rPr lang="es-MX" sz="1400" dirty="0" smtClean="0">
                <a:latin typeface="Century Gothic" panose="020B0502020202020204" pitchFamily="34" charset="0"/>
              </a:rPr>
            </a:br>
            <a:r>
              <a:rPr lang="es-MX" sz="1400" dirty="0" smtClean="0">
                <a:latin typeface="Century Gothic" panose="020B0502020202020204" pitchFamily="34" charset="0"/>
              </a:rPr>
              <a:t>-Genera ambientes formativos para propiciar la autonomía y promover el desarrollo de las competencias en los alumnos de educación básica.</a:t>
            </a:r>
            <a:br>
              <a:rPr lang="es-MX" sz="1400" dirty="0" smtClean="0">
                <a:latin typeface="Century Gothic" panose="020B0502020202020204" pitchFamily="34" charset="0"/>
              </a:rPr>
            </a:br>
            <a:r>
              <a:rPr lang="es-MX" sz="1400" dirty="0" smtClean="0">
                <a:latin typeface="Century Gothic" panose="020B0502020202020204" pitchFamily="34" charset="0"/>
              </a:rPr>
              <a:t>-Emplea la evaluación para intervenir en los diferentes ámbitos y momentos de la tarea educativa.</a:t>
            </a:r>
            <a:br>
              <a:rPr lang="es-MX" sz="1400" dirty="0" smtClean="0">
                <a:latin typeface="Century Gothic" panose="020B0502020202020204" pitchFamily="34" charset="0"/>
              </a:rPr>
            </a:br>
            <a:r>
              <a:rPr lang="es-MX" sz="1400" dirty="0" smtClean="0">
                <a:latin typeface="Century Gothic" panose="020B0502020202020204" pitchFamily="34" charset="0"/>
              </a:rPr>
              <a:t>-Propicia y regula espacios de aprendizaje incluyentes para todos los alumnos, con el fin de promover la convivencia, el respeto y la aceptación.</a:t>
            </a:r>
            <a:br>
              <a:rPr lang="es-MX" sz="1400" dirty="0" smtClean="0">
                <a:latin typeface="Century Gothic" panose="020B0502020202020204" pitchFamily="34" charset="0"/>
              </a:rPr>
            </a:br>
            <a:r>
              <a:rPr lang="es-MX" sz="1400" dirty="0" smtClean="0">
                <a:latin typeface="Century Gothic" panose="020B0502020202020204" pitchFamily="34" charset="0"/>
              </a:rPr>
              <a:t>-Utiliza recursos de la investigación educativa para enriquecer la práctica docente, expresando su interés por la ciencia y la propia investigación.</a:t>
            </a:r>
            <a:br>
              <a:rPr lang="es-MX" sz="1400" dirty="0" smtClean="0">
                <a:latin typeface="Century Gothic" panose="020B0502020202020204" pitchFamily="34" charset="0"/>
              </a:rPr>
            </a:br>
            <a:r>
              <a:rPr lang="es-MX" sz="1400" dirty="0" smtClean="0">
                <a:latin typeface="Century Gothic" panose="020B0502020202020204" pitchFamily="34" charset="0"/>
              </a:rPr>
              <a:t>-Usa las TIC como herramienta de enseñanza y aprendizaje</a:t>
            </a:r>
            <a:r>
              <a:rPr lang="es-MX" sz="2400" dirty="0" smtClean="0">
                <a:latin typeface="Century Gothic" panose="020B0502020202020204" pitchFamily="34" charset="0"/>
              </a:rPr>
              <a:t/>
            </a:r>
            <a:br>
              <a:rPr lang="es-MX" sz="2400" dirty="0" smtClean="0">
                <a:latin typeface="Century Gothic" panose="020B0502020202020204" pitchFamily="34" charset="0"/>
              </a:rPr>
            </a:br>
            <a:r>
              <a:rPr lang="es-MX" sz="2400" dirty="0" smtClean="0">
                <a:latin typeface="Century Gothic" panose="020B0502020202020204" pitchFamily="34" charset="0"/>
              </a:rPr>
              <a:t/>
            </a:r>
            <a:br>
              <a:rPr lang="es-MX" sz="2400" dirty="0" smtClean="0">
                <a:latin typeface="Century Gothic" panose="020B0502020202020204" pitchFamily="34" charset="0"/>
              </a:rPr>
            </a:br>
            <a:endParaRPr lang="es-MX" dirty="0">
              <a:latin typeface="Century Gothic" panose="020B0502020202020204" pitchFamily="34" charset="0"/>
            </a:endParaRPr>
          </a:p>
        </p:txBody>
      </p:sp>
    </p:spTree>
    <p:extLst>
      <p:ext uri="{BB962C8B-B14F-4D97-AF65-F5344CB8AC3E}">
        <p14:creationId xmlns:p14="http://schemas.microsoft.com/office/powerpoint/2010/main" val="863878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94722"/>
          </a:xfrm>
        </p:spPr>
        <p:txBody>
          <a:bodyPr>
            <a:normAutofit/>
          </a:bodyPr>
          <a:lstStyle/>
          <a:p>
            <a:r>
              <a:rPr lang="es-MX" sz="1800" dirty="0" smtClean="0"/>
              <a:t>La gestión es el conjunto de acciones integradas y desarrolladas por una organización, en ese caso educativa para conseguir un objetivo a cierto plazo, es una de las principales acciones de la administración y constituye la etapa intermedia entre la planificación y los objetivos concretos que se pretenden lograr, se desarrolla a partir de una visión amplia de las posibilidades realidades de la organización para resolver algunas situaciones o para alcanzar un fin determinado de acuerdo con las características contextuales que tenga la escuela, así como también todos aquellos recursos que se requieren para lograr alcanzar los objetivos</a:t>
            </a:r>
            <a:br>
              <a:rPr lang="es-MX" sz="1800" dirty="0" smtClean="0"/>
            </a:br>
            <a:r>
              <a:rPr lang="es-MX" sz="1800" dirty="0"/>
              <a:t/>
            </a:r>
            <a:br>
              <a:rPr lang="es-MX" sz="1800" dirty="0"/>
            </a:br>
            <a:r>
              <a:rPr lang="es-MX" sz="1800" dirty="0" smtClean="0"/>
              <a:t>Como lo menciona la DEGESPE, está conformada por un conjunto de procesos organizados que permiten que la institución educativa logre sus objetivos y metas. Se deben de desarrollar una serie de procesos como el diagnostico, la planeación, la ejecución, el seguimiento y la evaluación, todos ellos relacionándose entre sí para cumplir con los aspectos que debió presentar el personal directivo de la escuela según las problemáticas mas importantes que se le presentan </a:t>
            </a:r>
            <a:br>
              <a:rPr lang="es-MX" sz="1800" dirty="0" smtClean="0"/>
            </a:br>
            <a:r>
              <a:rPr lang="es-MX" sz="1800" dirty="0" smtClean="0"/>
              <a:t>todas las instituciones educativas requieren de una buena gestión de lo contrario no existiría una coherencia con las acciones de cada sujeto educativo y solamente se estarían saltando los problemas en lugar de solucionarlos con un proyecto a nivel escolar, el cual plantearía una  serie de acciones para cada agente educativo que le abonarían a las problemáticas de la institución  </a:t>
            </a:r>
            <a:endParaRPr lang="en-US" sz="1800" dirty="0"/>
          </a:p>
        </p:txBody>
      </p:sp>
    </p:spTree>
    <p:extLst>
      <p:ext uri="{BB962C8B-B14F-4D97-AF65-F5344CB8AC3E}">
        <p14:creationId xmlns:p14="http://schemas.microsoft.com/office/powerpoint/2010/main" val="2956450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2564904"/>
            <a:ext cx="8229600" cy="1143000"/>
          </a:xfrm>
        </p:spPr>
        <p:txBody>
          <a:bodyPr>
            <a:noAutofit/>
          </a:bodyPr>
          <a:lstStyle/>
          <a:p>
            <a:r>
              <a:rPr lang="es-MX" sz="1800" dirty="0" smtClean="0"/>
              <a:t>El curso de planeación y gestión educativa pretende que el futuro docente de educación básica reconozca e que la gestión educativa es esencial para el logro de los propósitos de la escuela, a partir de la identificación de sus condiciones y cultura particulares, de manera que sea capaz de participar en el funcionamiento eficaz de la institución y apoyar su proyecto de desarrollo. </a:t>
            </a:r>
            <a:br>
              <a:rPr lang="es-MX" sz="1800" dirty="0" smtClean="0"/>
            </a:br>
            <a:endParaRPr lang="en-US" sz="1800" dirty="0"/>
          </a:p>
        </p:txBody>
      </p:sp>
    </p:spTree>
    <p:extLst>
      <p:ext uri="{BB962C8B-B14F-4D97-AF65-F5344CB8AC3E}">
        <p14:creationId xmlns:p14="http://schemas.microsoft.com/office/powerpoint/2010/main" val="4018793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583362"/>
          </a:xfrm>
        </p:spPr>
        <p:txBody>
          <a:bodyPr>
            <a:normAutofit/>
          </a:bodyPr>
          <a:lstStyle/>
          <a:p>
            <a:r>
              <a:rPr lang="es-MX" sz="1800" dirty="0" smtClean="0"/>
              <a:t>La gestión educativa es un proyecto organizacional que cuenta con una serie de acciones que le abonan a una problemática que tenga la institución educativa, aunque es un termino que se ha presentado en las ultimas tres décadas en nuestro país, gran parte de las escuelas no lo consideran como algo relevante, siguen jugando únicamente con el rol que le corresponde a cada agente educativo y se olvida del compromiso por atender las necesidades que marca el contexto </a:t>
            </a:r>
            <a:br>
              <a:rPr lang="es-MX" sz="1800" dirty="0" smtClean="0"/>
            </a:br>
            <a:r>
              <a:rPr lang="es-MX" sz="1800" dirty="0" smtClean="0"/>
              <a:t>la dirección es la encargada de hacer que funcione la institución de manera positiva, por lo tanto el director debe de conocer nuevas técnicas que le permitan conducir, diseñar y dirigir mejores proyectos educativos, eficaces desde lo pedagógico, eficientes desde lo administrativo, efectivos desde lo comunitario. </a:t>
            </a:r>
            <a:br>
              <a:rPr lang="es-MX" sz="1800" dirty="0" smtClean="0"/>
            </a:br>
            <a:r>
              <a:rPr lang="es-MX" sz="1800" dirty="0" smtClean="0"/>
              <a:t>Es un trabajo que requiere de mucho compromiso por parte de cada personal, sin embargo si l personal de dirección no guía sus responsables difícilmente se observara un progreso en los proyectos implementados </a:t>
            </a:r>
            <a:br>
              <a:rPr lang="es-MX" sz="1800" dirty="0" smtClean="0"/>
            </a:br>
            <a:r>
              <a:rPr lang="es-MX" sz="1800" dirty="0" smtClean="0"/>
              <a:t>La responsabilidad es un aspecto fundamental dentro de la gestión educativa al igual que el trabajo colaborativo, en la actualidad cada vez se omiten mas el diseño de actividades que involucren a todos los sujetos educativos con el fin de beneficiar el proceso educacional de los alumnos, al igual que se ha perdido la comunicación entre todos para plantear las dificultades existentes y por ende las propuestas de mejora </a:t>
            </a:r>
            <a:endParaRPr lang="en-US" sz="1800" dirty="0"/>
          </a:p>
        </p:txBody>
      </p:sp>
    </p:spTree>
    <p:extLst>
      <p:ext uri="{BB962C8B-B14F-4D97-AF65-F5344CB8AC3E}">
        <p14:creationId xmlns:p14="http://schemas.microsoft.com/office/powerpoint/2010/main" val="30434325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4109</TotalTime>
  <Words>292</Words>
  <Application>Microsoft Office PowerPoint</Application>
  <PresentationFormat>Presentación en pantalla (4:3)</PresentationFormat>
  <Paragraphs>6</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Century Gothic</vt:lpstr>
      <vt:lpstr>Tema de Office</vt:lpstr>
      <vt:lpstr>Escuela Normal de Educación Preescolar Planeación y Gestión Educativa Reflexión final del curso Docente: Ramón  de Jesús Reséndiz Sánchez Nohemi Carolina Mendoza Alvarez 4ºB        #9 Competencia del perfil de egreso:      </vt:lpstr>
      <vt:lpstr>La gestión es el conjunto de acciones integradas y desarrolladas por una organización, en ese caso educativa para conseguir un objetivo a cierto plazo, es una de las principales acciones de la administración y constituye la etapa intermedia entre la planificación y los objetivos concretos que se pretenden lograr, se desarrolla a partir de una visión amplia de las posibilidades realidades de la organización para resolver algunas situaciones o para alcanzar un fin determinado de acuerdo con las características contextuales que tenga la escuela, así como también todos aquellos recursos que se requieren para lograr alcanzar los objetivos  Como lo menciona la DEGESPE, está conformada por un conjunto de procesos organizados que permiten que la institución educativa logre sus objetivos y metas. Se deben de desarrollar una serie de procesos como el diagnostico, la planeación, la ejecución, el seguimiento y la evaluación, todos ellos relacionándose entre sí para cumplir con los aspectos que debió presentar el personal directivo de la escuela según las problemáticas mas importantes que se le presentan  todas las instituciones educativas requieren de una buena gestión de lo contrario no existiría una coherencia con las acciones de cada sujeto educativo y solamente se estarían saltando los problemas en lugar de solucionarlos con un proyecto a nivel escolar, el cual plantearía una  serie de acciones para cada agente educativo que le abonarían a las problemáticas de la institución  </vt:lpstr>
      <vt:lpstr>El curso de planeación y gestión educativa pretende que el futuro docente de educación básica reconozca e que la gestión educativa es esencial para el logro de los propósitos de la escuela, a partir de la identificación de sus condiciones y cultura particulares, de manera que sea capaz de participar en el funcionamiento eficaz de la institución y apoyar su proyecto de desarrollo.  </vt:lpstr>
      <vt:lpstr>La gestión educativa es un proyecto organizacional que cuenta con una serie de acciones que le abonan a una problemática que tenga la institución educativa, aunque es un termino que se ha presentado en las ultimas tres décadas en nuestro país, gran parte de las escuelas no lo consideran como algo relevante, siguen jugando únicamente con el rol que le corresponde a cada agente educativo y se olvida del compromiso por atender las necesidades que marca el contexto  la dirección es la encargada de hacer que funcione la institución de manera positiva, por lo tanto el director debe de conocer nuevas técnicas que le permitan conducir, diseñar y dirigir mejores proyectos educativos, eficaces desde lo pedagógico, eficientes desde lo administrativo, efectivos desde lo comunitario.  Es un trabajo que requiere de mucho compromiso por parte de cada personal, sin embargo si l personal de dirección no guía sus responsables difícilmente se observara un progreso en los proyectos implementados  La responsabilidad es un aspecto fundamental dentro de la gestión educativa al igual que el trabajo colaborativo, en la actualidad cada vez se omiten mas el diseño de actividades que involucren a todos los sujetos educativos con el fin de beneficiar el proceso educacional de los alumnos, al igual que se ha perdido la comunicación entre todos para plantear las dificultades existentes y por ende las propuestas de mejora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Windows User</dc:creator>
  <cp:lastModifiedBy>nohemi carolina mendoza alvarez</cp:lastModifiedBy>
  <cp:revision>17</cp:revision>
  <dcterms:created xsi:type="dcterms:W3CDTF">2019-01-10T21:24:58Z</dcterms:created>
  <dcterms:modified xsi:type="dcterms:W3CDTF">2019-01-14T06:02:49Z</dcterms:modified>
</cp:coreProperties>
</file>