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77" r:id="rId2"/>
    <p:sldId id="267" r:id="rId3"/>
    <p:sldId id="271" r:id="rId4"/>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4" autoAdjust="0"/>
    <p:restoredTop sz="94419" autoAdjust="0"/>
  </p:normalViewPr>
  <p:slideViewPr>
    <p:cSldViewPr snapToGrid="0">
      <p:cViewPr varScale="1">
        <p:scale>
          <a:sx n="92" d="100"/>
          <a:sy n="92" d="100"/>
        </p:scale>
        <p:origin x="498" y="84"/>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28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61BA9C7-D4A0-4239-916F-87878B386CAE}" type="datetime1">
              <a:rPr lang="es-ES" smtClean="0"/>
              <a:t>16/01/2019</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0BD58-3BFF-4EAF-BB8B-AC67FE801E47}" type="slidenum">
              <a:rPr lang="es-ES" smtClean="0"/>
              <a:t>‹Nº›</a:t>
            </a:fld>
            <a:endParaRPr lang="es-ES"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0D5A0EE-9559-4678-968D-CA3F66D582DC}" type="datetime1">
              <a:rPr lang="es-ES" noProof="0" smtClean="0"/>
              <a:t>16/01/2019</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es-ES" noProof="0" dirty="0" smtClean="0"/>
              <a:t>Haga clic para modificar los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322CDD-9D6C-4F63-9EC2-648226624108}" type="slidenum">
              <a:rPr lang="es-ES" noProof="0" smtClean="0"/>
              <a:t>‹Nº›</a:t>
            </a:fld>
            <a:endParaRPr lang="es-ES" noProof="0"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8322CDD-9D6C-4F63-9EC2-648226624108}" type="slidenum">
              <a:rPr lang="es-ES" smtClean="0"/>
              <a:t>1</a:t>
            </a:fld>
            <a:endParaRPr lang="es-ES" dirty="0"/>
          </a:p>
        </p:txBody>
      </p:sp>
    </p:spTree>
    <p:extLst>
      <p:ext uri="{BB962C8B-B14F-4D97-AF65-F5344CB8AC3E}">
        <p14:creationId xmlns:p14="http://schemas.microsoft.com/office/powerpoint/2010/main" val="3681941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8322CDD-9D6C-4F63-9EC2-648226624108}" type="slidenum">
              <a:rPr lang="es-ES" smtClean="0"/>
              <a:t>2</a:t>
            </a:fld>
            <a:endParaRPr lang="es-ES" dirty="0"/>
          </a:p>
        </p:txBody>
      </p:sp>
    </p:spTree>
    <p:extLst>
      <p:ext uri="{BB962C8B-B14F-4D97-AF65-F5344CB8AC3E}">
        <p14:creationId xmlns:p14="http://schemas.microsoft.com/office/powerpoint/2010/main" val="32640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8322CDD-9D6C-4F63-9EC2-648226624108}" type="slidenum">
              <a:rPr lang="es-ES" smtClean="0"/>
              <a:t>3</a:t>
            </a:fld>
            <a:endParaRPr lang="es-ES" dirty="0"/>
          </a:p>
        </p:txBody>
      </p:sp>
    </p:spTree>
    <p:extLst>
      <p:ext uri="{BB962C8B-B14F-4D97-AF65-F5344CB8AC3E}">
        <p14:creationId xmlns:p14="http://schemas.microsoft.com/office/powerpoint/2010/main" val="2127640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066800" y="2606040"/>
            <a:ext cx="10058400" cy="2743200"/>
          </a:xfrm>
        </p:spPr>
        <p:txBody>
          <a:bodyPr rtlCol="0"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066800" y="5360437"/>
            <a:ext cx="10058400" cy="365760"/>
          </a:xfrm>
        </p:spPr>
        <p:txBody>
          <a:bodyPr rtlCol="0">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dirty="0"/>
          </a:p>
        </p:txBody>
      </p:sp>
      <p:sp>
        <p:nvSpPr>
          <p:cNvPr id="8" name="Rectángulo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fecha 3"/>
          <p:cNvSpPr>
            <a:spLocks noGrp="1"/>
          </p:cNvSpPr>
          <p:nvPr>
            <p:ph type="dt" sz="half" idx="10"/>
          </p:nvPr>
        </p:nvSpPr>
        <p:spPr/>
        <p:txBody>
          <a:bodyPr rtlCol="0"/>
          <a:lstStyle/>
          <a:p>
            <a:pPr rtl="0"/>
            <a:fld id="{7838E743-2700-4AAA-8AC7-3E9FBF31E3EC}" type="datetime1">
              <a:rPr lang="es-ES" noProof="0" smtClean="0"/>
              <a:t>16/01/2019</a:t>
            </a:fld>
            <a:endParaRPr lang="es-ES" noProof="0" dirty="0"/>
          </a:p>
        </p:txBody>
      </p:sp>
      <p:sp>
        <p:nvSpPr>
          <p:cNvPr id="6" name="Marcador de número de diapositiva 5"/>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525000" y="382230"/>
            <a:ext cx="1371600" cy="5561369"/>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95400" y="382230"/>
            <a:ext cx="7863840" cy="5561370"/>
          </a:xfrm>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fecha 3"/>
          <p:cNvSpPr>
            <a:spLocks noGrp="1"/>
          </p:cNvSpPr>
          <p:nvPr>
            <p:ph type="dt" sz="half" idx="10"/>
          </p:nvPr>
        </p:nvSpPr>
        <p:spPr/>
        <p:txBody>
          <a:bodyPr rtlCol="0"/>
          <a:lstStyle/>
          <a:p>
            <a:pPr rtl="0"/>
            <a:fld id="{3B7D028B-A319-42B4-A1A2-72115F4AB319}" type="datetime1">
              <a:rPr lang="es-ES" noProof="0" smtClean="0"/>
              <a:t>16/01/2019</a:t>
            </a:fld>
            <a:endParaRPr lang="es-ES" noProof="0" dirty="0"/>
          </a:p>
        </p:txBody>
      </p:sp>
      <p:sp>
        <p:nvSpPr>
          <p:cNvPr id="6" name="Marcador de número de diapositiva 5"/>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fecha 3"/>
          <p:cNvSpPr>
            <a:spLocks noGrp="1"/>
          </p:cNvSpPr>
          <p:nvPr>
            <p:ph type="dt" sz="half" idx="10"/>
          </p:nvPr>
        </p:nvSpPr>
        <p:spPr/>
        <p:txBody>
          <a:bodyPr rtlCol="0"/>
          <a:lstStyle/>
          <a:p>
            <a:pPr rtl="0"/>
            <a:fld id="{1C063118-E04F-4CA6-AFE9-6094F1F945BB}" type="datetime1">
              <a:rPr lang="es-ES" noProof="0" smtClean="0"/>
              <a:t>16/01/2019</a:t>
            </a:fld>
            <a:endParaRPr lang="es-ES" noProof="0" dirty="0"/>
          </a:p>
        </p:txBody>
      </p:sp>
      <p:sp>
        <p:nvSpPr>
          <p:cNvPr id="6" name="Marcador de número de diapositiva 5"/>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066800" y="1565829"/>
            <a:ext cx="5943600" cy="4114800"/>
          </a:xfrm>
        </p:spPr>
        <p:txBody>
          <a:bodyPr rtlCol="0" anchor="b">
            <a:normAutofit/>
          </a:bodyPr>
          <a:lstStyle>
            <a:lvl1pPr>
              <a:lnSpc>
                <a:spcPct val="80000"/>
              </a:lnSpc>
              <a:defRPr sz="5400">
                <a:effectLst>
                  <a:outerShdw blurRad="38100" dist="25400" dir="18900000" algn="bl" rotWithShape="0">
                    <a:schemeClr val="bg1">
                      <a:alpha val="80000"/>
                    </a:schemeClr>
                  </a:outerShdw>
                </a:effectLst>
              </a:defRPr>
            </a:lvl1pPr>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p:nvPr>
        </p:nvSpPr>
        <p:spPr>
          <a:xfrm>
            <a:off x="1066801" y="5682344"/>
            <a:ext cx="5943600" cy="670832"/>
          </a:xfrm>
        </p:spPr>
        <p:txBody>
          <a:bodyPr rtlCol="0">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es-ES" noProof="0" smtClean="0"/>
              <a:t>Haga clic para modificar el estilo de texto del patrón</a:t>
            </a:r>
          </a:p>
        </p:txBody>
      </p:sp>
      <p:sp>
        <p:nvSpPr>
          <p:cNvPr id="9" name="Rectángulo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contenido 2"/>
          <p:cNvSpPr>
            <a:spLocks noGrp="1"/>
          </p:cNvSpPr>
          <p:nvPr>
            <p:ph sz="half" idx="1"/>
          </p:nvPr>
        </p:nvSpPr>
        <p:spPr>
          <a:xfrm>
            <a:off x="1295400" y="1825625"/>
            <a:ext cx="4724400" cy="4117975"/>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contenido 3"/>
          <p:cNvSpPr>
            <a:spLocks noGrp="1"/>
          </p:cNvSpPr>
          <p:nvPr>
            <p:ph sz="half" idx="2"/>
          </p:nvPr>
        </p:nvSpPr>
        <p:spPr>
          <a:xfrm>
            <a:off x="6172199" y="1825625"/>
            <a:ext cx="4724400" cy="4117975"/>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fecha 4"/>
          <p:cNvSpPr>
            <a:spLocks noGrp="1"/>
          </p:cNvSpPr>
          <p:nvPr>
            <p:ph type="dt" sz="half" idx="10"/>
          </p:nvPr>
        </p:nvSpPr>
        <p:spPr/>
        <p:txBody>
          <a:bodyPr rtlCol="0"/>
          <a:lstStyle/>
          <a:p>
            <a:pPr rtl="0"/>
            <a:fld id="{6763CCAA-9978-4A62-AA55-1536343595DA}" type="datetime1">
              <a:rPr lang="es-ES" noProof="0" smtClean="0"/>
              <a:t>16/01/2019</a:t>
            </a:fld>
            <a:endParaRPr lang="es-ES" noProof="0" dirty="0"/>
          </a:p>
        </p:txBody>
      </p:sp>
      <p:sp>
        <p:nvSpPr>
          <p:cNvPr id="7" name="Marcador de número de diapositiva 6"/>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p:nvPr>
        </p:nvSpPr>
        <p:spPr>
          <a:xfrm>
            <a:off x="1295400" y="1828800"/>
            <a:ext cx="4727448" cy="641350"/>
          </a:xfrm>
        </p:spPr>
        <p:txBody>
          <a:bodyPr rtlCol="0"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4" name="Marcador de contenido 3"/>
          <p:cNvSpPr>
            <a:spLocks noGrp="1"/>
          </p:cNvSpPr>
          <p:nvPr>
            <p:ph sz="half" idx="2"/>
          </p:nvPr>
        </p:nvSpPr>
        <p:spPr>
          <a:xfrm>
            <a:off x="1295400" y="2470151"/>
            <a:ext cx="4727448" cy="347345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texto 4"/>
          <p:cNvSpPr>
            <a:spLocks noGrp="1"/>
          </p:cNvSpPr>
          <p:nvPr>
            <p:ph type="body" sz="quarter" idx="3"/>
          </p:nvPr>
        </p:nvSpPr>
        <p:spPr>
          <a:xfrm>
            <a:off x="6167628" y="1828800"/>
            <a:ext cx="4727448" cy="641350"/>
          </a:xfrm>
        </p:spPr>
        <p:txBody>
          <a:bodyPr rtlCol="0"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6" name="Marcador de contenido 5"/>
          <p:cNvSpPr>
            <a:spLocks noGrp="1"/>
          </p:cNvSpPr>
          <p:nvPr>
            <p:ph sz="quarter" idx="4"/>
          </p:nvPr>
        </p:nvSpPr>
        <p:spPr>
          <a:xfrm>
            <a:off x="6169152" y="2470151"/>
            <a:ext cx="4727448" cy="347345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pie de página 7"/>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7" name="Marcador de fecha 6"/>
          <p:cNvSpPr>
            <a:spLocks noGrp="1"/>
          </p:cNvSpPr>
          <p:nvPr>
            <p:ph type="dt" sz="half" idx="10"/>
          </p:nvPr>
        </p:nvSpPr>
        <p:spPr/>
        <p:txBody>
          <a:bodyPr rtlCol="0"/>
          <a:lstStyle/>
          <a:p>
            <a:pPr rtl="0"/>
            <a:fld id="{D6857A07-B087-4D65-8E9D-0EEDD3F32A63}" type="datetime1">
              <a:rPr lang="es-ES" noProof="0" smtClean="0"/>
              <a:t>16/01/2019</a:t>
            </a:fld>
            <a:endParaRPr lang="es-ES" noProof="0" dirty="0"/>
          </a:p>
        </p:txBody>
      </p:sp>
      <p:sp>
        <p:nvSpPr>
          <p:cNvPr id="9" name="Marcador de número de diapositiva 8"/>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4" name="Marcador de pie de página 3"/>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3" name="Marcador de fecha 2"/>
          <p:cNvSpPr>
            <a:spLocks noGrp="1"/>
          </p:cNvSpPr>
          <p:nvPr>
            <p:ph type="dt" sz="half" idx="10"/>
          </p:nvPr>
        </p:nvSpPr>
        <p:spPr/>
        <p:txBody>
          <a:bodyPr rtlCol="0"/>
          <a:lstStyle/>
          <a:p>
            <a:pPr rtl="0"/>
            <a:fld id="{D608CDFF-A8FD-40B7-81D0-60A7F2B554AD}" type="datetime1">
              <a:rPr lang="es-ES" noProof="0" smtClean="0"/>
              <a:t>16/01/2019</a:t>
            </a:fld>
            <a:endParaRPr lang="es-ES" noProof="0" dirty="0"/>
          </a:p>
        </p:txBody>
      </p:sp>
      <p:sp>
        <p:nvSpPr>
          <p:cNvPr id="5" name="Marcador de número de diapositiva 4"/>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2" name="Marcador de fecha 1"/>
          <p:cNvSpPr>
            <a:spLocks noGrp="1"/>
          </p:cNvSpPr>
          <p:nvPr>
            <p:ph type="dt" sz="half" idx="10"/>
          </p:nvPr>
        </p:nvSpPr>
        <p:spPr/>
        <p:txBody>
          <a:bodyPr rtlCol="0"/>
          <a:lstStyle/>
          <a:p>
            <a:pPr rtl="0"/>
            <a:fld id="{94EF1E1E-4877-4B72-B36F-C4784E804B4E}" type="datetime1">
              <a:rPr lang="es-ES" noProof="0" smtClean="0"/>
              <a:t>16/01/2019</a:t>
            </a:fld>
            <a:endParaRPr lang="es-ES" noProof="0" dirty="0"/>
          </a:p>
        </p:txBody>
      </p:sp>
      <p:sp>
        <p:nvSpPr>
          <p:cNvPr id="4" name="Marcador de número de diapositiva 3"/>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pic>
        <p:nvPicPr>
          <p:cNvPr id="9" name="Imagen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ítulo 1"/>
          <p:cNvSpPr>
            <a:spLocks noGrp="1"/>
          </p:cNvSpPr>
          <p:nvPr>
            <p:ph type="title"/>
          </p:nvPr>
        </p:nvSpPr>
        <p:spPr>
          <a:xfrm>
            <a:off x="8229601" y="2514600"/>
            <a:ext cx="3474720" cy="1600200"/>
          </a:xfrm>
        </p:spPr>
        <p:txBody>
          <a:bodyPr rtlCol="0" anchor="b">
            <a:noAutofit/>
          </a:bodyPr>
          <a:lstStyle>
            <a:lvl1pPr>
              <a:defRPr sz="2900">
                <a:solidFill>
                  <a:schemeClr val="accent1">
                    <a:lumMod val="75000"/>
                  </a:schemeClr>
                </a:solidFill>
              </a:defRPr>
            </a:lvl1pPr>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a:xfrm>
            <a:off x="790302" y="685800"/>
            <a:ext cx="6126480" cy="54864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texto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Haga clic para modificar el estilo de texto del patrón</a:t>
            </a:r>
          </a:p>
        </p:txBody>
      </p:sp>
      <p:sp>
        <p:nvSpPr>
          <p:cNvPr id="10" name="Rectángulo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fecha 4"/>
          <p:cNvSpPr>
            <a:spLocks noGrp="1"/>
          </p:cNvSpPr>
          <p:nvPr>
            <p:ph type="dt" sz="half" idx="10"/>
          </p:nvPr>
        </p:nvSpPr>
        <p:spPr/>
        <p:txBody>
          <a:bodyPr rtlCol="0"/>
          <a:lstStyle/>
          <a:p>
            <a:pPr rtl="0"/>
            <a:fld id="{1C1C22DE-4FD6-490F-BA71-CA79D836B52C}" type="datetime1">
              <a:rPr lang="es-ES" noProof="0" smtClean="0"/>
              <a:t>16/01/2019</a:t>
            </a:fld>
            <a:endParaRPr lang="es-ES" noProof="0" dirty="0"/>
          </a:p>
        </p:txBody>
      </p:sp>
      <p:sp>
        <p:nvSpPr>
          <p:cNvPr id="7" name="Marcador de número de diapositiva 6"/>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ítulo 1"/>
          <p:cNvSpPr>
            <a:spLocks noGrp="1"/>
          </p:cNvSpPr>
          <p:nvPr>
            <p:ph type="title"/>
          </p:nvPr>
        </p:nvSpPr>
        <p:spPr>
          <a:xfrm>
            <a:off x="8229600" y="2514600"/>
            <a:ext cx="3474720" cy="1600200"/>
          </a:xfrm>
        </p:spPr>
        <p:txBody>
          <a:bodyPr rtlCol="0" anchor="b">
            <a:noAutofit/>
          </a:bodyPr>
          <a:lstStyle>
            <a:lvl1pPr>
              <a:defRPr sz="2900">
                <a:solidFill>
                  <a:schemeClr val="accent1">
                    <a:lumMod val="75000"/>
                  </a:schemeClr>
                </a:solidFill>
              </a:defRPr>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sp>
        <p:nvSpPr>
          <p:cNvPr id="4" name="Marcador de texto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Haga clic para modificar el estilo de texto del patrón</a:t>
            </a:r>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fecha 4"/>
          <p:cNvSpPr>
            <a:spLocks noGrp="1"/>
          </p:cNvSpPr>
          <p:nvPr>
            <p:ph type="dt" sz="half" idx="10"/>
          </p:nvPr>
        </p:nvSpPr>
        <p:spPr/>
        <p:txBody>
          <a:bodyPr rtlCol="0"/>
          <a:lstStyle/>
          <a:p>
            <a:pPr rtl="0"/>
            <a:fld id="{2E9AA73D-5708-4E7B-A33B-1145266FF154}" type="datetime1">
              <a:rPr lang="es-ES" noProof="0" smtClean="0"/>
              <a:t>16/01/2019</a:t>
            </a:fld>
            <a:endParaRPr lang="es-ES" noProof="0" dirty="0"/>
          </a:p>
        </p:txBody>
      </p:sp>
      <p:sp>
        <p:nvSpPr>
          <p:cNvPr id="7" name="Marcador de número de diapositiva 6"/>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
        <p:nvSpPr>
          <p:cNvPr id="11" name="Rectángulo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pPr rtl="0"/>
            <a:r>
              <a:rPr lang="es-ES" noProof="0" dirty="0" smtClean="0"/>
              <a:t>Haga clic para modificar el estilo de título del patrón</a:t>
            </a:r>
            <a:endParaRPr lang="es-ES" noProof="0" dirty="0"/>
          </a:p>
        </p:txBody>
      </p:sp>
      <p:sp>
        <p:nvSpPr>
          <p:cNvPr id="3" name="Marcador de texto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rtl="0"/>
            <a:r>
              <a:rPr lang="es-ES" noProof="0" dirty="0" smtClean="0"/>
              <a:t>Haga clic para modificar los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5" name="Marcador de pie de página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pPr rtl="0"/>
            <a:r>
              <a:rPr lang="es-ES" noProof="0" dirty="0"/>
              <a:t>Agregar un pie de página</a:t>
            </a:r>
          </a:p>
        </p:txBody>
      </p:sp>
      <p:sp>
        <p:nvSpPr>
          <p:cNvPr id="4" name="Marcador de fecha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pPr rtl="0"/>
            <a:fld id="{A8FB1985-6357-45A8-863F-C37745456400}" type="datetime1">
              <a:rPr lang="es-ES" noProof="0" smtClean="0"/>
              <a:t>16/01/2019</a:t>
            </a:fld>
            <a:endParaRPr lang="es-ES" noProof="0" dirty="0"/>
          </a:p>
        </p:txBody>
      </p:sp>
      <p:sp>
        <p:nvSpPr>
          <p:cNvPr id="6" name="Marcador de número de diapositiva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es-ES" noProof="0" smtClean="0"/>
              <a:pPr rtl="0"/>
              <a:t>‹Nº›</a:t>
            </a:fld>
            <a:endParaRPr lang="es-ES" noProof="0" dirty="0"/>
          </a:p>
        </p:txBody>
      </p:sp>
      <p:sp>
        <p:nvSpPr>
          <p:cNvPr id="8" name="Rectángulo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127" y="2013758"/>
            <a:ext cx="12108873" cy="2743200"/>
          </a:xfrm>
        </p:spPr>
        <p:txBody>
          <a:bodyPr rtlCol="0"/>
          <a:lstStyle/>
          <a:p>
            <a:pPr rtl="0"/>
            <a:r>
              <a:rPr lang="es-ES" dirty="0" smtClean="0"/>
              <a:t>AMBIENTES DE APRENDIZAJE.</a:t>
            </a:r>
            <a:endParaRPr lang="es-ES" dirty="0"/>
          </a:p>
        </p:txBody>
      </p:sp>
      <p:sp>
        <p:nvSpPr>
          <p:cNvPr id="3" name="Subtítulo 2"/>
          <p:cNvSpPr>
            <a:spLocks noGrp="1"/>
          </p:cNvSpPr>
          <p:nvPr>
            <p:ph type="subTitle" idx="1"/>
          </p:nvPr>
        </p:nvSpPr>
        <p:spPr>
          <a:xfrm>
            <a:off x="235527" y="5048710"/>
            <a:ext cx="10058400" cy="365760"/>
          </a:xfrm>
        </p:spPr>
        <p:txBody>
          <a:bodyPr rtlCol="0"/>
          <a:lstStyle/>
          <a:p>
            <a:pPr rtl="0"/>
            <a:r>
              <a:rPr lang="es-ES" dirty="0" smtClean="0"/>
              <a:t>ELABORADO POR: ZAIRA VANESSA ALVAREZ VALDEZ.</a:t>
            </a:r>
            <a:endParaRPr lang="es-ES" dirty="0">
              <a:solidFill>
                <a:schemeClr val="accent1">
                  <a:lumMod val="75000"/>
                </a:schemeClr>
              </a:solidFill>
            </a:endParaRPr>
          </a:p>
        </p:txBody>
      </p:sp>
      <p:sp>
        <p:nvSpPr>
          <p:cNvPr id="4" name="AutoShape 2" descr="Resultado de imagen para logo ene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p:cNvPicPr>
            <a:picLocks noChangeAspect="1"/>
          </p:cNvPicPr>
          <p:nvPr/>
        </p:nvPicPr>
        <p:blipFill>
          <a:blip r:embed="rId3">
            <a:extLst>
              <a:ext uri="{BEBA8EAE-BF5A-486C-A8C5-ECC9F3942E4B}">
                <a14:imgProps xmlns:a14="http://schemas.microsoft.com/office/drawing/2010/main">
                  <a14:imgLayer r:embed="rId4">
                    <a14:imgEffect>
                      <a14:backgroundRemoval t="13778" b="84000" l="23556" r="77778"/>
                    </a14:imgEffect>
                  </a14:imgLayer>
                </a14:imgProps>
              </a:ext>
            </a:extLst>
          </a:blip>
          <a:stretch>
            <a:fillRect/>
          </a:stretch>
        </p:blipFill>
        <p:spPr>
          <a:xfrm>
            <a:off x="9393381" y="0"/>
            <a:ext cx="2639291" cy="2639291"/>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1696" y="93518"/>
            <a:ext cx="9601200" cy="1143000"/>
          </a:xfrm>
        </p:spPr>
        <p:txBody>
          <a:bodyPr rtlCol="0"/>
          <a:lstStyle/>
          <a:p>
            <a:pPr rtl="0"/>
            <a:r>
              <a:rPr lang="es-ES" dirty="0" smtClean="0"/>
              <a:t>AMBIENTES DE APRENDIZAJE.</a:t>
            </a:r>
            <a:br>
              <a:rPr lang="es-ES" dirty="0" smtClean="0"/>
            </a:br>
            <a:endParaRPr lang="es-ES" dirty="0"/>
          </a:p>
        </p:txBody>
      </p:sp>
      <p:sp>
        <p:nvSpPr>
          <p:cNvPr id="3" name="Marcador de contenido 2"/>
          <p:cNvSpPr>
            <a:spLocks noGrp="1"/>
          </p:cNvSpPr>
          <p:nvPr>
            <p:ph idx="1"/>
          </p:nvPr>
        </p:nvSpPr>
        <p:spPr>
          <a:xfrm>
            <a:off x="155865" y="1828800"/>
            <a:ext cx="8032172" cy="1153391"/>
          </a:xfrm>
        </p:spPr>
        <p:txBody>
          <a:bodyPr rtlCol="0"/>
          <a:lstStyle/>
          <a:p>
            <a:pPr lvl="0">
              <a:buFont typeface="Wingdings" panose="05000000000000000000" pitchFamily="2" charset="2"/>
              <a:buChar char="v"/>
            </a:pPr>
            <a:r>
              <a:rPr lang="es-MX" dirty="0"/>
              <a:t>Genera ambientes formativos para propiciar la autonomía y promover el desarrollo de conocimientos, habilidades, actitudes y valores en los alumnos. </a:t>
            </a:r>
            <a:endParaRPr lang="es-MX" dirty="0" smtClean="0"/>
          </a:p>
          <a:p>
            <a:pPr marL="45720" lvl="0" indent="0">
              <a:buNone/>
            </a:pPr>
            <a:endParaRPr lang="es-MX" dirty="0"/>
          </a:p>
          <a:p>
            <a:pPr rtl="0">
              <a:buFont typeface="Wingdings" panose="05000000000000000000" pitchFamily="2" charset="2"/>
              <a:buChar char="v"/>
            </a:pP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726" y="1828800"/>
            <a:ext cx="3420341" cy="3659256"/>
          </a:xfrm>
          <a:prstGeom prst="rect">
            <a:avLst/>
          </a:prstGeom>
        </p:spPr>
      </p:pic>
      <p:sp>
        <p:nvSpPr>
          <p:cNvPr id="5" name="CuadroTexto 4"/>
          <p:cNvSpPr txBox="1"/>
          <p:nvPr/>
        </p:nvSpPr>
        <p:spPr>
          <a:xfrm>
            <a:off x="8312726" y="5488056"/>
            <a:ext cx="3023754" cy="707886"/>
          </a:xfrm>
          <a:prstGeom prst="rect">
            <a:avLst/>
          </a:prstGeom>
          <a:noFill/>
        </p:spPr>
        <p:txBody>
          <a:bodyPr wrap="square" rtlCol="0">
            <a:spAutoFit/>
          </a:bodyPr>
          <a:lstStyle/>
          <a:p>
            <a:r>
              <a:rPr lang="es-MX" sz="2000" dirty="0" smtClean="0"/>
              <a:t>14 Niñas.</a:t>
            </a:r>
          </a:p>
          <a:p>
            <a:r>
              <a:rPr lang="es-MX" sz="2000" dirty="0" smtClean="0"/>
              <a:t>13 Niños.</a:t>
            </a:r>
            <a:endParaRPr lang="es-MX" sz="2000" dirty="0"/>
          </a:p>
        </p:txBody>
      </p:sp>
      <p:sp>
        <p:nvSpPr>
          <p:cNvPr id="7" name="CuadroTexto 6"/>
          <p:cNvSpPr txBox="1"/>
          <p:nvPr/>
        </p:nvSpPr>
        <p:spPr>
          <a:xfrm>
            <a:off x="8256441" y="1028700"/>
            <a:ext cx="3532910" cy="707886"/>
          </a:xfrm>
          <a:prstGeom prst="rect">
            <a:avLst/>
          </a:prstGeom>
          <a:noFill/>
        </p:spPr>
        <p:txBody>
          <a:bodyPr wrap="square" rtlCol="0">
            <a:spAutoFit/>
          </a:bodyPr>
          <a:lstStyle/>
          <a:p>
            <a:pPr algn="ctr"/>
            <a:r>
              <a:rPr lang="es-MX" sz="2000" b="1" dirty="0" smtClean="0"/>
              <a:t>Jardín de niños “Dorotea de la Fuente Flores.”</a:t>
            </a:r>
            <a:endParaRPr lang="es-MX" sz="2000" b="1" dirty="0"/>
          </a:p>
        </p:txBody>
      </p:sp>
      <p:sp>
        <p:nvSpPr>
          <p:cNvPr id="8" name="CuadroTexto 7"/>
          <p:cNvSpPr txBox="1"/>
          <p:nvPr/>
        </p:nvSpPr>
        <p:spPr>
          <a:xfrm>
            <a:off x="1672937" y="3065318"/>
            <a:ext cx="5257800" cy="1938992"/>
          </a:xfrm>
          <a:prstGeom prst="rect">
            <a:avLst/>
          </a:prstGeom>
          <a:noFill/>
        </p:spPr>
        <p:txBody>
          <a:bodyPr wrap="square" rtlCol="0">
            <a:spAutoFit/>
          </a:bodyPr>
          <a:lstStyle/>
          <a:p>
            <a:pPr algn="ctr"/>
            <a:r>
              <a:rPr lang="es-MX" sz="2000" b="1" dirty="0">
                <a:solidFill>
                  <a:schemeClr val="accent1">
                    <a:lumMod val="75000"/>
                  </a:schemeClr>
                </a:solidFill>
              </a:rPr>
              <a:t>La Teoría Sociocultural de </a:t>
            </a:r>
            <a:r>
              <a:rPr lang="es-MX" sz="2000" b="1" dirty="0" smtClean="0">
                <a:solidFill>
                  <a:schemeClr val="accent1">
                    <a:lumMod val="75000"/>
                  </a:schemeClr>
                </a:solidFill>
              </a:rPr>
              <a:t>Vygotsky.</a:t>
            </a:r>
          </a:p>
          <a:p>
            <a:pPr algn="ctr"/>
            <a:r>
              <a:rPr lang="es-MX" sz="2000" dirty="0" smtClean="0"/>
              <a:t>El</a:t>
            </a:r>
            <a:r>
              <a:rPr lang="es-MX" sz="2000" b="1" i="1" dirty="0"/>
              <a:t> </a:t>
            </a:r>
            <a:r>
              <a:rPr lang="es-MX" sz="2000" dirty="0"/>
              <a:t>andamiaje consiste en el apoyo temporal de los adultos (maestros, padres, tutores…) que proporcionan al pequeño con el objetivo de realizar una tarea hasta que el niño sea capaz de llevarla a cabo sin ayuda externa. </a:t>
            </a:r>
            <a:endParaRPr lang="es-MX" sz="2000" dirty="0"/>
          </a:p>
        </p:txBody>
      </p:sp>
      <p:sp>
        <p:nvSpPr>
          <p:cNvPr id="9" name="AutoShape 2" descr="Resultado de imagen para logo ene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272841591"/>
              </p:ext>
            </p:extLst>
          </p:nvPr>
        </p:nvGraphicFramePr>
        <p:xfrm>
          <a:off x="270164" y="51776"/>
          <a:ext cx="11617036" cy="6806224"/>
        </p:xfrm>
        <a:graphic>
          <a:graphicData uri="http://schemas.openxmlformats.org/drawingml/2006/table">
            <a:tbl>
              <a:tblPr firstRow="1" firstCol="1" bandRow="1">
                <a:tableStyleId>{B301B821-A1FF-4177-AEE7-76D212191A09}</a:tableStyleId>
              </a:tblPr>
              <a:tblGrid>
                <a:gridCol w="1743049"/>
                <a:gridCol w="5106218"/>
                <a:gridCol w="2328159"/>
                <a:gridCol w="2439610"/>
              </a:tblGrid>
              <a:tr h="345663">
                <a:tc>
                  <a:txBody>
                    <a:bodyPr/>
                    <a:lstStyle/>
                    <a:p>
                      <a:pPr algn="ctr">
                        <a:lnSpc>
                          <a:spcPct val="115000"/>
                        </a:lnSpc>
                        <a:spcAft>
                          <a:spcPts val="0"/>
                        </a:spcAft>
                      </a:pPr>
                      <a:r>
                        <a:rPr lang="es-MX" sz="1000" dirty="0">
                          <a:effectLst/>
                        </a:rPr>
                        <a:t>Elementos</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730" marR="28730" marT="0" marB="0"/>
                </a:tc>
                <a:tc>
                  <a:txBody>
                    <a:bodyPr/>
                    <a:lstStyle/>
                    <a:p>
                      <a:pPr algn="ctr">
                        <a:lnSpc>
                          <a:spcPct val="115000"/>
                        </a:lnSpc>
                        <a:spcAft>
                          <a:spcPts val="0"/>
                        </a:spcAft>
                      </a:pPr>
                      <a:r>
                        <a:rPr lang="es-MX" sz="1000">
                          <a:effectLst/>
                        </a:rPr>
                        <a:t>Completo</a:t>
                      </a:r>
                    </a:p>
                    <a:p>
                      <a:pPr algn="ctr">
                        <a:lnSpc>
                          <a:spcPct val="115000"/>
                        </a:lnSpc>
                        <a:spcAft>
                          <a:spcPts val="0"/>
                        </a:spcAft>
                      </a:pPr>
                      <a:r>
                        <a:rPr lang="es-MX" sz="1000">
                          <a:effectLst/>
                        </a:rPr>
                        <a:t>(10 puntos)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8730" marR="28730" marT="0" marB="0"/>
                </a:tc>
                <a:tc>
                  <a:txBody>
                    <a:bodyPr/>
                    <a:lstStyle/>
                    <a:p>
                      <a:pPr algn="ctr">
                        <a:lnSpc>
                          <a:spcPct val="115000"/>
                        </a:lnSpc>
                        <a:spcAft>
                          <a:spcPts val="0"/>
                        </a:spcAft>
                      </a:pPr>
                      <a:r>
                        <a:rPr lang="es-MX" sz="1000">
                          <a:effectLst/>
                        </a:rPr>
                        <a:t>Semi completo</a:t>
                      </a:r>
                    </a:p>
                    <a:p>
                      <a:pPr algn="ctr">
                        <a:lnSpc>
                          <a:spcPct val="115000"/>
                        </a:lnSpc>
                        <a:spcAft>
                          <a:spcPts val="0"/>
                        </a:spcAft>
                      </a:pPr>
                      <a:r>
                        <a:rPr lang="es-MX" sz="1000">
                          <a:effectLst/>
                        </a:rPr>
                        <a:t>(5 puntos)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8730" marR="28730" marT="0" marB="0"/>
                </a:tc>
                <a:tc>
                  <a:txBody>
                    <a:bodyPr/>
                    <a:lstStyle/>
                    <a:p>
                      <a:pPr algn="ctr">
                        <a:lnSpc>
                          <a:spcPct val="115000"/>
                        </a:lnSpc>
                        <a:spcAft>
                          <a:spcPts val="0"/>
                        </a:spcAft>
                      </a:pPr>
                      <a:r>
                        <a:rPr lang="es-MX" sz="1000">
                          <a:effectLst/>
                        </a:rPr>
                        <a:t>No completo</a:t>
                      </a:r>
                    </a:p>
                    <a:p>
                      <a:pPr algn="ctr">
                        <a:lnSpc>
                          <a:spcPct val="115000"/>
                        </a:lnSpc>
                        <a:spcAft>
                          <a:spcPts val="0"/>
                        </a:spcAft>
                      </a:pPr>
                      <a:r>
                        <a:rPr lang="es-MX" sz="1000">
                          <a:effectLst/>
                        </a:rPr>
                        <a:t>(0 puntos)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8730" marR="28730" marT="0" marB="0"/>
                </a:tc>
              </a:tr>
              <a:tr h="1052018">
                <a:tc>
                  <a:txBody>
                    <a:bodyPr/>
                    <a:lstStyle/>
                    <a:p>
                      <a:pPr algn="ctr">
                        <a:lnSpc>
                          <a:spcPct val="115000"/>
                        </a:lnSpc>
                        <a:spcAft>
                          <a:spcPts val="0"/>
                        </a:spcAft>
                      </a:pPr>
                      <a:r>
                        <a:rPr lang="es-MX" sz="1000" dirty="0">
                          <a:effectLst/>
                        </a:rPr>
                        <a:t>Estructura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730" marR="28730" marT="0" marB="0" anchor="ctr"/>
                </a:tc>
                <a:tc>
                  <a:txBody>
                    <a:bodyPr/>
                    <a:lstStyle/>
                    <a:p>
                      <a:pPr marL="342900" lvl="0" indent="-342900" algn="just">
                        <a:spcAft>
                          <a:spcPts val="0"/>
                        </a:spcAft>
                        <a:buFont typeface="Symbol" panose="05050102010706020507" pitchFamily="18" charset="2"/>
                        <a:buChar char=""/>
                      </a:pPr>
                      <a:r>
                        <a:rPr lang="es-ES" sz="1000">
                          <a:effectLst/>
                        </a:rPr>
                        <a:t>Portada: datos completos del alumno </a:t>
                      </a:r>
                      <a:endParaRPr lang="es-MX" sz="1000">
                        <a:effectLst/>
                      </a:endParaRPr>
                    </a:p>
                    <a:p>
                      <a:pPr marL="342900" lvl="0" indent="-342900" algn="just">
                        <a:spcAft>
                          <a:spcPts val="0"/>
                        </a:spcAft>
                        <a:buFont typeface="Symbol" panose="05050102010706020507" pitchFamily="18" charset="2"/>
                        <a:buChar char=""/>
                      </a:pPr>
                      <a:r>
                        <a:rPr lang="es-ES" sz="1000">
                          <a:effectLst/>
                        </a:rPr>
                        <a:t>Presentación Ejecutiva con Mapa Mental, Conceptual o Infografía</a:t>
                      </a:r>
                      <a:endParaRPr lang="es-MX" sz="1000">
                        <a:effectLst/>
                        <a:latin typeface="Times New Roman" panose="02020603050405020304" pitchFamily="18" charset="0"/>
                        <a:ea typeface="Times New Roman" panose="02020603050405020304" pitchFamily="18" charset="0"/>
                      </a:endParaRPr>
                    </a:p>
                  </a:txBody>
                  <a:tcPr marL="28730" marR="28730" marT="0" marB="0"/>
                </a:tc>
                <a:tc>
                  <a:txBody>
                    <a:bodyPr/>
                    <a:lstStyle/>
                    <a:p>
                      <a:pPr marL="342900" lvl="0" indent="-342900">
                        <a:spcAft>
                          <a:spcPts val="0"/>
                        </a:spcAft>
                        <a:buFont typeface="Symbol" panose="05050102010706020507" pitchFamily="18" charset="2"/>
                        <a:buChar char=""/>
                      </a:pPr>
                      <a:r>
                        <a:rPr lang="es-ES" sz="1000">
                          <a:effectLst/>
                        </a:rPr>
                        <a:t>Portada  con poca organización en sus elementos</a:t>
                      </a:r>
                      <a:endParaRPr lang="es-MX" sz="1000">
                        <a:effectLst/>
                      </a:endParaRPr>
                    </a:p>
                    <a:p>
                      <a:pPr marL="342900" lvl="0" indent="-342900">
                        <a:spcAft>
                          <a:spcPts val="0"/>
                        </a:spcAft>
                        <a:buFont typeface="Symbol" panose="05050102010706020507" pitchFamily="18" charset="2"/>
                        <a:buChar char=""/>
                      </a:pPr>
                      <a:r>
                        <a:rPr lang="es-ES" sz="1000">
                          <a:effectLst/>
                        </a:rPr>
                        <a:t>Presentación</a:t>
                      </a:r>
                      <a:endParaRPr lang="es-MX" sz="1000">
                        <a:effectLst/>
                      </a:endParaRPr>
                    </a:p>
                    <a:p>
                      <a:pPr marL="457200">
                        <a:spcAft>
                          <a:spcPts val="0"/>
                        </a:spcAft>
                      </a:pPr>
                      <a:r>
                        <a:rPr lang="es-ES" sz="1000">
                          <a:effectLst/>
                        </a:rPr>
                        <a:t>Ejecutiva con pocos elementos de un Mapa Mental. Conceptual o Infografía </a:t>
                      </a:r>
                      <a:endParaRPr lang="es-MX" sz="1000">
                        <a:effectLst/>
                      </a:endParaRPr>
                    </a:p>
                    <a:p>
                      <a:pPr marL="457200">
                        <a:spcAft>
                          <a:spcPts val="0"/>
                        </a:spcAft>
                      </a:pPr>
                      <a:r>
                        <a:rPr lang="es-ES" sz="1000">
                          <a:effectLst/>
                        </a:rPr>
                        <a:t> </a:t>
                      </a:r>
                      <a:endParaRPr lang="es-MX" sz="1000">
                        <a:effectLst/>
                        <a:latin typeface="Times New Roman" panose="02020603050405020304" pitchFamily="18" charset="0"/>
                        <a:ea typeface="Times New Roman" panose="02020603050405020304" pitchFamily="18" charset="0"/>
                      </a:endParaRPr>
                    </a:p>
                  </a:txBody>
                  <a:tcPr marL="28730" marR="28730" marT="0" marB="0"/>
                </a:tc>
                <a:tc>
                  <a:txBody>
                    <a:bodyPr/>
                    <a:lstStyle/>
                    <a:p>
                      <a:pPr marL="342900" lvl="0" indent="-342900">
                        <a:spcAft>
                          <a:spcPts val="0"/>
                        </a:spcAft>
                        <a:buFont typeface="Symbol" panose="05050102010706020507" pitchFamily="18" charset="2"/>
                        <a:buChar char=""/>
                      </a:pPr>
                      <a:r>
                        <a:rPr lang="es-ES" sz="1000">
                          <a:effectLst/>
                        </a:rPr>
                        <a:t>Portada con poca organización en sus elementos</a:t>
                      </a:r>
                      <a:endParaRPr lang="es-MX" sz="1000">
                        <a:effectLst/>
                      </a:endParaRPr>
                    </a:p>
                    <a:p>
                      <a:pPr marL="457200">
                        <a:spcAft>
                          <a:spcPts val="0"/>
                        </a:spcAft>
                      </a:pPr>
                      <a:r>
                        <a:rPr lang="es-ES" sz="1000">
                          <a:effectLst/>
                        </a:rPr>
                        <a:t>No cumple con los elementos de una Presentación Ejecutiva, Mapa Mental, Conceptual o Infografía.</a:t>
                      </a:r>
                      <a:endParaRPr lang="es-MX" sz="1000">
                        <a:effectLst/>
                      </a:endParaRPr>
                    </a:p>
                    <a:p>
                      <a:pPr marL="457200">
                        <a:spcAft>
                          <a:spcPts val="0"/>
                        </a:spcAft>
                      </a:pPr>
                      <a:r>
                        <a:rPr lang="es-ES" sz="1000">
                          <a:effectLst/>
                        </a:rPr>
                        <a:t> </a:t>
                      </a:r>
                      <a:endParaRPr lang="es-MX" sz="1000">
                        <a:effectLst/>
                        <a:latin typeface="Times New Roman" panose="02020603050405020304" pitchFamily="18" charset="0"/>
                        <a:ea typeface="Times New Roman" panose="02020603050405020304" pitchFamily="18" charset="0"/>
                      </a:endParaRPr>
                    </a:p>
                  </a:txBody>
                  <a:tcPr marL="28730" marR="28730" marT="0" marB="0"/>
                </a:tc>
              </a:tr>
              <a:tr h="1074561">
                <a:tc>
                  <a:txBody>
                    <a:bodyPr/>
                    <a:lstStyle/>
                    <a:p>
                      <a:pPr algn="ctr">
                        <a:lnSpc>
                          <a:spcPct val="115000"/>
                        </a:lnSpc>
                        <a:spcAft>
                          <a:spcPts val="0"/>
                        </a:spcAft>
                      </a:pPr>
                      <a:r>
                        <a:rPr lang="es-MX" sz="1000">
                          <a:effectLst/>
                        </a:rPr>
                        <a:t>Ortografía , sintaxis y estilo</a:t>
                      </a:r>
                    </a:p>
                    <a:p>
                      <a:pPr algn="ctr">
                        <a:lnSpc>
                          <a:spcPct val="115000"/>
                        </a:lnSpc>
                        <a:spcAft>
                          <a:spcPts val="0"/>
                        </a:spcAft>
                      </a:pPr>
                      <a:r>
                        <a:rPr lang="es-MX"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8730" marR="28730" marT="0" marB="0" anchor="ctr"/>
                </a:tc>
                <a:tc>
                  <a:txBody>
                    <a:bodyPr/>
                    <a:lstStyle/>
                    <a:p>
                      <a:pPr marL="342900" lvl="0" indent="-342900" algn="just">
                        <a:spcAft>
                          <a:spcPts val="0"/>
                        </a:spcAft>
                        <a:buFont typeface="Symbol" panose="05050102010706020507" pitchFamily="18" charset="2"/>
                        <a:buChar char=""/>
                      </a:pPr>
                      <a:r>
                        <a:rPr lang="es-ES" sz="1000">
                          <a:effectLst/>
                        </a:rPr>
                        <a:t>Sin errores de ortografía y sintaxis</a:t>
                      </a:r>
                      <a:endParaRPr lang="es-MX" sz="1000">
                        <a:effectLst/>
                      </a:endParaRPr>
                    </a:p>
                    <a:p>
                      <a:pPr marL="342900" lvl="0" indent="-342900" algn="just">
                        <a:spcAft>
                          <a:spcPts val="0"/>
                        </a:spcAft>
                        <a:buFont typeface="Symbol" panose="05050102010706020507" pitchFamily="18" charset="2"/>
                        <a:buChar char=""/>
                      </a:pPr>
                      <a:r>
                        <a:rPr lang="es-ES" sz="1000">
                          <a:effectLst/>
                        </a:rPr>
                        <a:t>Tipo y tamaño de letra legible</a:t>
                      </a:r>
                      <a:endParaRPr lang="es-MX" sz="1000">
                        <a:effectLst/>
                      </a:endParaRPr>
                    </a:p>
                    <a:p>
                      <a:pPr marL="342900" lvl="0" indent="-342900">
                        <a:spcAft>
                          <a:spcPts val="0"/>
                        </a:spcAft>
                        <a:buFont typeface="Symbol" panose="05050102010706020507" pitchFamily="18" charset="2"/>
                        <a:buChar char=""/>
                      </a:pPr>
                      <a:r>
                        <a:rPr lang="es-ES" sz="1000">
                          <a:effectLst/>
                        </a:rPr>
                        <a:t>Uso de una sola  tipografía</a:t>
                      </a:r>
                      <a:endParaRPr lang="es-MX" sz="1000">
                        <a:effectLst/>
                      </a:endParaRPr>
                    </a:p>
                    <a:p>
                      <a:pPr marL="342900" lvl="0" indent="-342900">
                        <a:spcAft>
                          <a:spcPts val="0"/>
                        </a:spcAft>
                        <a:buFont typeface="Symbol" panose="05050102010706020507" pitchFamily="18" charset="2"/>
                        <a:buChar char=""/>
                      </a:pPr>
                      <a:r>
                        <a:rPr lang="es-ES" sz="1000">
                          <a:effectLst/>
                        </a:rPr>
                        <a:t>Creatividad y diseño</a:t>
                      </a:r>
                      <a:endParaRPr lang="es-MX" sz="1000">
                        <a:effectLst/>
                        <a:latin typeface="Times New Roman" panose="02020603050405020304" pitchFamily="18" charset="0"/>
                        <a:ea typeface="Times New Roman" panose="02020603050405020304" pitchFamily="18" charset="0"/>
                      </a:endParaRPr>
                    </a:p>
                  </a:txBody>
                  <a:tcPr marL="28730" marR="28730" marT="0" marB="0"/>
                </a:tc>
                <a:tc>
                  <a:txBody>
                    <a:bodyPr/>
                    <a:lstStyle/>
                    <a:p>
                      <a:pPr marL="342900" lvl="0" indent="-342900">
                        <a:spcAft>
                          <a:spcPts val="0"/>
                        </a:spcAft>
                        <a:buFont typeface="Symbol" panose="05050102010706020507" pitchFamily="18" charset="2"/>
                        <a:buChar char=""/>
                      </a:pPr>
                      <a:r>
                        <a:rPr lang="es-MX" sz="1000">
                          <a:effectLst/>
                        </a:rPr>
                        <a:t>Ocasionalmente presenta errores de sintaxis y ortografía.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8730" marR="28730" marT="0" marB="0"/>
                </a:tc>
                <a:tc>
                  <a:txBody>
                    <a:bodyPr/>
                    <a:lstStyle/>
                    <a:p>
                      <a:pPr marL="342900" lvl="0" indent="-342900">
                        <a:spcAft>
                          <a:spcPts val="0"/>
                        </a:spcAft>
                        <a:buFont typeface="Symbol" panose="05050102010706020507" pitchFamily="18" charset="2"/>
                        <a:buChar char=""/>
                      </a:pPr>
                      <a:r>
                        <a:rPr lang="es-MX" sz="1000">
                          <a:effectLst/>
                        </a:rPr>
                        <a:t>Presenta errores constantes de sintaxis y ortografía.</a:t>
                      </a:r>
                    </a:p>
                    <a:p>
                      <a:pPr marL="342900" lvl="0" indent="-342900">
                        <a:spcAft>
                          <a:spcPts val="0"/>
                        </a:spcAft>
                        <a:buFont typeface="Symbol" panose="05050102010706020507" pitchFamily="18" charset="2"/>
                        <a:buChar char=""/>
                      </a:pPr>
                      <a:r>
                        <a:rPr lang="es-ES" sz="1000">
                          <a:effectLst/>
                        </a:rPr>
                        <a:t>No existe Creatividad y diseño </a:t>
                      </a:r>
                      <a:endParaRPr lang="es-MX" sz="1000">
                        <a:effectLst/>
                      </a:endParaRPr>
                    </a:p>
                    <a:p>
                      <a:pPr marL="228600">
                        <a:spcAft>
                          <a:spcPts val="0"/>
                        </a:spcAft>
                      </a:pPr>
                      <a:r>
                        <a:rPr lang="es-MX" sz="1000">
                          <a:effectLst/>
                        </a:rPr>
                        <a:t> </a:t>
                      </a:r>
                    </a:p>
                    <a:p>
                      <a:pPr>
                        <a:spcAft>
                          <a:spcPts val="0"/>
                        </a:spcAft>
                      </a:pPr>
                      <a:r>
                        <a:rPr lang="es-MX" sz="1000">
                          <a:effectLst/>
                        </a:rPr>
                        <a:t> </a:t>
                      </a:r>
                    </a:p>
                    <a:p>
                      <a:pPr marL="228600">
                        <a:spcAft>
                          <a:spcPts val="0"/>
                        </a:spcAft>
                      </a:pPr>
                      <a:r>
                        <a:rPr lang="es-MX" sz="1000">
                          <a:effectLst/>
                        </a:rPr>
                        <a:t> </a:t>
                      </a:r>
                    </a:p>
                    <a:p>
                      <a:pPr>
                        <a:lnSpc>
                          <a:spcPct val="115000"/>
                        </a:lnSpc>
                        <a:spcAft>
                          <a:spcPts val="0"/>
                        </a:spcAft>
                      </a:pPr>
                      <a:r>
                        <a:rPr lang="es-MX"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8730" marR="28730" marT="0" marB="0"/>
                </a:tc>
              </a:tr>
              <a:tr h="450865">
                <a:tc>
                  <a:txBody>
                    <a:bodyPr/>
                    <a:lstStyle/>
                    <a:p>
                      <a:pPr algn="ctr">
                        <a:lnSpc>
                          <a:spcPct val="115000"/>
                        </a:lnSpc>
                        <a:spcAft>
                          <a:spcPts val="0"/>
                        </a:spcAft>
                      </a:pPr>
                      <a:r>
                        <a:rPr lang="es-MX" sz="1000">
                          <a:effectLst/>
                        </a:rPr>
                        <a:t>Diagnóstico </a:t>
                      </a:r>
                    </a:p>
                    <a:p>
                      <a:pPr algn="ctr">
                        <a:lnSpc>
                          <a:spcPct val="115000"/>
                        </a:lnSpc>
                        <a:spcAft>
                          <a:spcPts val="0"/>
                        </a:spcAft>
                      </a:pPr>
                      <a:r>
                        <a:rPr lang="es-MX" sz="1000">
                          <a:effectLst/>
                        </a:rPr>
                        <a:t>del grupo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8730" marR="28730" marT="0" marB="0" anchor="ctr"/>
                </a:tc>
                <a:tc>
                  <a:txBody>
                    <a:bodyPr/>
                    <a:lstStyle/>
                    <a:p>
                      <a:pPr marL="342900" lvl="0" indent="-342900" algn="just">
                        <a:spcAft>
                          <a:spcPts val="0"/>
                        </a:spcAft>
                        <a:buFont typeface="Symbol" panose="05050102010706020507" pitchFamily="18" charset="2"/>
                        <a:buChar char=""/>
                      </a:pPr>
                      <a:r>
                        <a:rPr lang="es-ES" sz="1000">
                          <a:effectLst/>
                        </a:rPr>
                        <a:t>Menciona la cantidad de alumnos (número de niñas y número de niños) que tiene su grupo, así como edades, NEE, BAPS, características. generales del grupo, estilos de aprendizaje. </a:t>
                      </a:r>
                      <a:endParaRPr lang="es-MX" sz="1000">
                        <a:effectLst/>
                        <a:latin typeface="Times New Roman" panose="02020603050405020304" pitchFamily="18" charset="0"/>
                        <a:ea typeface="Times New Roman" panose="02020603050405020304" pitchFamily="18" charset="0"/>
                      </a:endParaRPr>
                    </a:p>
                  </a:txBody>
                  <a:tcPr marL="28730" marR="28730" marT="0" marB="0"/>
                </a:tc>
                <a:tc>
                  <a:txBody>
                    <a:bodyPr/>
                    <a:lstStyle/>
                    <a:p>
                      <a:pPr marL="342900" lvl="0" indent="-342900">
                        <a:spcAft>
                          <a:spcPts val="0"/>
                        </a:spcAft>
                        <a:buFont typeface="Symbol" panose="05050102010706020507" pitchFamily="18" charset="2"/>
                        <a:buChar char=""/>
                      </a:pPr>
                      <a:r>
                        <a:rPr lang="es-MX" sz="1000">
                          <a:effectLst/>
                        </a:rPr>
                        <a:t>Cantidad de alumnos, NEE, BAPS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8730" marR="28730" marT="0" marB="0"/>
                </a:tc>
                <a:tc>
                  <a:txBody>
                    <a:bodyPr/>
                    <a:lstStyle/>
                    <a:p>
                      <a:pPr marL="342900" lvl="0" indent="-342900">
                        <a:spcAft>
                          <a:spcPts val="0"/>
                        </a:spcAft>
                        <a:buFont typeface="Symbol" panose="05050102010706020507" pitchFamily="18" charset="2"/>
                        <a:buChar char=""/>
                      </a:pPr>
                      <a:r>
                        <a:rPr lang="es-MX" sz="1000">
                          <a:effectLst/>
                        </a:rPr>
                        <a:t> Pocas características generales del grupo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8730" marR="28730" marT="0" marB="0"/>
                </a:tc>
              </a:tr>
              <a:tr h="1803460">
                <a:tc>
                  <a:txBody>
                    <a:bodyPr/>
                    <a:lstStyle/>
                    <a:p>
                      <a:pPr algn="ctr">
                        <a:lnSpc>
                          <a:spcPct val="115000"/>
                        </a:lnSpc>
                        <a:spcAft>
                          <a:spcPts val="0"/>
                        </a:spcAft>
                      </a:pPr>
                      <a:r>
                        <a:rPr lang="es-MX" sz="1000">
                          <a:effectLst/>
                        </a:rPr>
                        <a:t>Extensión y Jerarquización de Ideas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8730" marR="28730" marT="0" marB="0"/>
                </a:tc>
                <a:tc>
                  <a:txBody>
                    <a:bodyPr/>
                    <a:lstStyle/>
                    <a:p>
                      <a:pPr marL="342900" lvl="0" indent="-342900">
                        <a:spcAft>
                          <a:spcPts val="0"/>
                        </a:spcAft>
                        <a:buFont typeface="Symbol" panose="05050102010706020507" pitchFamily="18" charset="2"/>
                        <a:buChar char=""/>
                      </a:pPr>
                      <a:r>
                        <a:rPr lang="es-ES" sz="1000">
                          <a:effectLst/>
                        </a:rPr>
                        <a:t>Se enuncian los enfoques teórico-metodológicos </a:t>
                      </a:r>
                      <a:endParaRPr lang="es-MX" sz="1000">
                        <a:effectLst/>
                      </a:endParaRPr>
                    </a:p>
                    <a:p>
                      <a:pPr marL="342900" lvl="0" indent="-342900">
                        <a:spcAft>
                          <a:spcPts val="0"/>
                        </a:spcAft>
                        <a:buFont typeface="Symbol" panose="05050102010706020507" pitchFamily="18" charset="2"/>
                        <a:buChar char=""/>
                      </a:pPr>
                      <a:r>
                        <a:rPr lang="es-ES" sz="1000">
                          <a:effectLst/>
                        </a:rPr>
                        <a:t>Se analizan los elementos (conocimientos, técnicas y procedimientos) propios de generar ambientes de aprendizajes </a:t>
                      </a:r>
                      <a:endParaRPr lang="es-MX" sz="1000">
                        <a:effectLst/>
                      </a:endParaRPr>
                    </a:p>
                    <a:p>
                      <a:pPr marL="342900" lvl="0" indent="-342900">
                        <a:spcAft>
                          <a:spcPts val="0"/>
                        </a:spcAft>
                        <a:buFont typeface="Symbol" panose="05050102010706020507" pitchFamily="18" charset="2"/>
                        <a:buChar char=""/>
                      </a:pPr>
                      <a:r>
                        <a:rPr lang="es-ES" sz="1000">
                          <a:effectLst/>
                        </a:rPr>
                        <a:t>Se expresa la acción a desarrollar y la finalidad de ésta (el qué y para qué) </a:t>
                      </a:r>
                      <a:endParaRPr lang="es-MX" sz="1000">
                        <a:effectLst/>
                      </a:endParaRPr>
                    </a:p>
                    <a:p>
                      <a:pPr>
                        <a:spcAft>
                          <a:spcPts val="0"/>
                        </a:spcAft>
                      </a:pPr>
                      <a:r>
                        <a:rPr lang="es-MX" sz="1000">
                          <a:effectLst/>
                        </a:rPr>
                        <a:t>Emplea palabras propias en la redacción. </a:t>
                      </a:r>
                    </a:p>
                    <a:p>
                      <a:pPr>
                        <a:spcAft>
                          <a:spcPts val="0"/>
                        </a:spcAft>
                      </a:pPr>
                      <a:r>
                        <a:rPr lang="es-MX" sz="1000">
                          <a:effectLst/>
                        </a:rPr>
                        <a:t>• Menciona al autor empleando sus propias palabras. </a:t>
                      </a:r>
                    </a:p>
                    <a:p>
                      <a:pPr marL="342900" lvl="0" indent="-342900">
                        <a:spcAft>
                          <a:spcPts val="0"/>
                        </a:spcAft>
                        <a:buFont typeface="Symbol" panose="05050102010706020507" pitchFamily="18" charset="2"/>
                        <a:buChar char=""/>
                      </a:pPr>
                      <a:r>
                        <a:rPr lang="es-MX" sz="1000">
                          <a:effectLst/>
                        </a:rPr>
                        <a:t>Justifica los elementos teóricos con los que realizaras el diseño del ambiente de aprendizaje </a:t>
                      </a:r>
                    </a:p>
                    <a:p>
                      <a:pPr marL="342900" lvl="0" indent="-342900">
                        <a:spcAft>
                          <a:spcPts val="0"/>
                        </a:spcAft>
                        <a:buFont typeface="Symbol" panose="05050102010706020507" pitchFamily="18" charset="2"/>
                        <a:buChar char=""/>
                      </a:pPr>
                      <a:r>
                        <a:rPr lang="es-MX" sz="1000">
                          <a:effectLst/>
                        </a:rPr>
                        <a:t>Elementos teóricos abordados en clase realiza la vinculación y análisis de todos los elementos </a:t>
                      </a:r>
                    </a:p>
                    <a:p>
                      <a:pPr marL="342900" lvl="0" indent="-342900">
                        <a:spcAft>
                          <a:spcPts val="0"/>
                        </a:spcAft>
                        <a:buFont typeface="Symbol" panose="05050102010706020507" pitchFamily="18" charset="2"/>
                        <a:buChar char=""/>
                      </a:pPr>
                      <a:r>
                        <a:rPr lang="es-MX" sz="1000">
                          <a:effectLst/>
                        </a:rPr>
                        <a:t>para diseñar un ambiente de aprendizaje</a:t>
                      </a:r>
                    </a:p>
                    <a:p>
                      <a:pPr>
                        <a:spcAft>
                          <a:spcPts val="0"/>
                        </a:spcAft>
                      </a:pPr>
                      <a:r>
                        <a:rPr lang="es-MX" sz="1000">
                          <a:effectLst/>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8730" marR="28730" marT="0" marB="0"/>
                </a:tc>
                <a:tc>
                  <a:txBody>
                    <a:bodyPr/>
                    <a:lstStyle/>
                    <a:p>
                      <a:pPr marL="342900" lvl="0" indent="-342900">
                        <a:spcAft>
                          <a:spcPts val="0"/>
                        </a:spcAft>
                        <a:buFont typeface="Symbol" panose="05050102010706020507" pitchFamily="18" charset="2"/>
                        <a:buChar char=""/>
                      </a:pPr>
                      <a:r>
                        <a:rPr lang="es-ES" sz="1000">
                          <a:effectLst/>
                        </a:rPr>
                        <a:t>Hay líneas que unen los conceptos.</a:t>
                      </a:r>
                      <a:endParaRPr lang="es-MX" sz="1000">
                        <a:effectLst/>
                      </a:endParaRPr>
                    </a:p>
                    <a:p>
                      <a:pPr marL="342900" lvl="0" indent="-342900">
                        <a:spcAft>
                          <a:spcPts val="0"/>
                        </a:spcAft>
                        <a:buFont typeface="Symbol" panose="05050102010706020507" pitchFamily="18" charset="2"/>
                        <a:buChar char=""/>
                      </a:pPr>
                      <a:r>
                        <a:rPr lang="es-ES" sz="1000">
                          <a:effectLst/>
                        </a:rPr>
                        <a:t>La colocación de las líneas dificulta apreciar la interrelación y jerarquía entre los conceptos, así como su secuencia cronológica, causal o relacional. </a:t>
                      </a:r>
                      <a:endParaRPr lang="es-MX" sz="1000">
                        <a:effectLst/>
                      </a:endParaRPr>
                    </a:p>
                    <a:p>
                      <a:pPr marL="342900" lvl="0" indent="-342900">
                        <a:spcAft>
                          <a:spcPts val="0"/>
                        </a:spcAft>
                        <a:buFont typeface="Symbol" panose="05050102010706020507" pitchFamily="18" charset="2"/>
                        <a:buChar char=""/>
                      </a:pPr>
                      <a:r>
                        <a:rPr lang="es-ES" sz="1000">
                          <a:effectLst/>
                        </a:rPr>
                        <a:t>Tomando en cuenta los elementos  teóricos abordados en clase menciona  sin fundamentar algún autor  para el sustento teórico en el diseñar un ambiente de aprendizaje</a:t>
                      </a:r>
                      <a:endParaRPr lang="es-MX" sz="1000">
                        <a:effectLst/>
                        <a:latin typeface="Times New Roman" panose="02020603050405020304" pitchFamily="18" charset="0"/>
                        <a:ea typeface="Times New Roman" panose="02020603050405020304" pitchFamily="18" charset="0"/>
                      </a:endParaRPr>
                    </a:p>
                  </a:txBody>
                  <a:tcPr marL="28730" marR="28730" marT="0" marB="0"/>
                </a:tc>
                <a:tc>
                  <a:txBody>
                    <a:bodyPr/>
                    <a:lstStyle/>
                    <a:p>
                      <a:pPr marL="342900" lvl="0" indent="-342900">
                        <a:spcAft>
                          <a:spcPts val="0"/>
                        </a:spcAft>
                        <a:buFont typeface="Symbol" panose="05050102010706020507" pitchFamily="18" charset="2"/>
                        <a:buChar char=""/>
                      </a:pPr>
                      <a:r>
                        <a:rPr lang="es-MX" sz="1000">
                          <a:effectLst/>
                        </a:rPr>
                        <a:t>Sin líneas que unen los conceptos.</a:t>
                      </a:r>
                    </a:p>
                    <a:p>
                      <a:pPr marL="342900" lvl="0" indent="-342900">
                        <a:spcAft>
                          <a:spcPts val="0"/>
                        </a:spcAft>
                        <a:buFont typeface="Symbol" panose="05050102010706020507" pitchFamily="18" charset="2"/>
                        <a:buChar char=""/>
                      </a:pPr>
                      <a:r>
                        <a:rPr lang="es-MX" sz="1000">
                          <a:effectLst/>
                        </a:rPr>
                        <a:t>Tomando en cuenta los elementos  teóricos abordados en clase menciona  con poco sustento teórico para  el diseño de un ambiente de aprendizaje</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8730" marR="28730" marT="0" marB="0"/>
                </a:tc>
              </a:tr>
              <a:tr h="1202307">
                <a:tc>
                  <a:txBody>
                    <a:bodyPr/>
                    <a:lstStyle/>
                    <a:p>
                      <a:pPr algn="ctr">
                        <a:lnSpc>
                          <a:spcPct val="115000"/>
                        </a:lnSpc>
                        <a:spcAft>
                          <a:spcPts val="0"/>
                        </a:spcAft>
                      </a:pPr>
                      <a:r>
                        <a:rPr lang="es-MX" sz="1000">
                          <a:effectLst/>
                        </a:rPr>
                        <a:t>Diseño de ambiente de aprendizaje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8730" marR="28730" marT="0" marB="0"/>
                </a:tc>
                <a:tc>
                  <a:txBody>
                    <a:bodyPr/>
                    <a:lstStyle/>
                    <a:p>
                      <a:pPr marL="342900" lvl="0" indent="-342900">
                        <a:spcAft>
                          <a:spcPts val="0"/>
                        </a:spcAft>
                        <a:buFont typeface="Symbol" panose="05050102010706020507" pitchFamily="18" charset="2"/>
                        <a:buChar char=""/>
                      </a:pPr>
                      <a:r>
                        <a:rPr lang="es-ES" sz="1000">
                          <a:effectLst/>
                        </a:rPr>
                        <a:t>Definir las los elementos que se deben considerar para crear estos ambientes de aprendizaje.</a:t>
                      </a:r>
                      <a:endParaRPr lang="es-MX" sz="1000">
                        <a:effectLst/>
                      </a:endParaRPr>
                    </a:p>
                    <a:p>
                      <a:pPr marL="342900" lvl="0" indent="-342900">
                        <a:spcAft>
                          <a:spcPts val="0"/>
                        </a:spcAft>
                        <a:buFont typeface="Symbol" panose="05050102010706020507" pitchFamily="18" charset="2"/>
                        <a:buChar char=""/>
                      </a:pPr>
                      <a:r>
                        <a:rPr lang="es-ES" sz="1000">
                          <a:effectLst/>
                        </a:rPr>
                        <a:t>De acuerdo a las características de tu grupo a sus NEE  y BAP, estilos de aprendizaje como creaste el ambiente de aprendizaje para tu grupo de practica </a:t>
                      </a:r>
                      <a:endParaRPr lang="es-MX" sz="1000">
                        <a:effectLst/>
                        <a:latin typeface="Times New Roman" panose="02020603050405020304" pitchFamily="18" charset="0"/>
                        <a:ea typeface="Times New Roman" panose="02020603050405020304" pitchFamily="18" charset="0"/>
                      </a:endParaRPr>
                    </a:p>
                  </a:txBody>
                  <a:tcPr marL="28730" marR="28730" marT="0" marB="0"/>
                </a:tc>
                <a:tc>
                  <a:txBody>
                    <a:bodyPr/>
                    <a:lstStyle/>
                    <a:p>
                      <a:pPr marL="342900" lvl="0" indent="-342900">
                        <a:spcAft>
                          <a:spcPts val="0"/>
                        </a:spcAft>
                        <a:buFont typeface="Symbol" panose="05050102010706020507" pitchFamily="18" charset="2"/>
                        <a:buChar char=""/>
                      </a:pPr>
                      <a:r>
                        <a:rPr lang="es-ES" sz="1000">
                          <a:effectLst/>
                        </a:rPr>
                        <a:t>Definir las los elementos que se deben considerar para crear estos ambientes de aprendizaje.</a:t>
                      </a:r>
                      <a:endParaRPr lang="es-MX" sz="1000">
                        <a:effectLst/>
                      </a:endParaRPr>
                    </a:p>
                    <a:p>
                      <a:pPr marL="342900" lvl="0" indent="-342900">
                        <a:spcAft>
                          <a:spcPts val="0"/>
                        </a:spcAft>
                        <a:buFont typeface="Symbol" panose="05050102010706020507" pitchFamily="18" charset="2"/>
                        <a:buChar char=""/>
                      </a:pPr>
                      <a:r>
                        <a:rPr lang="es-ES" sz="1000">
                          <a:effectLst/>
                        </a:rPr>
                        <a:t>De acuerdo a las características de tu grupo a , estilos de aprendizaje como  creaste el ambiente de aprendizaje para tu grupo de practica</a:t>
                      </a:r>
                      <a:endParaRPr lang="es-MX" sz="1000">
                        <a:effectLst/>
                        <a:latin typeface="Times New Roman" panose="02020603050405020304" pitchFamily="18" charset="0"/>
                        <a:ea typeface="Times New Roman" panose="02020603050405020304" pitchFamily="18" charset="0"/>
                      </a:endParaRPr>
                    </a:p>
                  </a:txBody>
                  <a:tcPr marL="28730" marR="28730" marT="0" marB="0"/>
                </a:tc>
                <a:tc>
                  <a:txBody>
                    <a:bodyPr/>
                    <a:lstStyle/>
                    <a:p>
                      <a:pPr marL="342900" lvl="0" indent="-342900">
                        <a:spcAft>
                          <a:spcPts val="0"/>
                        </a:spcAft>
                        <a:buFont typeface="Symbol" panose="05050102010706020507" pitchFamily="18" charset="2"/>
                        <a:buChar char=""/>
                      </a:pPr>
                      <a:r>
                        <a:rPr lang="es-ES" sz="1000">
                          <a:effectLst/>
                        </a:rPr>
                        <a:t>Definir las los elementos que se deben considerar para crear estos ambientes de aprendizaje.</a:t>
                      </a:r>
                      <a:endParaRPr lang="es-MX" sz="1000">
                        <a:effectLst/>
                      </a:endParaRPr>
                    </a:p>
                    <a:p>
                      <a:pPr marL="342900" lvl="0" indent="-342900">
                        <a:spcAft>
                          <a:spcPts val="0"/>
                        </a:spcAft>
                        <a:buFont typeface="Symbol" panose="05050102010706020507" pitchFamily="18" charset="2"/>
                        <a:buChar char=""/>
                      </a:pPr>
                      <a:r>
                        <a:rPr lang="es-ES" sz="1000">
                          <a:effectLst/>
                        </a:rPr>
                        <a:t>No hay vinculación con las</a:t>
                      </a:r>
                      <a:r>
                        <a:rPr lang="es-MX" sz="1000">
                          <a:effectLst/>
                        </a:rPr>
                        <a:t> características  y estilos de aprendizaje del grupo en la creación del  ambiente de aprendizaje para tu grupo de practica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8730" marR="28730" marT="0" marB="0"/>
                </a:tc>
              </a:tr>
              <a:tr h="794044">
                <a:tc>
                  <a:txBody>
                    <a:bodyPr/>
                    <a:lstStyle/>
                    <a:p>
                      <a:pPr algn="ctr">
                        <a:lnSpc>
                          <a:spcPct val="115000"/>
                        </a:lnSpc>
                        <a:spcAft>
                          <a:spcPts val="0"/>
                        </a:spcAft>
                      </a:pPr>
                      <a:r>
                        <a:rPr lang="es-MX" sz="1000">
                          <a:effectLst/>
                        </a:rPr>
                        <a:t>Conclusión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28730" marR="28730" marT="0" marB="0"/>
                </a:tc>
                <a:tc>
                  <a:txBody>
                    <a:bodyPr/>
                    <a:lstStyle/>
                    <a:p>
                      <a:pPr marL="342900" lvl="0" indent="-342900">
                        <a:spcAft>
                          <a:spcPts val="0"/>
                        </a:spcAft>
                        <a:buFont typeface="Symbol" panose="05050102010706020507" pitchFamily="18" charset="2"/>
                        <a:buChar char=""/>
                      </a:pPr>
                      <a:r>
                        <a:rPr lang="es-ES" sz="1000">
                          <a:effectLst/>
                        </a:rPr>
                        <a:t>Explica de manera amplia explicita  y concreta la importancia de crear ambientes de aprendizaje para los grupos preescolares y la vinculación con las competencias profesionales</a:t>
                      </a:r>
                      <a:endParaRPr lang="es-MX" sz="1000">
                        <a:effectLst/>
                        <a:latin typeface="Times New Roman" panose="02020603050405020304" pitchFamily="18" charset="0"/>
                        <a:ea typeface="Times New Roman" panose="02020603050405020304" pitchFamily="18" charset="0"/>
                      </a:endParaRPr>
                    </a:p>
                  </a:txBody>
                  <a:tcPr marL="28730" marR="28730" marT="0" marB="0"/>
                </a:tc>
                <a:tc>
                  <a:txBody>
                    <a:bodyPr/>
                    <a:lstStyle/>
                    <a:p>
                      <a:pPr marL="342900" lvl="0" indent="-342900">
                        <a:spcAft>
                          <a:spcPts val="0"/>
                        </a:spcAft>
                        <a:buFont typeface="Symbol" panose="05050102010706020507" pitchFamily="18" charset="2"/>
                        <a:buChar char=""/>
                      </a:pPr>
                      <a:r>
                        <a:rPr lang="es-ES" sz="1000">
                          <a:effectLst/>
                        </a:rPr>
                        <a:t>Explica de manera breve y concreta la importancia de crear ambientes de aprendizaje para los grupos preescolares y la vinculación con las competencias profesionales</a:t>
                      </a:r>
                      <a:endParaRPr lang="es-MX" sz="1000">
                        <a:effectLst/>
                        <a:latin typeface="Times New Roman" panose="02020603050405020304" pitchFamily="18" charset="0"/>
                        <a:ea typeface="Times New Roman" panose="02020603050405020304" pitchFamily="18" charset="0"/>
                      </a:endParaRPr>
                    </a:p>
                  </a:txBody>
                  <a:tcPr marL="28730" marR="28730" marT="0" marB="0"/>
                </a:tc>
                <a:tc>
                  <a:txBody>
                    <a:bodyPr/>
                    <a:lstStyle/>
                    <a:p>
                      <a:pPr marL="342900" lvl="0" indent="-342900">
                        <a:spcAft>
                          <a:spcPts val="0"/>
                        </a:spcAft>
                        <a:buFont typeface="Symbol" panose="05050102010706020507" pitchFamily="18" charset="2"/>
                        <a:buChar char=""/>
                      </a:pPr>
                      <a:r>
                        <a:rPr lang="es-ES" sz="1000" dirty="0">
                          <a:effectLst/>
                        </a:rPr>
                        <a:t>Poca explicación de la importancia de crear ambientes de aprendizaje para los grupos escolares y la vinculación con las competencias profesionales</a:t>
                      </a:r>
                      <a:endParaRPr lang="es-MX" sz="1000" dirty="0">
                        <a:effectLst/>
                        <a:latin typeface="Times New Roman" panose="02020603050405020304" pitchFamily="18" charset="0"/>
                        <a:ea typeface="Times New Roman" panose="02020603050405020304" pitchFamily="18" charset="0"/>
                      </a:endParaRPr>
                    </a:p>
                  </a:txBody>
                  <a:tcPr marL="28730" marR="28730" marT="0" marB="0"/>
                </a:tc>
              </a:tr>
            </a:tbl>
          </a:graphicData>
        </a:graphic>
      </p:graphicFrame>
    </p:spTree>
    <p:extLst>
      <p:ext uri="{BB962C8B-B14F-4D97-AF65-F5344CB8AC3E}">
        <p14:creationId xmlns:p14="http://schemas.microsoft.com/office/powerpoint/2010/main" val="39631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ínea roja Empresa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59635_TF03031023.potx" id="{6A913C15-BEF2-41A3-A076-D0E121A52B9E}" vid="{24BB925F-4A68-4C20-8C74-45A51F484EB9}"/>
    </a:ext>
  </a:extLst>
</a:theme>
</file>

<file path=ppt/theme/theme2.xml><?xml version="1.0" encoding="utf-8"?>
<a:theme xmlns:a="http://schemas.openxmlformats.org/drawingml/2006/main" name="Tema de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empresarial con una línea roja (panorámica)</Template>
  <TotalTime>65</TotalTime>
  <Words>616</Words>
  <Application>Microsoft Office PowerPoint</Application>
  <PresentationFormat>Panorámica</PresentationFormat>
  <Paragraphs>73</Paragraphs>
  <Slides>3</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vt:i4>
      </vt:variant>
    </vt:vector>
  </HeadingPairs>
  <TitlesOfParts>
    <vt:vector size="10" baseType="lpstr">
      <vt:lpstr>Arial</vt:lpstr>
      <vt:lpstr>Calibri</vt:lpstr>
      <vt:lpstr>Cambria</vt:lpstr>
      <vt:lpstr>Symbol</vt:lpstr>
      <vt:lpstr>Times New Roman</vt:lpstr>
      <vt:lpstr>Wingdings</vt:lpstr>
      <vt:lpstr>Línea roja Empresa 16x9</vt:lpstr>
      <vt:lpstr>AMBIENTES DE APRENDIZAJE.</vt:lpstr>
      <vt:lpstr>AMBIENTES DE APRENDIZAJE.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AMBIENTES DE APRENDIZAJE.</dc:title>
  <dc:creator>Usuario de Windows</dc:creator>
  <cp:lastModifiedBy>Usuario de Windows</cp:lastModifiedBy>
  <cp:revision>6</cp:revision>
  <dcterms:created xsi:type="dcterms:W3CDTF">2019-01-16T18:36:04Z</dcterms:created>
  <dcterms:modified xsi:type="dcterms:W3CDTF">2019-01-16T19:41:22Z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