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603AF-1C82-4922-8E32-4544F1B83F2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2815D-04A4-4093-8BFD-1CD5167D1A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90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815D-04A4-4093-8BFD-1CD5167D1A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26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38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2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5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1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13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4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19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97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0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05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B146C-E5E2-4B32-A8CC-34484766830A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989E8-2969-4EAD-A44E-0E5ACBA23CC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pPr algn="ctr" defTabSz="914400"/>
            <a:r>
              <a:rPr lang="en-US" sz="4400" b="1" dirty="0">
                <a:latin typeface="KG Beneath Your Beautiful" pitchFamily="2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6.4 </a:t>
            </a:r>
            <a:r>
              <a:rPr lang="en-US" sz="4400" b="1" dirty="0" err="1">
                <a:latin typeface="KG Beneath Your Beautiful" pitchFamily="2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Comprensión</a:t>
            </a:r>
            <a:r>
              <a:rPr lang="en-US" sz="4400" b="1" dirty="0">
                <a:latin typeface="KG Beneath Your Beautiful" pitchFamily="2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400" b="1" dirty="0" err="1">
                <a:latin typeface="KG Beneath Your Beautiful" pitchFamily="2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Lectora</a:t>
            </a:r>
            <a:endParaRPr lang="en-US" b="1" dirty="0">
              <a:latin typeface="KG Beneath Your Beautiful" pitchFamily="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5776" y="4149080"/>
            <a:ext cx="4320480" cy="648072"/>
          </a:xfrm>
          <a:solidFill>
            <a:srgbClr val="92D050"/>
          </a:solidFill>
        </p:spPr>
        <p:txBody>
          <a:bodyPr/>
          <a:lstStyle/>
          <a:p>
            <a:pPr algn="ctr" defTabSz="914400">
              <a:spcBef>
                <a:spcPts val="700"/>
              </a:spcBef>
            </a:pPr>
            <a:r>
              <a:rPr lang="en-US" sz="3200" dirty="0">
                <a:solidFill>
                  <a:srgbClr val="88888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Daniel </a:t>
            </a:r>
            <a:r>
              <a:rPr lang="en-US" sz="3200" dirty="0" err="1">
                <a:solidFill>
                  <a:srgbClr val="888888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Cassany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108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Las raíces de la lectura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niño ya ha formado algunas actitudes respecto a la escritura.</a:t>
            </a:r>
          </a:p>
          <a:p>
            <a:r>
              <a:rPr lang="es-MX" dirty="0" smtClean="0"/>
              <a:t>Todo depende de cómo haya vivido los primeros años de su vida.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2245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Cuando empieza y cuando acaba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aprendizaje de la lectura arranca mucho antes que la escuela y acaba mucho después, acaba con la vida.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849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</a:t>
            </a:r>
            <a:r>
              <a:rPr lang="es-MX" dirty="0" err="1" smtClean="0"/>
              <a:t>Prelectoras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Antes de empezar a leer los niños realizan una serie de juegos y ejercicios de memorización, observación, atención y discriminación visual.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410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concepción de la lectura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Concepción real, variada y rica de lo que es la lectura, de cómo se hace, cómo se aprende y cómo se mejora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221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Técnicas y recursos para la comprensión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Abarcan de los ejercicios más tradicionales y mecánicos de adquisición de código (lectura fragmentada en sílabas, repetición oral, etc.)</a:t>
            </a:r>
          </a:p>
          <a:p>
            <a:r>
              <a:rPr lang="es-MX" dirty="0" err="1" smtClean="0"/>
              <a:t>Micorhabilidades</a:t>
            </a:r>
            <a:r>
              <a:rPr lang="es-MX" dirty="0" smtClean="0"/>
              <a:t> (comprensivas y reflexivas)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5206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Ejercicios para </a:t>
            </a:r>
            <a:r>
              <a:rPr lang="es-MX" dirty="0" err="1" smtClean="0"/>
              <a:t>microhabilidades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MX" dirty="0" smtClean="0"/>
              <a:t>Percepción</a:t>
            </a:r>
          </a:p>
          <a:p>
            <a:pPr marL="0" indent="0">
              <a:buNone/>
            </a:pPr>
            <a:r>
              <a:rPr lang="es-MX" dirty="0" smtClean="0"/>
              <a:t>1.1 Ampliar el campo visual.</a:t>
            </a:r>
          </a:p>
          <a:p>
            <a:pPr marL="0" indent="0">
              <a:buNone/>
            </a:pPr>
            <a:r>
              <a:rPr lang="es-MX" dirty="0" smtClean="0"/>
              <a:t>1.2 Reducir el numero de Fijaciones</a:t>
            </a:r>
          </a:p>
          <a:p>
            <a:pPr marL="0" indent="0">
              <a:buNone/>
            </a:pPr>
            <a:r>
              <a:rPr lang="es-MX" dirty="0" smtClean="0"/>
              <a:t>1.3 Desarrollar la discriminación y la agilidad visuales.</a:t>
            </a:r>
          </a:p>
          <a:p>
            <a:pPr marL="0" indent="0">
              <a:buNone/>
            </a:pPr>
            <a:r>
              <a:rPr lang="es-MX" dirty="0" smtClean="0"/>
              <a:t>1.4 Percibir los aspectos más significativos.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148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2. Memoria </a:t>
            </a:r>
          </a:p>
          <a:p>
            <a:pPr marL="0" indent="0">
              <a:buNone/>
            </a:pPr>
            <a:r>
              <a:rPr lang="es-MX" dirty="0" smtClean="0"/>
              <a:t>3. Anticipación</a:t>
            </a:r>
          </a:p>
          <a:p>
            <a:pPr marL="0" indent="0">
              <a:buNone/>
            </a:pPr>
            <a:r>
              <a:rPr lang="es-MX" dirty="0" smtClean="0"/>
              <a:t>3.1 Predicción</a:t>
            </a:r>
          </a:p>
          <a:p>
            <a:pPr marL="0" indent="0">
              <a:buNone/>
            </a:pPr>
            <a:r>
              <a:rPr lang="es-MX" dirty="0" smtClean="0"/>
              <a:t>3.2 Observación</a:t>
            </a:r>
          </a:p>
          <a:p>
            <a:pPr marL="0" indent="0">
              <a:buNone/>
            </a:pPr>
            <a:r>
              <a:rPr lang="es-MX" dirty="0" smtClean="0"/>
              <a:t>3.3 Anticipación</a:t>
            </a:r>
          </a:p>
          <a:p>
            <a:pPr marL="0" indent="0">
              <a:buNone/>
            </a:pPr>
            <a:r>
              <a:rPr lang="es-MX" dirty="0" smtClean="0"/>
              <a:t>4. Lectura rápida y </a:t>
            </a:r>
            <a:r>
              <a:rPr lang="es-MX" dirty="0"/>
              <a:t>L</a:t>
            </a:r>
            <a:r>
              <a:rPr lang="es-MX" dirty="0" smtClean="0"/>
              <a:t>ectura atenta</a:t>
            </a:r>
          </a:p>
          <a:p>
            <a:pPr marL="0" indent="0">
              <a:buNone/>
            </a:pPr>
            <a:r>
              <a:rPr lang="es-MX" dirty="0" smtClean="0"/>
              <a:t>5. Inferencia</a:t>
            </a:r>
          </a:p>
          <a:p>
            <a:pPr marL="0" indent="0">
              <a:buNone/>
            </a:pPr>
            <a:r>
              <a:rPr lang="es-MX" dirty="0" smtClean="0"/>
              <a:t>6. Ideas Principales</a:t>
            </a:r>
          </a:p>
          <a:p>
            <a:pPr marL="0" indent="0">
              <a:buNone/>
            </a:pPr>
            <a:r>
              <a:rPr lang="es-MX" dirty="0" smtClean="0"/>
              <a:t>7. Estructura y Forma</a:t>
            </a:r>
          </a:p>
          <a:p>
            <a:pPr marL="0" indent="0">
              <a:buNone/>
            </a:pPr>
            <a:r>
              <a:rPr lang="es-MX" dirty="0" smtClean="0"/>
              <a:t>8. Leer entre Líneas</a:t>
            </a:r>
          </a:p>
          <a:p>
            <a:pPr marL="0" indent="0">
              <a:buNone/>
            </a:pPr>
            <a:r>
              <a:rPr lang="es-MX" dirty="0" smtClean="0"/>
              <a:t>9. Autoevaluación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9647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técnicas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/>
              <a:t>10. Preguntas</a:t>
            </a:r>
          </a:p>
          <a:p>
            <a:pPr marL="0" indent="0">
              <a:buNone/>
            </a:pPr>
            <a:r>
              <a:rPr lang="es-MX" dirty="0" smtClean="0"/>
              <a:t>11. Llenar espacios en blancos</a:t>
            </a:r>
          </a:p>
          <a:p>
            <a:pPr marL="0" indent="0">
              <a:buNone/>
            </a:pPr>
            <a:r>
              <a:rPr lang="es-MX" dirty="0" smtClean="0"/>
              <a:t>12. Formar Parejas</a:t>
            </a:r>
          </a:p>
          <a:p>
            <a:pPr marL="0" indent="0">
              <a:buNone/>
            </a:pPr>
            <a:r>
              <a:rPr lang="es-MX" dirty="0" smtClean="0"/>
              <a:t>13. Transferir información </a:t>
            </a:r>
          </a:p>
          <a:p>
            <a:pPr marL="0" indent="0">
              <a:buNone/>
            </a:pPr>
            <a:r>
              <a:rPr lang="es-MX" dirty="0" smtClean="0"/>
              <a:t>14. Marcar el Texto </a:t>
            </a:r>
          </a:p>
          <a:p>
            <a:pPr marL="0" indent="0">
              <a:buNone/>
            </a:pPr>
            <a:r>
              <a:rPr lang="es-MX" dirty="0" smtClean="0"/>
              <a:t>15. Juegos lingüísticos de lectura </a:t>
            </a:r>
          </a:p>
          <a:p>
            <a:pPr marL="0" indent="0">
              <a:buNone/>
            </a:pPr>
            <a:r>
              <a:rPr lang="es-MX" dirty="0" smtClean="0"/>
              <a:t>16. Recomponer textos</a:t>
            </a:r>
          </a:p>
          <a:p>
            <a:pPr marL="0" indent="0">
              <a:buNone/>
            </a:pPr>
            <a:r>
              <a:rPr lang="es-MX" dirty="0" smtClean="0"/>
              <a:t>17. Comparar textos</a:t>
            </a:r>
          </a:p>
          <a:p>
            <a:pPr marL="0" indent="0">
              <a:buNone/>
            </a:pPr>
            <a:r>
              <a:rPr lang="es-MX" dirty="0" smtClean="0"/>
              <a:t>18. Títulos y resúmenes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7687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Recursos Materiales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19. Prensa </a:t>
            </a:r>
          </a:p>
          <a:p>
            <a:pPr marL="0" indent="0">
              <a:buNone/>
            </a:pPr>
            <a:r>
              <a:rPr lang="es-MX" dirty="0" smtClean="0"/>
              <a:t>20. Literatura</a:t>
            </a:r>
          </a:p>
          <a:p>
            <a:pPr marL="0" indent="0">
              <a:buNone/>
            </a:pPr>
            <a:r>
              <a:rPr lang="es-MX" dirty="0" smtClean="0"/>
              <a:t>21. </a:t>
            </a:r>
            <a:r>
              <a:rPr lang="es-MX" dirty="0" err="1" smtClean="0"/>
              <a:t>Realias</a:t>
            </a:r>
            <a:r>
              <a:rPr lang="es-MX" dirty="0" smtClean="0"/>
              <a:t> </a:t>
            </a:r>
          </a:p>
          <a:p>
            <a:pPr marL="0" indent="0">
              <a:buNone/>
            </a:pPr>
            <a:r>
              <a:rPr lang="es-MX" dirty="0" smtClean="0"/>
              <a:t>22. Material de Consulta</a:t>
            </a:r>
          </a:p>
          <a:p>
            <a:pPr marL="0" indent="0">
              <a:buNone/>
            </a:pPr>
            <a:r>
              <a:rPr lang="es-MX" dirty="0" smtClean="0"/>
              <a:t>23. Libros de texto</a:t>
            </a:r>
          </a:p>
          <a:p>
            <a:pPr marL="0" indent="0">
              <a:buNone/>
            </a:pPr>
            <a:r>
              <a:rPr lang="es-MX" dirty="0" smtClean="0"/>
              <a:t>24. Textos de los alumnos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212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Defectos de la lectura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Vocalización</a:t>
            </a:r>
            <a:endParaRPr lang="es-MX" dirty="0"/>
          </a:p>
          <a:p>
            <a:r>
              <a:rPr lang="es-MX" dirty="0" smtClean="0"/>
              <a:t>Su vocalización</a:t>
            </a:r>
          </a:p>
          <a:p>
            <a:r>
              <a:rPr lang="es-MX" dirty="0" smtClean="0"/>
              <a:t>Regresión</a:t>
            </a:r>
          </a:p>
          <a:p>
            <a:r>
              <a:rPr lang="es-MX" dirty="0" smtClean="0"/>
              <a:t>Campo visual reducido</a:t>
            </a:r>
          </a:p>
          <a:p>
            <a:r>
              <a:rPr lang="es-MX" dirty="0" smtClean="0"/>
              <a:t>Movimientos corporales</a:t>
            </a:r>
          </a:p>
          <a:p>
            <a:r>
              <a:rPr lang="es-MX" dirty="0" smtClean="0"/>
              <a:t>Perfilar letras 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xmlns="" val="5313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687924"/>
            <a:ext cx="5616624" cy="923330"/>
          </a:xfrm>
          <a:prstGeom prst="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e You Freakin' Serious " pitchFamily="2" charset="0"/>
              </a:rPr>
              <a:t>Leer </a:t>
            </a:r>
            <a:r>
              <a:rPr lang="en-US" sz="5400" dirty="0" err="1" smtClean="0">
                <a:latin typeface="Are You Freakin' Serious " pitchFamily="2" charset="0"/>
              </a:rPr>
              <a:t>es</a:t>
            </a:r>
            <a:r>
              <a:rPr lang="en-US" sz="5400" dirty="0" smtClean="0">
                <a:latin typeface="Are You Freakin' Serious " pitchFamily="2" charset="0"/>
              </a:rPr>
              <a:t> </a:t>
            </a:r>
            <a:r>
              <a:rPr lang="en-US" sz="5400" dirty="0" err="1" smtClean="0">
                <a:latin typeface="Are You Freakin' Serious " pitchFamily="2" charset="0"/>
              </a:rPr>
              <a:t>comprender</a:t>
            </a:r>
            <a:endParaRPr lang="en-US" sz="5400" dirty="0">
              <a:latin typeface="Are You Freakin' Serious 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988840"/>
            <a:ext cx="8568952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3200" dirty="0" smtClean="0">
                <a:latin typeface="Life's A Beach" pitchFamily="2" charset="0"/>
                <a:ea typeface="Life's A Beach" pitchFamily="2" charset="0"/>
              </a:rPr>
              <a:t>A finales XX,  es prácticamente imposible imaginar a alguien que no sepa leer, que pueda sobrevivir en la selva de papel escrito que genera cualquier sociedad.</a:t>
            </a:r>
          </a:p>
          <a:p>
            <a:pPr algn="just"/>
            <a:endParaRPr lang="es-MX" sz="3200" dirty="0" smtClean="0">
              <a:latin typeface="Life's A Beach" pitchFamily="2" charset="0"/>
              <a:ea typeface="Life's A Beach" pitchFamily="2" charset="0"/>
            </a:endParaRPr>
          </a:p>
          <a:p>
            <a:pPr algn="just"/>
            <a:r>
              <a:rPr lang="es-MX" sz="3200" dirty="0" smtClean="0">
                <a:latin typeface="Life's A Beach" pitchFamily="2" charset="0"/>
                <a:ea typeface="Life's A Beach" pitchFamily="2" charset="0"/>
              </a:rPr>
              <a:t>La alfabetización es la puerta de entrada a la cultura escrita y a todo lo que ella comporta.</a:t>
            </a:r>
          </a:p>
          <a:p>
            <a:pPr algn="just"/>
            <a:endParaRPr lang="es-MX" sz="3200" dirty="0">
              <a:latin typeface="Life's A Beach" pitchFamily="2" charset="0"/>
              <a:ea typeface="Life's A Beach" pitchFamily="2" charset="0"/>
            </a:endParaRPr>
          </a:p>
          <a:p>
            <a:pPr algn="just"/>
            <a:r>
              <a:rPr lang="es-MX" sz="3200" dirty="0" smtClean="0">
                <a:latin typeface="Life's A Beach" pitchFamily="2" charset="0"/>
                <a:ea typeface="Life's A Beach" pitchFamily="2" charset="0"/>
              </a:rPr>
              <a:t>Quien aprende a leer eficientemente y lo hace con constancia desarrolla, en parte, su pensamiento.</a:t>
            </a:r>
            <a:endParaRPr lang="es-MX" sz="3200" dirty="0">
              <a:latin typeface="Life's A Beach" pitchFamily="2" charset="0"/>
              <a:ea typeface="Life's A Bea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Planificación de la comprensión </a:t>
            </a:r>
          </a:p>
          <a:p>
            <a:r>
              <a:rPr lang="es-MX" dirty="0" smtClean="0"/>
              <a:t>texto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29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/>
            <a:r>
              <a:rPr lang="en-US" sz="4400">
                <a:latin typeface="Century Gothic" pitchFamily="34" charset="0"/>
                <a:ea typeface="Century Gothic" pitchFamily="34" charset="0"/>
                <a:cs typeface="Century Gothic" pitchFamily="34" charset="0"/>
                <a:sym typeface="Century Gothic" pitchFamily="34" charset="0"/>
              </a:rPr>
              <a:t>Tipos de lectura</a:t>
            </a: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96751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257175" indent="-257175" defTabSz="914400">
              <a:spcBef>
                <a:spcPts val="500"/>
              </a:spcBef>
              <a:buFont typeface="Arial" pitchFamily="34" charset="0"/>
              <a:buChar char="•"/>
            </a:pP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La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lectura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no se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trata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de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una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actividad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homogénea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y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única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si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no de un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conjunto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de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destrezas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que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utilizamos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de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una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manera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o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otra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según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la </a:t>
            </a:r>
            <a:r>
              <a:rPr lang="en-US" sz="28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situación</a:t>
            </a:r>
            <a:r>
              <a:rPr lang="en-US" sz="28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.</a:t>
            </a:r>
            <a:endParaRPr lang="en-US" sz="3600" dirty="0">
              <a:latin typeface="Life's A Beach" pitchFamily="2" charset="0"/>
              <a:ea typeface="Life's A Beach" pitchFamily="2" charset="0"/>
            </a:endParaRPr>
          </a:p>
        </p:txBody>
      </p:sp>
      <p:pic>
        <p:nvPicPr>
          <p:cNvPr id="5123" name="Picture 3" descr="Enseñar lengua - Daniel Cassany et al.pdf - Adobe Read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54" t="26460" r="36015" b="52730"/>
          <a:stretch>
            <a:fillRect/>
          </a:stretch>
        </p:blipFill>
        <p:spPr bwMode="auto">
          <a:xfrm>
            <a:off x="649288" y="3427413"/>
            <a:ext cx="7718425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6612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Enseñar lengua - Daniel Cassany et al.pdf - Adobe Read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71" t="20607" r="33675" b="49068"/>
          <a:stretch>
            <a:fillRect/>
          </a:stretch>
        </p:blipFill>
        <p:spPr bwMode="auto">
          <a:xfrm>
            <a:off x="754063" y="260350"/>
            <a:ext cx="7561262" cy="3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AutoShape 2"/>
          <p:cNvSpPr>
            <a:spLocks/>
          </p:cNvSpPr>
          <p:nvPr/>
        </p:nvSpPr>
        <p:spPr bwMode="auto">
          <a:xfrm>
            <a:off x="395536" y="3746500"/>
            <a:ext cx="8424936" cy="2886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De entre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las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lecturas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integrales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,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es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decir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las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que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leen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el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texto</a:t>
            </a:r>
            <a:endParaRPr lang="en-US" sz="2200" dirty="0">
              <a:latin typeface="Life's A Beach" pitchFamily="2" charset="0"/>
              <a:ea typeface="Life's A Beach" pitchFamily="2" charset="0"/>
              <a:cs typeface="Century Gothic" pitchFamily="34" charset="0"/>
              <a:sym typeface="Century Gothic" pitchFamily="34" charset="0"/>
            </a:endParaRP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La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reflexiva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es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mas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lenta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porque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implica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una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comprensión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y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análisis</a:t>
            </a:r>
            <a:endParaRPr lang="en-US" sz="2200" dirty="0">
              <a:latin typeface="Life's A Beach" pitchFamily="2" charset="0"/>
              <a:ea typeface="Life's A Beach" pitchFamily="2" charset="0"/>
              <a:cs typeface="Century Gothic" pitchFamily="34" charset="0"/>
              <a:sym typeface="Century Gothic" pitchFamily="34" charset="0"/>
            </a:endParaRP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La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lectura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mediana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es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la mas habitual y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alcanza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la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comprensión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del 50 y 70% del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texto</a:t>
            </a:r>
            <a:endParaRPr lang="en-US" sz="2200" dirty="0">
              <a:latin typeface="Life's A Beach" pitchFamily="2" charset="0"/>
              <a:ea typeface="Life's A Beach" pitchFamily="2" charset="0"/>
              <a:cs typeface="Century Gothic" pitchFamily="34" charset="0"/>
              <a:sym typeface="Century Gothic" pitchFamily="34" charset="0"/>
            </a:endParaRP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Las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lecturas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selectivas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escogen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una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parte del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texto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.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información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interesante</a:t>
            </a:r>
            <a:endParaRPr lang="en-US" sz="2200" dirty="0">
              <a:latin typeface="Life's A Beach" pitchFamily="2" charset="0"/>
              <a:ea typeface="Life's A Beach" pitchFamily="2" charset="0"/>
              <a:cs typeface="Century Gothic" pitchFamily="34" charset="0"/>
              <a:sym typeface="Century Gothic" pitchFamily="34" charset="0"/>
            </a:endParaRPr>
          </a:p>
          <a:p>
            <a:pPr marL="285750" indent="-285750">
              <a:buSzPct val="100000"/>
              <a:buFont typeface="Arial" pitchFamily="34" charset="0"/>
              <a:buChar char="•"/>
            </a:pP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El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vistazo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skimming 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sirve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para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formar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una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idea global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que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permite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dirigir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la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atención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a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otra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parte.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Separar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la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leche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 de la </a:t>
            </a:r>
            <a:r>
              <a:rPr lang="en-US" sz="2200" dirty="0" err="1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nata</a:t>
            </a:r>
            <a:r>
              <a:rPr lang="en-US" sz="2200" dirty="0">
                <a:latin typeface="Life's A Beach" pitchFamily="2" charset="0"/>
                <a:ea typeface="Life's A Beach" pitchFamily="2" charset="0"/>
                <a:cs typeface="Century Gothic" pitchFamily="34" charset="0"/>
                <a:sym typeface="Century Gothic" pitchFamily="34" charset="0"/>
              </a:rPr>
              <a:t>.</a:t>
            </a:r>
            <a:endParaRPr lang="en-US" sz="2200" dirty="0">
              <a:latin typeface="Life's A Beach" pitchFamily="2" charset="0"/>
              <a:ea typeface="Life's A Bea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076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defTabSz="914400"/>
            <a:r>
              <a:rPr lang="en-US" sz="3600">
                <a:latin typeface="Century Gothic" pitchFamily="34" charset="0"/>
                <a:ea typeface="Century Gothic" pitchFamily="34" charset="0"/>
                <a:cs typeface="Century Gothic" pitchFamily="34" charset="0"/>
                <a:sym typeface="Century Gothic" pitchFamily="34" charset="0"/>
              </a:rPr>
              <a:t>Lectura rápida y lectura atenta:</a:t>
            </a:r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indent="-342900" defTabSz="914400">
              <a:spcBef>
                <a:spcPts val="700"/>
              </a:spcBef>
              <a:buFont typeface="Arial" pitchFamily="34" charset="0"/>
              <a:buChar char="•"/>
            </a:pPr>
            <a:endParaRPr lang="en-US" sz="3200"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pic>
        <p:nvPicPr>
          <p:cNvPr id="7171" name="Picture 3" descr="Enseñar lengua - Daniel Cassany et al.pdf - Adobe Read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81" t="45615" r="38138" b="17319"/>
          <a:stretch>
            <a:fillRect/>
          </a:stretch>
        </p:blipFill>
        <p:spPr bwMode="auto">
          <a:xfrm>
            <a:off x="611188" y="1268413"/>
            <a:ext cx="7920037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 descr="Enseñar lengua - Daniel Cassany et al.pdf - Adobe Rea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4" t="37009" r="36046" b="40154"/>
          <a:stretch>
            <a:fillRect/>
          </a:stretch>
        </p:blipFill>
        <p:spPr bwMode="auto">
          <a:xfrm>
            <a:off x="611188" y="4219575"/>
            <a:ext cx="7777162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AutoShape 5"/>
          <p:cNvSpPr>
            <a:spLocks/>
          </p:cNvSpPr>
          <p:nvPr/>
        </p:nvSpPr>
        <p:spPr bwMode="auto">
          <a:xfrm>
            <a:off x="682625" y="1343025"/>
            <a:ext cx="7705725" cy="5327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3A5E8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170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/>
          <a:lstStyle/>
          <a:p>
            <a:pPr algn="ctr" defTabSz="895350"/>
            <a:r>
              <a:rPr lang="en-US" sz="430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Modelos de comprensión lectora.</a:t>
            </a: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La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comprensión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lectora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se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alcanza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a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partir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de la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interrelación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entre lo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que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el lector lee y lo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que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ya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sabe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sobre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el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tema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.</a:t>
            </a:r>
          </a:p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El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proceso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de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lectura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se pone en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marcha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antes de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empezar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a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percibir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propiamente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el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texto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,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cuando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el lector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empieza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a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plantear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sus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expectativas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sobre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lo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que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va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a leer.</a:t>
            </a:r>
          </a:p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La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memoria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a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corto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plazo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nos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permite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recordar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algún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dato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unos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segundos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y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procesar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la </a:t>
            </a:r>
            <a:r>
              <a:rPr lang="en-US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información</a:t>
            </a:r>
            <a:r>
              <a:rPr lang="en-US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.</a:t>
            </a:r>
            <a:endParaRPr lang="en-US" sz="3600" dirty="0">
              <a:latin typeface="Life's A Beach" pitchFamily="2" charset="0"/>
              <a:ea typeface="Life's A Bea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992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/>
          <a:lstStyle/>
          <a:p>
            <a:pPr algn="ctr" defTabSz="914400"/>
            <a:endParaRPr lang="en-US" sz="4400"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solidFill>
            <a:srgbClr val="92D050"/>
          </a:solidFill>
        </p:spPr>
        <p:txBody>
          <a:bodyPr lIns="0" tIns="0" rIns="0" bIns="0">
            <a:normAutofit/>
          </a:bodyPr>
          <a:lstStyle/>
          <a:p>
            <a:pPr marL="342900" indent="-342900" algn="just" defTabSz="914400">
              <a:spcBef>
                <a:spcPts val="700"/>
              </a:spcBef>
              <a:buFont typeface="Arial" pitchFamily="34" charset="0"/>
              <a:buChar char="•"/>
            </a:pP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Cuando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leemos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, la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memoria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a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corto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plazo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nos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ayuda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a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recordar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solamente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lo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que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nos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interese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 en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ese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momento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, y la de largo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plazo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almacena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indefinidamente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todas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las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información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que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nos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sz="4000" dirty="0" err="1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interese</a:t>
            </a:r>
            <a:r>
              <a:rPr lang="en-US" sz="4000" dirty="0">
                <a:latin typeface="Life's A Beach" pitchFamily="2" charset="0"/>
                <a:ea typeface="Life's A Beach" pitchFamily="2" charset="0"/>
                <a:cs typeface="Trebuchet MS" pitchFamily="34" charset="0"/>
                <a:sym typeface="Trebuchet MS" pitchFamily="34" charset="0"/>
              </a:rPr>
              <a:t>. </a:t>
            </a:r>
            <a:endParaRPr lang="en-US" sz="4000" dirty="0">
              <a:latin typeface="Life's A Beach" pitchFamily="2" charset="0"/>
              <a:ea typeface="Life's A Bea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962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7200" dirty="0" smtClean="0">
                <a:latin typeface="Are You Freakin' Serious " pitchFamily="2" charset="0"/>
              </a:rPr>
              <a:t>Didáctica</a:t>
            </a:r>
            <a:endParaRPr lang="es-MX" sz="7200" dirty="0">
              <a:latin typeface="Are You Freakin' Serious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Consideraciones Previas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400" dirty="0" smtClean="0">
                <a:latin typeface="Life's A Beach" pitchFamily="2" charset="0"/>
                <a:ea typeface="Life's A Beach" pitchFamily="2" charset="0"/>
              </a:rPr>
              <a:t>Consideraciones generales previas sobre el desarrollo de la lectura, para poder situar la tarea que emprende un maestro cuando se dispone enseñar a leer un niño</a:t>
            </a:r>
            <a:endParaRPr lang="es-MX" sz="4400" dirty="0">
              <a:latin typeface="Life's A Beach" pitchFamily="2" charset="0"/>
              <a:ea typeface="Life's A Bea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7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644</Words>
  <Application>Microsoft Office PowerPoint</Application>
  <PresentationFormat>Presentación en pantalla (4:3)</PresentationFormat>
  <Paragraphs>81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6.4 Comprensión Lectora</vt:lpstr>
      <vt:lpstr>Diapositiva 2</vt:lpstr>
      <vt:lpstr>Tipos de lectura</vt:lpstr>
      <vt:lpstr>Diapositiva 4</vt:lpstr>
      <vt:lpstr>Lectura rápida y lectura atenta:</vt:lpstr>
      <vt:lpstr>Modelos de comprensión lectora.</vt:lpstr>
      <vt:lpstr>Diapositiva 7</vt:lpstr>
      <vt:lpstr>Didáctica</vt:lpstr>
      <vt:lpstr>Consideraciones Previas</vt:lpstr>
      <vt:lpstr>Las raíces de la lectura</vt:lpstr>
      <vt:lpstr>Cuando empieza y cuando acaba</vt:lpstr>
      <vt:lpstr>Actividades Prelectoras</vt:lpstr>
      <vt:lpstr>La concepción de la lectura</vt:lpstr>
      <vt:lpstr>Técnicas y recursos para la comprensión</vt:lpstr>
      <vt:lpstr>Ejercicios para microhabilidades</vt:lpstr>
      <vt:lpstr>Diapositiva 16</vt:lpstr>
      <vt:lpstr>Tipos de técnicas</vt:lpstr>
      <vt:lpstr>Recursos Materiales</vt:lpstr>
      <vt:lpstr>Defectos de la lectura</vt:lpstr>
      <vt:lpstr>Diapositiva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LorenaCastillo</dc:creator>
  <cp:lastModifiedBy>Personal</cp:lastModifiedBy>
  <cp:revision>7</cp:revision>
  <dcterms:created xsi:type="dcterms:W3CDTF">2014-03-19T13:57:00Z</dcterms:created>
  <dcterms:modified xsi:type="dcterms:W3CDTF">2014-03-20T22:02:11Z</dcterms:modified>
</cp:coreProperties>
</file>