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8" r:id="rId15"/>
    <p:sldId id="271" r:id="rId16"/>
    <p:sldId id="272" r:id="rId17"/>
    <p:sldId id="273" r:id="rId18"/>
    <p:sldId id="277" r:id="rId19"/>
    <p:sldId id="275" r:id="rId20"/>
    <p:sldId id="276" r:id="rId21"/>
  </p:sldIdLst>
  <p:sldSz cx="9144000" cy="6858000" type="screen4x3"/>
  <p:notesSz cx="6858000" cy="9144000"/>
  <p:embeddedFontLst>
    <p:embeddedFont>
      <p:font typeface="YummyCupcakes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70" d="100"/>
          <a:sy n="70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059429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33410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4140726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35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404300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14613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13194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8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2598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51983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8297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rgbClr val="FF7C8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3A5C-35E7-47FD-B06E-A1C908FEC8DA}" type="datetimeFigureOut">
              <a:rPr lang="es-MX" smtClean="0"/>
              <a:pPr/>
              <a:t>20/03/2014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5C964-574E-424F-9165-9515B6C23243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917799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954759"/>
          </a:xfrm>
        </p:spPr>
        <p:txBody>
          <a:bodyPr>
            <a:noAutofit/>
          </a:bodyPr>
          <a:lstStyle/>
          <a:p>
            <a:pPr algn="r"/>
            <a:r>
              <a:rPr lang="es-MX" sz="9600" dirty="0" smtClean="0">
                <a:latin typeface="YummyCupcakes" panose="02000603000000000000" pitchFamily="2" charset="0"/>
                <a:ea typeface="YummyCupcakes" panose="02000603000000000000" pitchFamily="2" charset="0"/>
              </a:rPr>
              <a:t>Enseñar lengua.</a:t>
            </a:r>
            <a:br>
              <a:rPr lang="es-MX" sz="9600" dirty="0" smtClean="0">
                <a:latin typeface="YummyCupcakes" panose="02000603000000000000" pitchFamily="2" charset="0"/>
                <a:ea typeface="YummyCupcakes" panose="02000603000000000000" pitchFamily="2" charset="0"/>
              </a:rPr>
            </a:br>
            <a:r>
              <a:rPr lang="es-MX" sz="6600" dirty="0" smtClean="0">
                <a:latin typeface="YummyCupcakes" panose="02000603000000000000" pitchFamily="2" charset="0"/>
                <a:ea typeface="YummyCupcakes" panose="02000603000000000000" pitchFamily="2" charset="0"/>
              </a:rPr>
              <a:t>Daniel </a:t>
            </a:r>
            <a:r>
              <a:rPr lang="es-MX" sz="6600" dirty="0" err="1" smtClean="0">
                <a:latin typeface="YummyCupcakes" panose="02000603000000000000" pitchFamily="2" charset="0"/>
                <a:ea typeface="YummyCupcakes" panose="02000603000000000000" pitchFamily="2" charset="0"/>
              </a:rPr>
              <a:t>Cassany</a:t>
            </a:r>
            <a:endParaRPr lang="es-MX" sz="6600" dirty="0">
              <a:latin typeface="YummyCupcakes" panose="02000603000000000000" pitchFamily="2" charset="0"/>
              <a:ea typeface="YummyCupcakes" panose="02000603000000000000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YummyCupcakes" panose="02000603000000000000" pitchFamily="2" charset="0"/>
                <a:ea typeface="YummyCupcakes" panose="02000603000000000000" pitchFamily="2" charset="0"/>
              </a:rPr>
              <a:t>6.5 expresión escrita</a:t>
            </a:r>
            <a:endParaRPr lang="es-MX" sz="5400" dirty="0">
              <a:solidFill>
                <a:schemeClr val="tx1">
                  <a:lumMod val="95000"/>
                  <a:lumOff val="5000"/>
                </a:schemeClr>
              </a:solidFill>
              <a:latin typeface="YummyCupcakes" panose="02000603000000000000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31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altLang="es-MX" smtClean="0"/>
          </a:p>
        </p:txBody>
      </p:sp>
      <p:sp>
        <p:nvSpPr>
          <p:cNvPr id="11267" name="3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MX" altLang="es-MX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593725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2892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6" r="1262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9978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16" r="12855"/>
          <a:stretch/>
        </p:blipFill>
        <p:spPr bwMode="auto">
          <a:xfrm>
            <a:off x="0" y="0"/>
            <a:ext cx="9144000" cy="687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7958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68" r="12503"/>
          <a:stretch/>
        </p:blipFill>
        <p:spPr bwMode="auto">
          <a:xfrm>
            <a:off x="-15673" y="-99392"/>
            <a:ext cx="9247533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5556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33" r="12387"/>
          <a:stretch/>
        </p:blipFill>
        <p:spPr bwMode="auto">
          <a:xfrm>
            <a:off x="-1" y="-25896"/>
            <a:ext cx="9192869" cy="6883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583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23528" y="1211268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innamon cake" pitchFamily="2" charset="0"/>
              </a:rPr>
              <a:t>Es una de las cuestiones metodológicas mas importantes de una clase de expresión artística.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smtClean="0">
                <a:latin typeface="cinnamon cake" pitchFamily="2" charset="0"/>
              </a:rPr>
              <a:t>Maestros</a:t>
            </a:r>
            <a:r>
              <a:rPr lang="es-MX" sz="2400" dirty="0" smtClean="0">
                <a:latin typeface="cinnamon cake" pitchFamily="2" charset="0"/>
                <a:sym typeface="Wingdings" panose="05000000000000000000" pitchFamily="2" charset="2"/>
              </a:rPr>
              <a:t> corregir los ejercicios de alumnos (a menudo, rutinariamente, sin convicción y con aburrimiento)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0510145"/>
              </p:ext>
            </p:extLst>
          </p:nvPr>
        </p:nvGraphicFramePr>
        <p:xfrm>
          <a:off x="395536" y="2852936"/>
          <a:ext cx="8424936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468"/>
                <a:gridCol w="421246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PAPELES EN LACORRECIÓN DEL TEXTO ESCRITO</a:t>
                      </a:r>
                      <a:endParaRPr lang="es-MX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ALUMNO</a:t>
                      </a:r>
                      <a:endParaRPr lang="es-MX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MAESTRO</a:t>
                      </a:r>
                      <a:endParaRPr lang="es-MX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Esta</a:t>
                      </a:r>
                      <a:r>
                        <a:rPr lang="es-MX" baseline="0" dirty="0" smtClean="0"/>
                        <a:t> capacitado para autocorregirse o para corregir a un compañero ya que no tiene suficientes conocimientos para hacerlo y podría equivocarse.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La corrección es una responsabilidad exclusivamente suya porque tiene el conocimiento necesario para</a:t>
                      </a:r>
                      <a:r>
                        <a:rPr lang="es-MX" baseline="0" dirty="0" smtClean="0"/>
                        <a:t> hacerlo.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Espera que se corrija todo, no tiene sentido escribir si no es corregido.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 obligado</a:t>
                      </a:r>
                      <a:r>
                        <a:rPr lang="es-MX" baseline="0" dirty="0" smtClean="0"/>
                        <a:t> a corregir todos los ejercicios, es casi la demostración de su capacidad y su trabajo.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No puede cometer errores porque crean habito. Visión</a:t>
                      </a:r>
                      <a:r>
                        <a:rPr lang="es-MX" baseline="0" dirty="0" smtClean="0"/>
                        <a:t> conductista del error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Tiene que corregir</a:t>
                      </a:r>
                      <a:r>
                        <a:rPr lang="es-MX" baseline="0" dirty="0" smtClean="0"/>
                        <a:t> todos los errores del texto, que ha de quedar perfecto. Tiene que dar la solución correcta.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1216168" y="116632"/>
            <a:ext cx="6956232" cy="1281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mmyCupcakes" panose="02000603000000000000" pitchFamily="2" charset="0"/>
                <a:ea typeface="YummyCupcakes" panose="02000603000000000000" pitchFamily="2" charset="0"/>
              </a:rPr>
              <a:t>LA CORRECIÓN</a:t>
            </a:r>
            <a:endParaRPr lang="es-MX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YummyCupcakes" panose="02000603000000000000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4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568952" cy="633670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MX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mmyCupcakes" panose="02000603000000000000" pitchFamily="2" charset="0"/>
                <a:ea typeface="YummyCupcakes" panose="02000603000000000000" pitchFamily="2" charset="0"/>
              </a:rPr>
              <a:t>Consejos para mejorar la </a:t>
            </a:r>
            <a:r>
              <a:rPr lang="es-MX" sz="4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YummyCupcakes" panose="02000603000000000000" pitchFamily="2" charset="0"/>
                <a:ea typeface="YummyCupcakes" panose="02000603000000000000" pitchFamily="2" charset="0"/>
              </a:rPr>
              <a:t>corrección</a:t>
            </a:r>
          </a:p>
          <a:p>
            <a:pPr marL="0" indent="0">
              <a:buNone/>
            </a:pPr>
            <a:endParaRPr lang="es-MX" sz="1200" dirty="0"/>
          </a:p>
          <a:p>
            <a:pPr marL="514350" lvl="0" indent="-514350">
              <a:buFont typeface="+mj-lt"/>
              <a:buAutoNum type="arabicPeriod"/>
            </a:pPr>
            <a:r>
              <a:rPr lang="es-MX" sz="2800" i="1" u="sng" dirty="0">
                <a:latin typeface="cinnamon cake" pitchFamily="2" charset="0"/>
              </a:rPr>
              <a:t>Entender la corrección como una técnica didáctica que puede ser voluntaria, variada y participativa. </a:t>
            </a:r>
            <a:r>
              <a:rPr lang="es-MX" sz="2800" dirty="0">
                <a:latin typeface="cinnamon cake" pitchFamily="2" charset="0"/>
              </a:rPr>
              <a:t>NO CONTROL/EVALUACION </a:t>
            </a:r>
            <a:r>
              <a:rPr lang="es-MX" sz="2800" dirty="0">
                <a:latin typeface="cinnamon cake" pitchFamily="2" charset="0"/>
                <a:sym typeface="Wingdings"/>
              </a:rPr>
              <a:t></a:t>
            </a:r>
            <a:r>
              <a:rPr lang="es-MX" sz="2800" dirty="0">
                <a:latin typeface="cinnamon cake" pitchFamily="2" charset="0"/>
              </a:rPr>
              <a:t> MISMA MANERA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800" i="1" u="sng" dirty="0">
                <a:latin typeface="cinnamon cake" pitchFamily="2" charset="0"/>
              </a:rPr>
              <a:t>Corregir solo lo que el alumno pueda aprender. </a:t>
            </a:r>
            <a:r>
              <a:rPr lang="es-MX" sz="2800" dirty="0">
                <a:latin typeface="cinnamon cake" pitchFamily="2" charset="0"/>
              </a:rPr>
              <a:t>CORRECION=ENSEÑANZA </a:t>
            </a:r>
            <a:r>
              <a:rPr lang="es-MX" sz="2800" dirty="0">
                <a:latin typeface="cinnamon cake" pitchFamily="2" charset="0"/>
                <a:sym typeface="Wingdings"/>
              </a:rPr>
              <a:t></a:t>
            </a:r>
            <a:r>
              <a:rPr lang="es-MX" sz="2800" dirty="0">
                <a:latin typeface="cinnamon cake" pitchFamily="2" charset="0"/>
              </a:rPr>
              <a:t> ALUMNO: MEJORAR SU ESCRITO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800" i="1" u="sng" dirty="0">
                <a:latin typeface="cinnamon cake" pitchFamily="2" charset="0"/>
              </a:rPr>
              <a:t>Corregir cualquier aspecto del texto y del proceso de composición. </a:t>
            </a:r>
            <a:r>
              <a:rPr lang="es-MX" sz="2800" dirty="0">
                <a:latin typeface="cinnamon cake" pitchFamily="2" charset="0"/>
              </a:rPr>
              <a:t>MAESTROS-CORREGIR : OTROGRAFIA Y MORFOSINTAXIS </a:t>
            </a:r>
            <a:r>
              <a:rPr lang="es-MX" sz="2800" dirty="0">
                <a:latin typeface="cinnamon cake" pitchFamily="2" charset="0"/>
                <a:sym typeface="Wingdings"/>
              </a:rPr>
              <a:t></a:t>
            </a:r>
            <a:r>
              <a:rPr lang="es-MX" sz="2800" dirty="0">
                <a:latin typeface="cinnamon cake" pitchFamily="2" charset="0"/>
              </a:rPr>
              <a:t> NO SOLO ESTOS ASPECTOS SON IMPORTATES/ CORRECCION GLOBAL.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MX" sz="2800" i="1" u="sng" dirty="0">
                <a:latin typeface="cinnamon cake" pitchFamily="2" charset="0"/>
              </a:rPr>
              <a:t>Dar consejos prácticos. (reescribe el texto, fíjate en este punto, pon más signos de puntuación, etc..) </a:t>
            </a:r>
            <a:r>
              <a:rPr lang="es-MX" sz="2800" dirty="0">
                <a:latin typeface="cinnamon cake" pitchFamily="2" charset="0"/>
              </a:rPr>
              <a:t>NO COMENTARIOS GENERALES/ INDICACIONES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800" i="1" u="sng" dirty="0">
                <a:latin typeface="cinnamon cake" pitchFamily="2" charset="0"/>
              </a:rPr>
              <a:t>Corregir cuando el alumno tiene fresco lo que ha escrito. </a:t>
            </a:r>
            <a:r>
              <a:rPr lang="es-MX" sz="2800" dirty="0">
                <a:latin typeface="cinnamon cake" pitchFamily="2" charset="0"/>
              </a:rPr>
              <a:t>CORRECIONES EFICIENTES-DURANTE LA REDACCION</a:t>
            </a:r>
          </a:p>
        </p:txBody>
      </p:sp>
    </p:spTree>
    <p:extLst>
      <p:ext uri="{BB962C8B-B14F-4D97-AF65-F5344CB8AC3E}">
        <p14:creationId xmlns:p14="http://schemas.microsoft.com/office/powerpoint/2010/main" xmlns="" val="26966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es-MX" sz="2900" i="1" u="sng" dirty="0">
                <a:latin typeface="cinnamon cake" pitchFamily="2" charset="0"/>
              </a:rPr>
              <a:t>Dejar tiempo en clase para que los alumnos puedan leer y comentar las correcciones del profesor. Asegurarse de que los lean y aprovechen</a:t>
            </a:r>
            <a:r>
              <a:rPr lang="es-MX" sz="2900" dirty="0">
                <a:latin typeface="cinnamon cake" pitchFamily="2" charset="0"/>
              </a:rPr>
              <a:t>. TRABAJOS GUARDADOS, SOLO EN LA NOTA, NO SE ENTIENDEN LAS ANOTACIONES /AL PRINCIPIO O AL FINAL DE LA CLASE- CUANDO SE DEVUELVEN LOS TRABAJOS.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s-MX" sz="2900" i="1" u="sng" dirty="0">
                <a:latin typeface="cinnamon cake" pitchFamily="2" charset="0"/>
              </a:rPr>
              <a:t>Marcar errores y pedirle al alumno que busque la solución correcta</a:t>
            </a:r>
            <a:r>
              <a:rPr lang="es-MX" sz="2900" dirty="0">
                <a:latin typeface="cinnamon cake" pitchFamily="2" charset="0"/>
              </a:rPr>
              <a:t>. ALUMNO RESPONSABLE DE LA SOLUCION Y CORRECION- PROFESOR = COLABORADOR.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s-MX" sz="2900" i="1" u="sng" dirty="0">
                <a:latin typeface="cinnamon cake" pitchFamily="2" charset="0"/>
              </a:rPr>
              <a:t>Tener entrevistas individuales con el alumno. Corregir oralmente sus trabajos escritos</a:t>
            </a:r>
            <a:r>
              <a:rPr lang="es-MX" sz="2900" dirty="0">
                <a:latin typeface="cinnamon cake" pitchFamily="2" charset="0"/>
              </a:rPr>
              <a:t>. EXPLICAR MEJOR QUE ESCRIBIR.</a:t>
            </a:r>
          </a:p>
          <a:p>
            <a:pPr marL="514350" lvl="0" indent="-514350">
              <a:buFont typeface="+mj-lt"/>
              <a:buAutoNum type="arabicPeriod" startAt="6"/>
            </a:pPr>
            <a:r>
              <a:rPr lang="es-MX" sz="2900" i="1" u="sng" dirty="0">
                <a:latin typeface="cinnamon cake" pitchFamily="2" charset="0"/>
              </a:rPr>
              <a:t>Dar a conocer herramientas para que los alumnos puedan autocorregirse, enseñar a manejar y consultar diccionarios, gramáticas, libros de verbos etc.. </a:t>
            </a:r>
            <a:r>
              <a:rPr lang="es-MX" sz="2900" dirty="0">
                <a:latin typeface="cinnamon cake" pitchFamily="2" charset="0"/>
              </a:rPr>
              <a:t>ENSEÑAR A UTILIZARLOS (ESCRITORES SABEN HACERLO, APRENDICES = DEBILIDAD)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206489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 startAt="6"/>
            </a:pPr>
            <a:r>
              <a:rPr lang="es-MX" i="1" u="sng" dirty="0" smtClean="0">
                <a:latin typeface="cinnamon cake" pitchFamily="2" charset="0"/>
              </a:rPr>
              <a:t>Corregir los borradores del texto, previos a la versión definitiva. Estimular a los alumnos a revisar y rehacer sus escritos</a:t>
            </a:r>
            <a:r>
              <a:rPr lang="es-MX" dirty="0" smtClean="0">
                <a:latin typeface="cinnamon cake" pitchFamily="2" charset="0"/>
              </a:rPr>
              <a:t>. AL ENTREGAR TRABAJOS LOS ALUMNOS PIENSAN QUE NO ES NECESARIO REVISARLOS / REVISAR BORRADORES</a:t>
            </a:r>
          </a:p>
          <a:p>
            <a:pPr marL="514350" lvl="0" indent="-514350">
              <a:buFont typeface="+mj-lt"/>
              <a:buAutoNum type="arabicPeriod" startAt="6"/>
            </a:pPr>
            <a:endParaRPr lang="es-MX" dirty="0" smtClean="0">
              <a:latin typeface="cinnamon cake" pitchFamily="2" charset="0"/>
            </a:endParaRPr>
          </a:p>
          <a:p>
            <a:pPr marL="514350" lvl="0" indent="-514350">
              <a:buFont typeface="+mj-lt"/>
              <a:buAutoNum type="arabicPeriod" startAt="6"/>
            </a:pPr>
            <a:r>
              <a:rPr lang="es-MX" i="1" u="sng" dirty="0" smtClean="0">
                <a:latin typeface="cinnamon cake" pitchFamily="2" charset="0"/>
              </a:rPr>
              <a:t>Aumenta la calidad de la corrección, aunque baje la cantidad. No ocuparse por corregir todos los trabajos de los alumnos y asegurar buen nivel de corrección</a:t>
            </a:r>
            <a:r>
              <a:rPr lang="es-MX" dirty="0" smtClean="0">
                <a:latin typeface="cinnamon cake" pitchFamily="2" charset="0"/>
              </a:rPr>
              <a:t>. REVISION RAPIDA O A LA MAYORIA = PERDIDA DE CALDAD EN LA CORRECIÓN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37477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://htmlimg2.scribdassets.com/512c7tmrk1204tz/images/1-4785df9208.jpg"/>
          <p:cNvSpPr>
            <a:spLocks noChangeAspect="1" noChangeArrowheads="1"/>
          </p:cNvSpPr>
          <p:nvPr/>
        </p:nvSpPr>
        <p:spPr bwMode="auto">
          <a:xfrm>
            <a:off x="38100" y="25025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0285702"/>
              </p:ext>
            </p:extLst>
          </p:nvPr>
        </p:nvGraphicFramePr>
        <p:xfrm>
          <a:off x="190500" y="228600"/>
          <a:ext cx="8724900" cy="594360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362450"/>
                <a:gridCol w="4362450"/>
              </a:tblGrid>
              <a:tr h="2010631">
                <a:tc>
                  <a:txBody>
                    <a:bodyPr/>
                    <a:lstStyle/>
                    <a:p>
                      <a:r>
                        <a:rPr lang="es-ES" dirty="0" smtClean="0"/>
                        <a:t>¿Como se define la evaluación?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EL análisis de los resultados de un proceso complejo para verificar su congruencia y el grado de eficacia con el que</a:t>
                      </a:r>
                      <a:r>
                        <a:rPr lang="es-ES" baseline="0" dirty="0" smtClean="0"/>
                        <a:t> se ha concretado cada uno de sus pasos</a:t>
                      </a:r>
                      <a:endParaRPr lang="es-ES" dirty="0"/>
                    </a:p>
                  </a:txBody>
                  <a:tcPr/>
                </a:tc>
              </a:tr>
              <a:tr h="1270607">
                <a:tc>
                  <a:txBody>
                    <a:bodyPr/>
                    <a:lstStyle/>
                    <a:p>
                      <a:r>
                        <a:rPr lang="es-ES" dirty="0" smtClean="0"/>
                        <a:t>¿Como es la evaluación?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Sistemática y organizada para adquirir</a:t>
                      </a:r>
                      <a:r>
                        <a:rPr lang="es-ES" baseline="0" dirty="0" smtClean="0"/>
                        <a:t> información que permita modificar y reconstruir el proceso educativo.</a:t>
                      </a:r>
                      <a:endParaRPr lang="es-ES" dirty="0"/>
                    </a:p>
                  </a:txBody>
                  <a:tcPr/>
                </a:tc>
              </a:tr>
              <a:tr h="1391756">
                <a:tc>
                  <a:txBody>
                    <a:bodyPr/>
                    <a:lstStyle/>
                    <a:p>
                      <a:r>
                        <a:rPr lang="es-ES" dirty="0" smtClean="0"/>
                        <a:t>¿Que se evalúa?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Los conocimientos iniciales del alumno, su proceso de aprendizaje </a:t>
                      </a:r>
                      <a:r>
                        <a:rPr lang="es-ES" baseline="0" dirty="0" smtClean="0"/>
                        <a:t> y todos los elementos y factores que intervienen en el proceso educativo.</a:t>
                      </a:r>
                      <a:endParaRPr lang="es-ES" dirty="0"/>
                    </a:p>
                  </a:txBody>
                  <a:tcPr/>
                </a:tc>
              </a:tr>
              <a:tr h="1270607">
                <a:tc>
                  <a:txBody>
                    <a:bodyPr/>
                    <a:lstStyle/>
                    <a:p>
                      <a:r>
                        <a:rPr lang="es-ES" dirty="0" smtClean="0"/>
                        <a:t>¿Cuando se evalúa?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Al empezar el curso (diagnostica),</a:t>
                      </a:r>
                      <a:r>
                        <a:rPr lang="es-ES" baseline="0" dirty="0" smtClean="0"/>
                        <a:t> durante el curso (logro de objetivos) y al acabar el curso (promoción a otro nivel)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18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es-MX" dirty="0" smtClean="0">
                <a:latin typeface="cinnamon cake" pitchFamily="2" charset="0"/>
              </a:rPr>
              <a:t>¿Qué es escribir?</a:t>
            </a:r>
            <a:endParaRPr lang="es-MX" dirty="0">
              <a:latin typeface="cinnamon cake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8863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dirty="0" smtClean="0">
                <a:latin typeface="cinnamon cake" pitchFamily="2" charset="0"/>
              </a:rPr>
              <a:t>Unir letras y dibujar garabatos caligráficos es una de las micro habilidades mas simples que forman parte de la compleja capacidad de la expresión escrita.</a:t>
            </a:r>
          </a:p>
          <a:p>
            <a:pPr marL="0" indent="0" algn="just">
              <a:buNone/>
            </a:pPr>
            <a:endParaRPr lang="es-MX" dirty="0" smtClean="0">
              <a:latin typeface="cinnamon cake" pitchFamily="2" charset="0"/>
            </a:endParaRPr>
          </a:p>
          <a:p>
            <a:pPr algn="just"/>
            <a:r>
              <a:rPr lang="es-MX" dirty="0" smtClean="0">
                <a:latin typeface="cinnamon cake" pitchFamily="2" charset="0"/>
              </a:rPr>
              <a:t>La lista de micro habilidades que hay que dominar para poder escribir abarcan desde:</a:t>
            </a:r>
          </a:p>
          <a:p>
            <a:pPr algn="just"/>
            <a:endParaRPr lang="es-MX" dirty="0" smtClean="0">
              <a:latin typeface="cinnamon cake" pitchFamily="2" charset="0"/>
            </a:endParaRPr>
          </a:p>
          <a:p>
            <a:pPr marL="0" indent="0" algn="ctr">
              <a:buNone/>
            </a:pPr>
            <a:r>
              <a:rPr lang="es-MX" i="1" dirty="0" smtClean="0">
                <a:latin typeface="cinnamon cake" pitchFamily="2" charset="0"/>
              </a:rPr>
              <a:t>       </a:t>
            </a:r>
            <a:r>
              <a:rPr lang="es-MX" sz="3100" dirty="0" smtClean="0">
                <a:latin typeface="cinnamon cake" pitchFamily="2" charset="0"/>
              </a:rPr>
              <a:t>Aspectos mecánicos y motrices del trazo de las letras, de la caligrafía o de la presentación del escrito hasta los procesos mas reflexivos de la selección y ordenación de la información.</a:t>
            </a:r>
          </a:p>
          <a:p>
            <a:pPr marL="0" indent="0" algn="ctr">
              <a:buNone/>
            </a:pPr>
            <a:r>
              <a:rPr lang="es-MX" sz="3100" dirty="0" smtClean="0">
                <a:latin typeface="cinnamon cake" pitchFamily="2" charset="0"/>
              </a:rPr>
              <a:t>También deben incluirse el conocimiento de las unidades lingüísticas mas pequeñas (alfabeto, palabras, etc.) y mas superficiales (ortografía y puntuación), las superiores (párrafos, tipos de texto) y las mas profundas como (coherencia, </a:t>
            </a:r>
            <a:r>
              <a:rPr lang="es-MX" sz="3100" dirty="0" err="1" smtClean="0">
                <a:latin typeface="cinnamon cake" pitchFamily="2" charset="0"/>
              </a:rPr>
              <a:t>adecuacion,etc</a:t>
            </a:r>
            <a:r>
              <a:rPr lang="es-MX" sz="3100" dirty="0" smtClean="0">
                <a:latin typeface="cinnamon cake" pitchFamily="2" charset="0"/>
              </a:rPr>
              <a:t>)</a:t>
            </a:r>
          </a:p>
          <a:p>
            <a:pPr marL="0" indent="0" algn="ctr">
              <a:buNone/>
            </a:pPr>
            <a:endParaRPr lang="es-MX" sz="2800" i="1" dirty="0" smtClean="0">
              <a:latin typeface="cinnamon cake" pitchFamily="2" charset="0"/>
            </a:endParaRP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xmlns="" val="1300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29783410"/>
              </p:ext>
            </p:extLst>
          </p:nvPr>
        </p:nvGraphicFramePr>
        <p:xfrm>
          <a:off x="381000" y="304800"/>
          <a:ext cx="8305800" cy="3810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52900"/>
                <a:gridCol w="4152900"/>
              </a:tblGrid>
              <a:tr h="3810000">
                <a:tc>
                  <a:txBody>
                    <a:bodyPr/>
                    <a:lstStyle/>
                    <a:p>
                      <a:r>
                        <a:rPr lang="es-ES" dirty="0" smtClean="0"/>
                        <a:t>¿Como se evalúa?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 observación y las pruebas</a:t>
                      </a:r>
                      <a:r>
                        <a:rPr lang="es-ES" baseline="0" dirty="0" smtClean="0"/>
                        <a:t> de evaluación.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Hay que determinar que aspectos queremos observar.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Hay que buscar las actividades que serán mas eficaces para realizar la observación.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Hay que efectuar la corrección  con los mismos criterios con los que se han formulado los objetivos de aprendizaje.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s-ES" baseline="0" dirty="0" smtClean="0"/>
                        <a:t>Hay que anotar y describir los resultados.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3400" y="4343400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latin typeface="cinnamon cake" pitchFamily="2" charset="0"/>
              </a:rPr>
              <a:t>Evaluación formativa: </a:t>
            </a:r>
            <a:r>
              <a:rPr lang="es-ES" dirty="0" smtClean="0">
                <a:latin typeface="cinnamon cake" pitchFamily="2" charset="0"/>
              </a:rPr>
              <a:t>Recalca el carácter educativo y orientador propio de la evaluación. Se refiere a todo el proceso de aprendizaje de los alumnos, desde la fase de detección de las necesidades hasta el momento de la evaluación final o sumativa. Tiene  una función de diagnostico en las fases iniciales del proceso y de orientación a lo largo de todo el proceso e incluso en la fase final, cuando el análisis de los resultados alcanzados tiene que proporcionar pistas para la reorientación de todos los elementos que han intervenido en el.</a:t>
            </a:r>
            <a:endParaRPr lang="es-ES" b="1" dirty="0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8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s-MX" sz="2400" dirty="0" smtClean="0">
                <a:latin typeface="cinnamon cake" pitchFamily="2" charset="0"/>
              </a:rPr>
              <a:t>Estas habilidades se concentran en tres ejes</a:t>
            </a:r>
            <a:r>
              <a:rPr lang="es-MX" sz="2400" dirty="0" smtClean="0"/>
              <a:t>:</a:t>
            </a:r>
            <a:r>
              <a:rPr lang="es-MX" sz="1600" dirty="0" smtClean="0"/>
              <a:t/>
            </a:r>
            <a:br>
              <a:rPr lang="es-MX" sz="1600" dirty="0" smtClean="0"/>
            </a:br>
            <a:endParaRPr lang="es-MX" sz="1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20" t="31049" r="25739" b="23958"/>
          <a:stretch/>
        </p:blipFill>
        <p:spPr bwMode="auto">
          <a:xfrm>
            <a:off x="15586" y="980728"/>
            <a:ext cx="915171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319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es-MX" dirty="0" smtClean="0">
                <a:latin typeface="cinnamon cake" pitchFamily="2" charset="0"/>
              </a:rPr>
              <a:t>El eje de los </a:t>
            </a:r>
            <a:r>
              <a:rPr lang="es-MX" u="sng" dirty="0" smtClean="0">
                <a:latin typeface="cinnamon cake" pitchFamily="2" charset="0"/>
              </a:rPr>
              <a:t>conceptos </a:t>
            </a:r>
            <a:r>
              <a:rPr lang="es-MX" dirty="0" smtClean="0">
                <a:latin typeface="cinnamon cake" pitchFamily="2" charset="0"/>
              </a:rPr>
              <a:t> coincide con las propiedades textuales, e incluye las propiedades del texto </a:t>
            </a:r>
          </a:p>
          <a:p>
            <a:pPr marL="0" indent="0">
              <a:buNone/>
            </a:pPr>
            <a:endParaRPr lang="es-MX" u="sng" dirty="0">
              <a:latin typeface="cinnamon cake" pitchFamily="2" charset="0"/>
            </a:endParaRPr>
          </a:p>
          <a:p>
            <a:r>
              <a:rPr lang="es-MX" dirty="0" smtClean="0">
                <a:latin typeface="cinnamon cake" pitchFamily="2" charset="0"/>
              </a:rPr>
              <a:t>El eje de los </a:t>
            </a:r>
            <a:r>
              <a:rPr lang="es-MX" u="sng" dirty="0" smtClean="0">
                <a:latin typeface="cinnamon cake" pitchFamily="2" charset="0"/>
              </a:rPr>
              <a:t>procedimientos </a:t>
            </a:r>
            <a:r>
              <a:rPr lang="es-MX" dirty="0" smtClean="0">
                <a:latin typeface="cinnamon cake" pitchFamily="2" charset="0"/>
              </a:rPr>
              <a:t>distingue las habilidades psicomotoras más mecánicas, como el aprendizaje del alfabeto, el trazo de las letras y la caligrafía.</a:t>
            </a:r>
          </a:p>
          <a:p>
            <a:endParaRPr lang="es-MX" dirty="0">
              <a:latin typeface="cinnamon cake" pitchFamily="2" charset="0"/>
            </a:endParaRPr>
          </a:p>
          <a:p>
            <a:r>
              <a:rPr lang="es-MX" dirty="0">
                <a:latin typeface="cinnamon cake" pitchFamily="2" charset="0"/>
              </a:rPr>
              <a:t>E</a:t>
            </a:r>
            <a:r>
              <a:rPr lang="es-MX" dirty="0" smtClean="0">
                <a:latin typeface="cinnamon cake" pitchFamily="2" charset="0"/>
              </a:rPr>
              <a:t>l eje de las actitudes incluye los valores y las opiniones que el individuo tiene sobre la lengua, sobre la expresión escrita y cada uno de los componentes .</a:t>
            </a:r>
            <a:endParaRPr lang="es-MX" u="sng" dirty="0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40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341438"/>
            <a:ext cx="8064500" cy="3887762"/>
          </a:xfrm>
        </p:spPr>
        <p:txBody>
          <a:bodyPr>
            <a:noAutofit/>
          </a:bodyPr>
          <a:lstStyle/>
          <a:p>
            <a:r>
              <a:rPr lang="es-ES" altLang="es-MX" sz="8800" dirty="0" smtClean="0">
                <a:solidFill>
                  <a:schemeClr val="bg1"/>
                </a:solidFill>
                <a:latin typeface="YummyCupcakes" panose="02000603000000000000" pitchFamily="2" charset="0"/>
                <a:ea typeface="YummyCupcakes" panose="02000603000000000000" pitchFamily="2" charset="0"/>
              </a:rPr>
              <a:t>Los procesos de composición</a:t>
            </a:r>
            <a:r>
              <a:rPr lang="es-ES" altLang="es-MX" sz="8800" i="1" dirty="0" smtClean="0">
                <a:solidFill>
                  <a:schemeClr val="bg1"/>
                </a:solidFill>
                <a:latin typeface="YummyCupcakes" panose="02000603000000000000" pitchFamily="2" charset="0"/>
                <a:ea typeface="YummyCupcakes" panose="02000603000000000000" pitchFamily="2" charset="0"/>
              </a:rPr>
              <a:t/>
            </a:r>
            <a:br>
              <a:rPr lang="es-ES" altLang="es-MX" sz="8800" i="1" dirty="0" smtClean="0">
                <a:solidFill>
                  <a:schemeClr val="bg1"/>
                </a:solidFill>
                <a:latin typeface="YummyCupcakes" panose="02000603000000000000" pitchFamily="2" charset="0"/>
                <a:ea typeface="YummyCupcakes" panose="02000603000000000000" pitchFamily="2" charset="0"/>
              </a:rPr>
            </a:br>
            <a:endParaRPr lang="es-ES" altLang="es-MX" sz="8800" i="1" dirty="0" smtClean="0">
              <a:solidFill>
                <a:schemeClr val="bg1"/>
              </a:solidFill>
              <a:latin typeface="YummyCupcakes" panose="02000603000000000000" pitchFamily="2" charset="0"/>
              <a:ea typeface="YummyCupcake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1506282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95288" y="333375"/>
            <a:ext cx="8291512" cy="5792788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400" dirty="0" smtClean="0">
                <a:latin typeface="cinnamon cake" pitchFamily="2" charset="0"/>
                <a:ea typeface="Please write me a song" pitchFamily="2" charset="0"/>
              </a:rPr>
              <a:t>Los procesos de composición del escrito son una línea de investigación psicolingüística y un movimiento de renovación de la enseñanza de la redacción.</a:t>
            </a:r>
          </a:p>
          <a:p>
            <a:pPr marL="0" indent="0" fontAlgn="auto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s-ES" sz="4400" dirty="0" smtClean="0">
              <a:latin typeface="cinnamon cake" pitchFamily="2" charset="0"/>
              <a:ea typeface="Please write me a song" pitchFamily="2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400" dirty="0" smtClean="0">
                <a:latin typeface="cinnamon cake" pitchFamily="2" charset="0"/>
                <a:ea typeface="Please write me a song" pitchFamily="2" charset="0"/>
              </a:rPr>
              <a:t>Su campo de acción es el proceso de composición o de escritura, es decir, todo lo que piensa, hace y escribe un autor desde que se plantea producir un texto hasta que termina la versión definitiva.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s-ES" sz="4400" dirty="0" smtClean="0">
              <a:latin typeface="Please write me a song" pitchFamily="2" charset="0"/>
              <a:ea typeface="Please write me a so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60259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4 CuadroTexto"/>
          <p:cNvSpPr txBox="1">
            <a:spLocks noChangeArrowheads="1"/>
          </p:cNvSpPr>
          <p:nvPr/>
        </p:nvSpPr>
        <p:spPr bwMode="auto">
          <a:xfrm>
            <a:off x="299535" y="692696"/>
            <a:ext cx="84963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entury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entury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entury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entury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entury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" pitchFamily="18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MX" sz="3600" dirty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  <a:t>Psicólogos, pedagogos y profesores</a:t>
            </a:r>
            <a:br>
              <a:rPr lang="es-ES" altLang="es-MX" sz="3600" dirty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</a:br>
            <a:r>
              <a:rPr lang="es-ES" altLang="es-MX" sz="3600" dirty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  <a:t> Observaron comportamiento en las estrategias que utilizan para componer el texto, las dificultades, soluciones, y diferencias que hay entre individuo</a:t>
            </a:r>
          </a:p>
          <a:p>
            <a:pPr eaLnBrk="1" hangingPunct="1">
              <a:buFont typeface="Arial" charset="0"/>
              <a:buChar char="•"/>
            </a:pPr>
            <a:endParaRPr lang="es-ES" altLang="es-MX" sz="3600" dirty="0">
              <a:latin typeface="cinnamon cake" pitchFamily="2" charset="0"/>
              <a:ea typeface="Please write me a song" pitchFamily="2" charset="0"/>
              <a:cs typeface="Please write me a song" pitchFamily="2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s-ES" altLang="es-MX" sz="3600" dirty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  <a:t>A partir de aquí aislaron los diversos subprocesos que intervienen en el acto de escribir: buscar ideas, organizarlas, redactar, revisar, formular objetivos, etc.</a:t>
            </a:r>
            <a:endParaRPr lang="es-MX" altLang="es-MX" sz="3600" dirty="0">
              <a:latin typeface="cinnamon cak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2466397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84213" y="620713"/>
            <a:ext cx="7859712" cy="5400575"/>
          </a:xfrm>
        </p:spPr>
        <p:txBody>
          <a:bodyPr>
            <a:normAutofit fontScale="92500" lnSpcReduction="10000"/>
          </a:bodyPr>
          <a:lstStyle/>
          <a:p>
            <a:r>
              <a:rPr lang="es-ES" altLang="es-MX" sz="3600" dirty="0" smtClean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  <a:t>Los expertos utilizan los subprocesos de la escritura para desarrollar el escrito; buscan, organizan y desarrollan ideas; redactan, evalúan y revisan la prosa; saben adaptarse a circunstancias variadas y tienen más conciencia del lector. </a:t>
            </a:r>
          </a:p>
          <a:p>
            <a:endParaRPr lang="es-ES" altLang="es-MX" sz="3600" dirty="0" smtClean="0">
              <a:latin typeface="cinnamon cake" pitchFamily="2" charset="0"/>
              <a:ea typeface="Please write me a song" pitchFamily="2" charset="0"/>
              <a:cs typeface="Please write me a song" pitchFamily="2" charset="0"/>
            </a:endParaRPr>
          </a:p>
          <a:p>
            <a:r>
              <a:rPr lang="es-ES" altLang="es-MX" sz="3600" dirty="0" smtClean="0">
                <a:latin typeface="cinnamon cake" pitchFamily="2" charset="0"/>
                <a:ea typeface="Please write me a song" pitchFamily="2" charset="0"/>
                <a:cs typeface="Please write me a song" pitchFamily="2" charset="0"/>
              </a:rPr>
              <a:t>En cambio, los aprendices se limitan a capturar el flujo del pensamiento y a rellenar hojas, sin releer ni revisar nada.</a:t>
            </a:r>
          </a:p>
        </p:txBody>
      </p:sp>
    </p:spTree>
    <p:extLst>
      <p:ext uri="{BB962C8B-B14F-4D97-AF65-F5344CB8AC3E}">
        <p14:creationId xmlns:p14="http://schemas.microsoft.com/office/powerpoint/2010/main" xmlns="" val="1821254839"/>
      </p:ext>
    </p:extLst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39750" y="404665"/>
            <a:ext cx="8291513" cy="6264424"/>
          </a:xfrm>
        </p:spPr>
        <p:txBody>
          <a:bodyPr>
            <a:normAutofit fontScale="62500" lnSpcReduction="20000"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nnamon cake" pitchFamily="2" charset="0"/>
                <a:ea typeface="Please write me a song" pitchFamily="2" charset="0"/>
              </a:rPr>
              <a:t>Estrategias cognitivas que utilizamos para escribir , técnicas y recursos para desarrollarlas</a:t>
            </a:r>
            <a:r>
              <a:rPr lang="es-ES" sz="3600" dirty="0" smtClean="0">
                <a:latin typeface="cinnamon cake" pitchFamily="2" charset="0"/>
                <a:ea typeface="Please write me a song" pitchFamily="2" charset="0"/>
              </a:rPr>
              <a:t>. </a:t>
            </a:r>
          </a:p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endParaRPr lang="es-ES" sz="3600" dirty="0" smtClean="0">
              <a:latin typeface="cinnamon cake" pitchFamily="2" charset="0"/>
              <a:ea typeface="Please write me a song" pitchFamily="2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600" b="1" dirty="0" smtClean="0">
                <a:latin typeface="cinnamon cake" pitchFamily="2" charset="0"/>
                <a:ea typeface="Please write me a song" pitchFamily="2" charset="0"/>
              </a:rPr>
              <a:t>Buscar ideas: </a:t>
            </a:r>
            <a:r>
              <a:rPr lang="es-ES" sz="4600" dirty="0" smtClean="0">
                <a:latin typeface="cinnamon cake" pitchFamily="2" charset="0"/>
                <a:ea typeface="Please write me a song" pitchFamily="2" charset="0"/>
              </a:rPr>
              <a:t>torbellino de ideas, estrella de las preguntas, escritura libre o automática.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600" b="1" dirty="0" smtClean="0">
                <a:latin typeface="cinnamon cake" pitchFamily="2" charset="0"/>
                <a:ea typeface="Please write me a song" pitchFamily="2" charset="0"/>
              </a:rPr>
              <a:t>Organizar ideas: </a:t>
            </a:r>
            <a:r>
              <a:rPr lang="es-ES" sz="4600" dirty="0" smtClean="0">
                <a:latin typeface="cinnamon cake" pitchFamily="2" charset="0"/>
                <a:ea typeface="Please write me a song" pitchFamily="2" charset="0"/>
              </a:rPr>
              <a:t>ideogramas, mapas mentales, esquemas.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600" b="1" dirty="0" smtClean="0">
                <a:latin typeface="cinnamon cake" pitchFamily="2" charset="0"/>
                <a:ea typeface="Please write me a song" pitchFamily="2" charset="0"/>
              </a:rPr>
              <a:t>Redactar: </a:t>
            </a:r>
            <a:r>
              <a:rPr lang="es-ES" sz="4600" dirty="0" smtClean="0">
                <a:latin typeface="cinnamon cake" pitchFamily="2" charset="0"/>
                <a:ea typeface="Please write me a song" pitchFamily="2" charset="0"/>
              </a:rPr>
              <a:t>señales para leer, variar la frase, reglas de economía y claridad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4600" dirty="0">
              <a:latin typeface="cinnamon cake" pitchFamily="2" charset="0"/>
              <a:ea typeface="Please write me a song" pitchFamily="2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s-ES" sz="4600" dirty="0" smtClean="0">
              <a:latin typeface="cinnamon cake" pitchFamily="2" charset="0"/>
              <a:ea typeface="Please write me a song" pitchFamily="2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600" dirty="0" smtClean="0">
                <a:latin typeface="cinnamon cake" pitchFamily="2" charset="0"/>
                <a:ea typeface="Please write me a song" pitchFamily="2" charset="0"/>
              </a:rPr>
              <a:t>.El escritor tiene que saber trabajar con las ideas tanto como con las palabras.</a:t>
            </a: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s-ES" sz="4600" dirty="0" smtClean="0">
                <a:latin typeface="cinnamon cake" pitchFamily="2" charset="0"/>
                <a:ea typeface="Please write me a song" pitchFamily="2" charset="0"/>
              </a:rPr>
              <a:t>Escribiendo se aprende y podemos usar la escritura para comprender mejor cualquier tema</a:t>
            </a:r>
            <a:r>
              <a:rPr lang="es-ES" sz="5400" dirty="0" smtClean="0">
                <a:latin typeface="cinnamon cake" pitchFamily="2" charset="0"/>
                <a:ea typeface="Please write me a song" pitchFamily="2" charset="0"/>
              </a:rPr>
              <a:t>.</a:t>
            </a:r>
            <a:endParaRPr lang="es-ES" sz="3600" dirty="0">
              <a:latin typeface="cinnamon cake" pitchFamily="2" charset="0"/>
              <a:ea typeface="Please write me a so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1539057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1180</Words>
  <Application>Microsoft Office PowerPoint</Application>
  <PresentationFormat>Presentación en pantalla (4:3)</PresentationFormat>
  <Paragraphs>77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YummyCupcakes</vt:lpstr>
      <vt:lpstr>cinnamon cake</vt:lpstr>
      <vt:lpstr>Calibri</vt:lpstr>
      <vt:lpstr>Please write me a song</vt:lpstr>
      <vt:lpstr>Wingdings 2</vt:lpstr>
      <vt:lpstr>Wingdings</vt:lpstr>
      <vt:lpstr>Tema de Office</vt:lpstr>
      <vt:lpstr>Enseñar lengua. Daniel Cassany</vt:lpstr>
      <vt:lpstr>¿Qué es escribir?</vt:lpstr>
      <vt:lpstr>Estas habilidades se concentran en tres ejes: </vt:lpstr>
      <vt:lpstr>Diapositiva 4</vt:lpstr>
      <vt:lpstr>Los procesos de composición 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Personal</cp:lastModifiedBy>
  <cp:revision>7</cp:revision>
  <dcterms:created xsi:type="dcterms:W3CDTF">2014-03-19T13:53:39Z</dcterms:created>
  <dcterms:modified xsi:type="dcterms:W3CDTF">2014-03-20T22:04:00Z</dcterms:modified>
</cp:coreProperties>
</file>