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26C79E-3F6A-402A-88B6-7B2B90EFBCEE}" type="datetimeFigureOut">
              <a:rPr lang="es-MX" smtClean="0"/>
              <a:pPr/>
              <a:t>21/04/2015</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F5418-F672-4AF8-B449-1B26344C1CF9}" type="slidenum">
              <a:rPr lang="es-MX" smtClean="0"/>
              <a:pPr/>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FCEF5418-F672-4AF8-B449-1B26344C1CF9}" type="slidenum">
              <a:rPr lang="es-MX" smtClean="0"/>
              <a:pPr/>
              <a:t>1</a:t>
            </a:fld>
            <a:endParaRPr lang="es-MX"/>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FCEF5418-F672-4AF8-B449-1B26344C1CF9}" type="slidenum">
              <a:rPr lang="es-MX" smtClean="0"/>
              <a:pPr/>
              <a:t>10</a:t>
            </a:fld>
            <a:endParaRPr lang="es-MX"/>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FCEF5418-F672-4AF8-B449-1B26344C1CF9}" type="slidenum">
              <a:rPr lang="es-MX" smtClean="0"/>
              <a:pPr/>
              <a:t>11</a:t>
            </a:fld>
            <a:endParaRPr lang="es-MX"/>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FCEF5418-F672-4AF8-B449-1B26344C1CF9}" type="slidenum">
              <a:rPr lang="es-MX" smtClean="0"/>
              <a:pPr/>
              <a:t>12</a:t>
            </a:fld>
            <a:endParaRPr lang="es-MX"/>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FCEF5418-F672-4AF8-B449-1B26344C1CF9}" type="slidenum">
              <a:rPr lang="es-MX" smtClean="0"/>
              <a:pPr/>
              <a:t>2</a:t>
            </a:fld>
            <a:endParaRPr lang="es-MX"/>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FCEF5418-F672-4AF8-B449-1B26344C1CF9}" type="slidenum">
              <a:rPr lang="es-MX" smtClean="0"/>
              <a:pPr/>
              <a:t>3</a:t>
            </a:fld>
            <a:endParaRPr lang="es-MX"/>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FCEF5418-F672-4AF8-B449-1B26344C1CF9}" type="slidenum">
              <a:rPr lang="es-MX" smtClean="0"/>
              <a:pPr/>
              <a:t>4</a:t>
            </a:fld>
            <a:endParaRPr lang="es-MX"/>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FCEF5418-F672-4AF8-B449-1B26344C1CF9}" type="slidenum">
              <a:rPr lang="es-MX" smtClean="0"/>
              <a:pPr/>
              <a:t>5</a:t>
            </a:fld>
            <a:endParaRPr lang="es-MX"/>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FCEF5418-F672-4AF8-B449-1B26344C1CF9}" type="slidenum">
              <a:rPr lang="es-MX" smtClean="0"/>
              <a:pPr/>
              <a:t>6</a:t>
            </a:fld>
            <a:endParaRPr lang="es-MX"/>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FCEF5418-F672-4AF8-B449-1B26344C1CF9}" type="slidenum">
              <a:rPr lang="es-MX" smtClean="0"/>
              <a:pPr/>
              <a:t>7</a:t>
            </a:fld>
            <a:endParaRPr lang="es-MX"/>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FCEF5418-F672-4AF8-B449-1B26344C1CF9}" type="slidenum">
              <a:rPr lang="es-MX" smtClean="0"/>
              <a:pPr/>
              <a:t>8</a:t>
            </a:fld>
            <a:endParaRPr lang="es-MX"/>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FCEF5418-F672-4AF8-B449-1B26344C1CF9}" type="slidenum">
              <a:rPr lang="es-MX" smtClean="0"/>
              <a:pPr/>
              <a:t>9</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74D0F0DF-554E-4F78-ADA3-291C1F5D6CFF}" type="datetimeFigureOut">
              <a:rPr lang="es-MX" smtClean="0"/>
              <a:pPr/>
              <a:t>21/04/2015</a:t>
            </a:fld>
            <a:endParaRPr lang="es-MX"/>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MX"/>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12D9103-EF36-4A0F-8D82-CDB6CD95E64B}"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4D0F0DF-554E-4F78-ADA3-291C1F5D6CFF}" type="datetimeFigureOut">
              <a:rPr lang="es-MX" smtClean="0"/>
              <a:pPr/>
              <a:t>21/04/2015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12D9103-EF36-4A0F-8D82-CDB6CD95E64B}"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4D0F0DF-554E-4F78-ADA3-291C1F5D6CFF}" type="datetimeFigureOut">
              <a:rPr lang="es-MX" smtClean="0"/>
              <a:pPr/>
              <a:t>21/04/2015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12D9103-EF36-4A0F-8D82-CDB6CD95E64B}"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74D0F0DF-554E-4F78-ADA3-291C1F5D6CFF}" type="datetimeFigureOut">
              <a:rPr lang="es-MX" smtClean="0"/>
              <a:pPr/>
              <a:t>21/04/2015</a:t>
            </a:fld>
            <a:endParaRPr lang="es-MX"/>
          </a:p>
        </p:txBody>
      </p:sp>
      <p:sp>
        <p:nvSpPr>
          <p:cNvPr id="5" name="4 Marcador de pie de página"/>
          <p:cNvSpPr>
            <a:spLocks noGrp="1"/>
          </p:cNvSpPr>
          <p:nvPr>
            <p:ph type="ftr" sz="quarter" idx="11"/>
          </p:nvPr>
        </p:nvSpPr>
        <p:spPr>
          <a:xfrm>
            <a:off x="457200" y="6480969"/>
            <a:ext cx="4260056" cy="300831"/>
          </a:xfrm>
        </p:spPr>
        <p:txBody>
          <a:bodyPr/>
          <a:lstStyle/>
          <a:p>
            <a:endParaRPr lang="es-MX"/>
          </a:p>
        </p:txBody>
      </p:sp>
      <p:sp>
        <p:nvSpPr>
          <p:cNvPr id="6" name="5 Marcador de número de diapositiva"/>
          <p:cNvSpPr>
            <a:spLocks noGrp="1"/>
          </p:cNvSpPr>
          <p:nvPr>
            <p:ph type="sldNum" sz="quarter" idx="12"/>
          </p:nvPr>
        </p:nvSpPr>
        <p:spPr/>
        <p:txBody>
          <a:bodyPr/>
          <a:lstStyle/>
          <a:p>
            <a:fld id="{B12D9103-EF36-4A0F-8D82-CDB6CD95E64B}"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74D0F0DF-554E-4F78-ADA3-291C1F5D6CFF}" type="datetimeFigureOut">
              <a:rPr lang="es-MX" smtClean="0"/>
              <a:pPr/>
              <a:t>21/04/2015</a:t>
            </a:fld>
            <a:endParaRPr lang="es-MX"/>
          </a:p>
        </p:txBody>
      </p:sp>
      <p:sp>
        <p:nvSpPr>
          <p:cNvPr id="5" name="4 Marcador de pie de página"/>
          <p:cNvSpPr>
            <a:spLocks noGrp="1"/>
          </p:cNvSpPr>
          <p:nvPr>
            <p:ph type="ftr" sz="quarter" idx="11"/>
          </p:nvPr>
        </p:nvSpPr>
        <p:spPr>
          <a:xfrm>
            <a:off x="2619376" y="6480969"/>
            <a:ext cx="4260056" cy="300831"/>
          </a:xfrm>
        </p:spPr>
        <p:txBody>
          <a:bodyPr/>
          <a:lstStyle/>
          <a:p>
            <a:endParaRPr lang="es-MX"/>
          </a:p>
        </p:txBody>
      </p:sp>
      <p:sp>
        <p:nvSpPr>
          <p:cNvPr id="6" name="5 Marcador de número de diapositiva"/>
          <p:cNvSpPr>
            <a:spLocks noGrp="1"/>
          </p:cNvSpPr>
          <p:nvPr>
            <p:ph type="sldNum" sz="quarter" idx="12"/>
          </p:nvPr>
        </p:nvSpPr>
        <p:spPr>
          <a:xfrm>
            <a:off x="8451056" y="809624"/>
            <a:ext cx="502920" cy="300831"/>
          </a:xfrm>
        </p:spPr>
        <p:txBody>
          <a:bodyPr/>
          <a:lstStyle/>
          <a:p>
            <a:fld id="{B12D9103-EF36-4A0F-8D82-CDB6CD95E64B}" type="slidenum">
              <a:rPr lang="es-MX" smtClean="0"/>
              <a:pPr/>
              <a:t>‹Nº›</a:t>
            </a:fld>
            <a:endParaRPr lang="es-MX"/>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74D0F0DF-554E-4F78-ADA3-291C1F5D6CFF}" type="datetimeFigureOut">
              <a:rPr lang="es-MX" smtClean="0"/>
              <a:pPr/>
              <a:t>21/04/2015</a:t>
            </a:fld>
            <a:endParaRPr lang="es-MX"/>
          </a:p>
        </p:txBody>
      </p:sp>
      <p:sp>
        <p:nvSpPr>
          <p:cNvPr id="6" name="5 Marcador de pie de página"/>
          <p:cNvSpPr>
            <a:spLocks noGrp="1"/>
          </p:cNvSpPr>
          <p:nvPr>
            <p:ph type="ftr" sz="quarter" idx="11"/>
          </p:nvPr>
        </p:nvSpPr>
        <p:spPr>
          <a:xfrm>
            <a:off x="457200" y="6480969"/>
            <a:ext cx="4260056" cy="301752"/>
          </a:xfrm>
        </p:spPr>
        <p:txBody>
          <a:bodyPr/>
          <a:lstStyle/>
          <a:p>
            <a:endParaRPr lang="es-MX"/>
          </a:p>
        </p:txBody>
      </p:sp>
      <p:sp>
        <p:nvSpPr>
          <p:cNvPr id="7" name="6 Marcador de número de diapositiva"/>
          <p:cNvSpPr>
            <a:spLocks noGrp="1"/>
          </p:cNvSpPr>
          <p:nvPr>
            <p:ph type="sldNum" sz="quarter" idx="12"/>
          </p:nvPr>
        </p:nvSpPr>
        <p:spPr>
          <a:xfrm>
            <a:off x="7589520" y="6480969"/>
            <a:ext cx="502920" cy="301752"/>
          </a:xfrm>
        </p:spPr>
        <p:txBody>
          <a:bodyPr/>
          <a:lstStyle/>
          <a:p>
            <a:fld id="{B12D9103-EF36-4A0F-8D82-CDB6CD95E64B}"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74D0F0DF-554E-4F78-ADA3-291C1F5D6CFF}" type="datetimeFigureOut">
              <a:rPr lang="es-MX" smtClean="0"/>
              <a:pPr/>
              <a:t>21/04/2015</a:t>
            </a:fld>
            <a:endParaRPr lang="es-MX"/>
          </a:p>
        </p:txBody>
      </p:sp>
      <p:sp>
        <p:nvSpPr>
          <p:cNvPr id="8" name="7 Marcador de pie de página"/>
          <p:cNvSpPr>
            <a:spLocks noGrp="1"/>
          </p:cNvSpPr>
          <p:nvPr>
            <p:ph type="ftr" sz="quarter" idx="11"/>
          </p:nvPr>
        </p:nvSpPr>
        <p:spPr>
          <a:xfrm>
            <a:off x="457200" y="6480969"/>
            <a:ext cx="4261104" cy="301752"/>
          </a:xfrm>
        </p:spPr>
        <p:txBody>
          <a:bodyPr/>
          <a:lstStyle/>
          <a:p>
            <a:endParaRPr lang="es-MX"/>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B12D9103-EF36-4A0F-8D82-CDB6CD95E64B}"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74D0F0DF-554E-4F78-ADA3-291C1F5D6CFF}" type="datetimeFigureOut">
              <a:rPr lang="es-MX" smtClean="0"/>
              <a:pPr/>
              <a:t>21/04/2015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B12D9103-EF36-4A0F-8D82-CDB6CD95E64B}"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74D0F0DF-554E-4F78-ADA3-291C1F5D6CFF}" type="datetimeFigureOut">
              <a:rPr lang="es-MX" smtClean="0"/>
              <a:pPr/>
              <a:t>21/04/2015</a:t>
            </a:fld>
            <a:endParaRPr lang="es-MX"/>
          </a:p>
        </p:txBody>
      </p:sp>
      <p:sp>
        <p:nvSpPr>
          <p:cNvPr id="3" name="2 Marcador de pie de página"/>
          <p:cNvSpPr>
            <a:spLocks noGrp="1"/>
          </p:cNvSpPr>
          <p:nvPr>
            <p:ph type="ftr" sz="quarter" idx="11"/>
          </p:nvPr>
        </p:nvSpPr>
        <p:spPr>
          <a:xfrm>
            <a:off x="457200" y="6481890"/>
            <a:ext cx="4260056" cy="300831"/>
          </a:xfrm>
        </p:spPr>
        <p:txBody>
          <a:bodyPr/>
          <a:lstStyle/>
          <a:p>
            <a:endParaRPr lang="es-MX"/>
          </a:p>
        </p:txBody>
      </p:sp>
      <p:sp>
        <p:nvSpPr>
          <p:cNvPr id="4" name="3 Marcador de número de diapositiva"/>
          <p:cNvSpPr>
            <a:spLocks noGrp="1"/>
          </p:cNvSpPr>
          <p:nvPr>
            <p:ph type="sldNum" sz="quarter" idx="12"/>
          </p:nvPr>
        </p:nvSpPr>
        <p:spPr>
          <a:xfrm>
            <a:off x="7589520" y="6480969"/>
            <a:ext cx="502920" cy="301752"/>
          </a:xfrm>
        </p:spPr>
        <p:txBody>
          <a:bodyPr/>
          <a:lstStyle/>
          <a:p>
            <a:fld id="{B12D9103-EF36-4A0F-8D82-CDB6CD95E64B}"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74D0F0DF-554E-4F78-ADA3-291C1F5D6CFF}" type="datetimeFigureOut">
              <a:rPr lang="es-MX" smtClean="0"/>
              <a:pPr/>
              <a:t>21/04/2015</a:t>
            </a:fld>
            <a:endParaRPr lang="es-MX"/>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MX"/>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B12D9103-EF36-4A0F-8D82-CDB6CD95E64B}"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74D0F0DF-554E-4F78-ADA3-291C1F5D6CFF}" type="datetimeFigureOut">
              <a:rPr lang="es-MX" smtClean="0"/>
              <a:pPr/>
              <a:t>21/04/2015</a:t>
            </a:fld>
            <a:endParaRPr lang="es-MX"/>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MX"/>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B12D9103-EF36-4A0F-8D82-CDB6CD95E64B}"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74D0F0DF-554E-4F78-ADA3-291C1F5D6CFF}" type="datetimeFigureOut">
              <a:rPr lang="es-MX" smtClean="0"/>
              <a:pPr/>
              <a:t>21/04/2015</a:t>
            </a:fld>
            <a:endParaRPr lang="es-MX"/>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MX"/>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12D9103-EF36-4A0F-8D82-CDB6CD95E64B}" type="slidenum">
              <a:rPr lang="es-MX" smtClean="0"/>
              <a:pPr/>
              <a:t>‹Nº›</a:t>
            </a:fld>
            <a:endParaRPr lang="es-MX"/>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MX" dirty="0" smtClean="0"/>
              <a:t>ENSEÑAR LENGUA Y LITERATURA PARA APRENDER A COMUNICARSE.</a:t>
            </a:r>
            <a:endParaRPr lang="es-MX" dirty="0"/>
          </a:p>
        </p:txBody>
      </p:sp>
      <p:sp>
        <p:nvSpPr>
          <p:cNvPr id="3" name="2 Subtítulo"/>
          <p:cNvSpPr>
            <a:spLocks noGrp="1"/>
          </p:cNvSpPr>
          <p:nvPr>
            <p:ph type="subTitle" idx="1"/>
          </p:nvPr>
        </p:nvSpPr>
        <p:spPr/>
        <p:txBody>
          <a:bodyPr/>
          <a:lstStyle/>
          <a:p>
            <a:r>
              <a:rPr lang="es-MX" dirty="0" smtClean="0"/>
              <a:t>Lomas (2006).</a:t>
            </a:r>
          </a:p>
          <a:p>
            <a:r>
              <a:rPr lang="es-MX" dirty="0" smtClean="0"/>
              <a:t>Barcelona: Magisterio.</a:t>
            </a:r>
            <a:endParaRPr lang="es-MX"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Modo mas adecuado de contribuir al aprendizaje literario del alumnado es:</a:t>
            </a:r>
            <a:endParaRPr lang="es-MX" dirty="0"/>
          </a:p>
        </p:txBody>
      </p:sp>
      <p:sp>
        <p:nvSpPr>
          <p:cNvPr id="3" name="2 Marcador de contenido"/>
          <p:cNvSpPr>
            <a:spLocks noGrp="1"/>
          </p:cNvSpPr>
          <p:nvPr>
            <p:ph idx="1"/>
          </p:nvPr>
        </p:nvSpPr>
        <p:spPr/>
        <p:txBody>
          <a:bodyPr/>
          <a:lstStyle/>
          <a:p>
            <a:r>
              <a:rPr lang="es-MX" dirty="0" smtClean="0"/>
              <a:t>Estudiar obras y autores.</a:t>
            </a:r>
          </a:p>
          <a:p>
            <a:r>
              <a:rPr lang="es-MX" dirty="0" smtClean="0"/>
              <a:t>Conjugar el estudio de algunos autores.</a:t>
            </a:r>
          </a:p>
          <a:p>
            <a:r>
              <a:rPr lang="es-MX" dirty="0" smtClean="0"/>
              <a:t>Evitar organizar la secuencia de contenidos.</a:t>
            </a:r>
          </a:p>
          <a:p>
            <a:pPr>
              <a:buNone/>
            </a:pPr>
            <a:endParaRPr lang="es-MX" dirty="0" smtClean="0"/>
          </a:p>
          <a:p>
            <a:pPr algn="ctr">
              <a:buNone/>
            </a:pPr>
            <a:r>
              <a:rPr lang="es-MX" dirty="0" smtClean="0"/>
              <a:t>El auge de los </a:t>
            </a:r>
            <a:r>
              <a:rPr lang="es-MX" b="1" dirty="0" smtClean="0"/>
              <a:t>enfoques comunicativos </a:t>
            </a:r>
            <a:r>
              <a:rPr lang="es-MX" dirty="0" smtClean="0"/>
              <a:t>de la educación lingüística ha dado un mayor énfasis en el estímulo del placer de la lectura.</a:t>
            </a:r>
            <a:endParaRPr lang="es-MX" b="1"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Orientaciones para la educación literaria en las aulas:</a:t>
            </a:r>
            <a:endParaRPr lang="es-MX" dirty="0"/>
          </a:p>
        </p:txBody>
      </p:sp>
      <p:sp>
        <p:nvSpPr>
          <p:cNvPr id="3" name="2 Marcador de contenido"/>
          <p:cNvSpPr>
            <a:spLocks noGrp="1"/>
          </p:cNvSpPr>
          <p:nvPr>
            <p:ph idx="1"/>
          </p:nvPr>
        </p:nvSpPr>
        <p:spPr>
          <a:xfrm>
            <a:off x="467544" y="1484784"/>
            <a:ext cx="8229600" cy="4781128"/>
          </a:xfrm>
        </p:spPr>
        <p:txBody>
          <a:bodyPr>
            <a:normAutofit fontScale="92500" lnSpcReduction="10000"/>
          </a:bodyPr>
          <a:lstStyle/>
          <a:p>
            <a:r>
              <a:rPr lang="es-MX" dirty="0" smtClean="0"/>
              <a:t>Favorecer la experiencia de la comunidad literaria, ya que los alumnos avanzarán en su competencia literaria en medida en que entienden que los textos literarios son un modo de expresión entre posibles en la vida cotidiana de las personas.</a:t>
            </a:r>
          </a:p>
          <a:p>
            <a:r>
              <a:rPr lang="es-MX" dirty="0" smtClean="0"/>
              <a:t>Ayudar a desarrollar su capacidad de análisis e interpretación de textos cada vez más complejos, exige planificar con detenimiento un itinerario adecuado de aprendizajes literarios.</a:t>
            </a:r>
            <a:endParaRPr lang="es-MX"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5721499"/>
          </a:xfrm>
        </p:spPr>
        <p:txBody>
          <a:bodyPr>
            <a:normAutofit fontScale="92500"/>
          </a:bodyPr>
          <a:lstStyle/>
          <a:p>
            <a:r>
              <a:rPr lang="es-MX" dirty="0" smtClean="0"/>
              <a:t>Es esencial tener en cuenta en las actividades del aprendizaje literario las operaciones implicadas de la lectura con el fin de contribuir al desarrollo de las capacidades de comprensión de los textos.</a:t>
            </a:r>
          </a:p>
          <a:p>
            <a:r>
              <a:rPr lang="es-MX" dirty="0" smtClean="0"/>
              <a:t>Debe poner acento en facilitar el acceso de los alumnos a la experiencia literaria.</a:t>
            </a:r>
          </a:p>
          <a:p>
            <a:r>
              <a:rPr lang="es-MX" dirty="0" smtClean="0"/>
              <a:t>Conjugar las actividades de recepción de los textos literarios (lectura, análisis e interpretación), con las actividades de creación de escritos de intención literaria.</a:t>
            </a:r>
            <a:endParaRPr lang="es-MX"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188640"/>
            <a:ext cx="8147248" cy="778098"/>
          </a:xfrm>
        </p:spPr>
        <p:txBody>
          <a:bodyPr/>
          <a:lstStyle/>
          <a:p>
            <a:r>
              <a:rPr lang="es-MX" dirty="0" smtClean="0"/>
              <a:t>Noam Chomsky (1957):</a:t>
            </a:r>
            <a:endParaRPr lang="es-MX" dirty="0"/>
          </a:p>
        </p:txBody>
      </p:sp>
      <p:sp>
        <p:nvSpPr>
          <p:cNvPr id="3" name="2 Marcador de contenido"/>
          <p:cNvSpPr>
            <a:spLocks noGrp="1"/>
          </p:cNvSpPr>
          <p:nvPr>
            <p:ph idx="1"/>
          </p:nvPr>
        </p:nvSpPr>
        <p:spPr>
          <a:xfrm>
            <a:off x="395536" y="908720"/>
            <a:ext cx="8363272" cy="5472608"/>
          </a:xfrm>
        </p:spPr>
        <p:txBody>
          <a:bodyPr>
            <a:normAutofit fontScale="85000" lnSpcReduction="10000"/>
          </a:bodyPr>
          <a:lstStyle/>
          <a:p>
            <a:pPr algn="just"/>
            <a:r>
              <a:rPr lang="es-MX" b="1" i="1" u="sng" dirty="0" smtClean="0"/>
              <a:t>Competencia lingüística</a:t>
            </a:r>
            <a:r>
              <a:rPr lang="es-MX" dirty="0" smtClean="0"/>
              <a:t>…hablante (capacidad innata) y oyente ideal (habla homogénea).</a:t>
            </a:r>
          </a:p>
          <a:p>
            <a:pPr algn="just"/>
            <a:r>
              <a:rPr lang="es-MX" dirty="0" smtClean="0"/>
              <a:t>No garantiza conducta comunicativa adecuada.</a:t>
            </a:r>
          </a:p>
          <a:p>
            <a:pPr algn="just"/>
            <a:r>
              <a:rPr lang="es-MX" dirty="0" smtClean="0"/>
              <a:t>Se requieren también habilidades y conocimientos sociolingüísticos.</a:t>
            </a:r>
          </a:p>
          <a:p>
            <a:pPr algn="just"/>
            <a:r>
              <a:rPr lang="es-MX" b="1" i="1" u="sng" dirty="0" smtClean="0"/>
              <a:t>Competencia comunicativa</a:t>
            </a:r>
            <a:r>
              <a:rPr lang="es-MX" dirty="0" smtClean="0"/>
              <a:t>…conocimientos sociolingüísticos y de habilidades textuales y comunicativas adquiridas a lo largo del proceso de socialización y diferentes contextos.</a:t>
            </a:r>
          </a:p>
          <a:p>
            <a:pPr algn="just"/>
            <a:r>
              <a:rPr lang="es-MX" dirty="0" smtClean="0"/>
              <a:t>Uso adecuado, eficaz y coherente de la lengua.</a:t>
            </a:r>
          </a:p>
          <a:p>
            <a:pPr algn="just"/>
            <a:endParaRPr lang="es-MX"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548680"/>
            <a:ext cx="8219256" cy="5976664"/>
          </a:xfrm>
        </p:spPr>
        <p:txBody>
          <a:bodyPr>
            <a:normAutofit fontScale="92500" lnSpcReduction="10000"/>
          </a:bodyPr>
          <a:lstStyle/>
          <a:p>
            <a:pPr algn="just"/>
            <a:r>
              <a:rPr lang="es-MX" b="1" i="1" u="sng" dirty="0" smtClean="0"/>
              <a:t>Competencia lingüística o gramatical: </a:t>
            </a:r>
            <a:r>
              <a:rPr lang="es-MX" dirty="0" smtClean="0"/>
              <a:t>capacidad innata para adquirir y hablar una lengua y como conocimiento de la gramática de esa lengua.</a:t>
            </a:r>
          </a:p>
          <a:p>
            <a:pPr algn="just"/>
            <a:r>
              <a:rPr lang="es-MX" b="1" i="1" u="sng" dirty="0" smtClean="0"/>
              <a:t>Competencia sociolingüística:</a:t>
            </a:r>
            <a:r>
              <a:rPr lang="es-MX" dirty="0" smtClean="0"/>
              <a:t> conocimiento de normas sociolingüísticos y culturales que regulan un comportamiento comunicativo adecuado en los diferentes ámbitos del uso lingüístico.</a:t>
            </a:r>
          </a:p>
          <a:p>
            <a:pPr algn="just"/>
            <a:r>
              <a:rPr lang="es-MX" b="1" i="1" u="sng" dirty="0" smtClean="0"/>
              <a:t>Competencia discursiva o textual:</a:t>
            </a:r>
            <a:r>
              <a:rPr lang="es-MX" dirty="0" smtClean="0"/>
              <a:t> conocimientos y habilidades que se precisan para comprender y producir diferentes tipos de discurso con cohesión y coherencia.</a:t>
            </a:r>
            <a:endParaRPr lang="es-MX"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5721499"/>
          </a:xfrm>
        </p:spPr>
        <p:txBody>
          <a:bodyPr/>
          <a:lstStyle/>
          <a:p>
            <a:r>
              <a:rPr lang="es-MX" b="1" i="1" u="sng" dirty="0" smtClean="0"/>
              <a:t>Competencia estratégica: </a:t>
            </a:r>
            <a:r>
              <a:rPr lang="es-MX" dirty="0" smtClean="0"/>
              <a:t>dominio de los recursos para resolver dificultades en el intercambio comunicativo, asegurando así la eficacia comunicativa de la interacción.</a:t>
            </a:r>
          </a:p>
          <a:p>
            <a:r>
              <a:rPr lang="es-MX" b="1" i="1" u="sng" dirty="0" smtClean="0"/>
              <a:t>Competencia literaria: </a:t>
            </a:r>
            <a:r>
              <a:rPr lang="es-MX" dirty="0" smtClean="0"/>
              <a:t>adquisición de los conocimientos, habilidades y actitudes que hacen posible el uso y disfrute de los textos literarios.</a:t>
            </a:r>
          </a:p>
          <a:p>
            <a:endParaRPr lang="es-MX"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Competencia:</a:t>
            </a:r>
            <a:endParaRPr lang="es-MX" dirty="0"/>
          </a:p>
        </p:txBody>
      </p:sp>
      <p:sp>
        <p:nvSpPr>
          <p:cNvPr id="3" name="2 Marcador de contenido"/>
          <p:cNvSpPr>
            <a:spLocks noGrp="1"/>
          </p:cNvSpPr>
          <p:nvPr>
            <p:ph idx="1"/>
          </p:nvPr>
        </p:nvSpPr>
        <p:spPr/>
        <p:txBody>
          <a:bodyPr>
            <a:normAutofit lnSpcReduction="10000"/>
          </a:bodyPr>
          <a:lstStyle/>
          <a:p>
            <a:r>
              <a:rPr lang="es-MX" dirty="0" smtClean="0"/>
              <a:t>Conocer el sistema formal de la lengua.</a:t>
            </a:r>
          </a:p>
          <a:p>
            <a:r>
              <a:rPr lang="es-MX" dirty="0" smtClean="0"/>
              <a:t>Construir discurso coherente y adecuado.</a:t>
            </a:r>
          </a:p>
          <a:p>
            <a:r>
              <a:rPr lang="es-MX" dirty="0" smtClean="0"/>
              <a:t>Estrategias y recursos para comunicar con eficacia.</a:t>
            </a:r>
          </a:p>
          <a:p>
            <a:r>
              <a:rPr lang="es-MX" dirty="0" smtClean="0"/>
              <a:t>Conocer normas que rigen el uso de las lenguas.</a:t>
            </a:r>
          </a:p>
          <a:p>
            <a:r>
              <a:rPr lang="es-MX" dirty="0" smtClean="0"/>
              <a:t>Comprender y expresar mensajes de forma adecuada, correcta, coherente y eficaz. </a:t>
            </a:r>
            <a:endParaRPr lang="es-MX"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Educación literaria:</a:t>
            </a:r>
            <a:endParaRPr lang="es-MX" dirty="0"/>
          </a:p>
        </p:txBody>
      </p:sp>
      <p:sp>
        <p:nvSpPr>
          <p:cNvPr id="3" name="2 Marcador de contenido"/>
          <p:cNvSpPr>
            <a:spLocks noGrp="1"/>
          </p:cNvSpPr>
          <p:nvPr>
            <p:ph idx="1"/>
          </p:nvPr>
        </p:nvSpPr>
        <p:spPr/>
        <p:txBody>
          <a:bodyPr/>
          <a:lstStyle/>
          <a:p>
            <a:r>
              <a:rPr lang="es-MX" dirty="0" smtClean="0"/>
              <a:t>Educación lingüística que debe orientarse a favorecer el aprendizaje de habilidades expresivas y comprensivas (intercambio comunicativo).</a:t>
            </a:r>
          </a:p>
          <a:p>
            <a:r>
              <a:rPr lang="es-MX" dirty="0" smtClean="0"/>
              <a:t>Adquisición de hábitos de lectura.</a:t>
            </a:r>
          </a:p>
          <a:p>
            <a:r>
              <a:rPr lang="es-MX" dirty="0" smtClean="0"/>
              <a:t>Capacidad de análisis de los textos.</a:t>
            </a:r>
            <a:endParaRPr lang="es-MX"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Objetivo esencial de su enseñanza:</a:t>
            </a:r>
            <a:endParaRPr lang="es-MX" dirty="0"/>
          </a:p>
        </p:txBody>
      </p:sp>
      <p:sp>
        <p:nvSpPr>
          <p:cNvPr id="3" name="2 Marcador de contenido"/>
          <p:cNvSpPr>
            <a:spLocks noGrp="1"/>
          </p:cNvSpPr>
          <p:nvPr>
            <p:ph idx="1"/>
          </p:nvPr>
        </p:nvSpPr>
        <p:spPr/>
        <p:txBody>
          <a:bodyPr/>
          <a:lstStyle/>
          <a:p>
            <a:pPr marL="514350" indent="-514350">
              <a:buAutoNum type="alphaLcParenR"/>
            </a:pPr>
            <a:r>
              <a:rPr lang="es-MX" dirty="0" smtClean="0"/>
              <a:t>Asegurar el conocimiento del patrimonio literario.</a:t>
            </a:r>
          </a:p>
          <a:p>
            <a:pPr marL="514350" indent="-514350">
              <a:buAutoNum type="alphaLcParenR"/>
            </a:pPr>
            <a:r>
              <a:rPr lang="es-MX" dirty="0" smtClean="0"/>
              <a:t>Fomentar lectura y aprecio de las obras literarias.</a:t>
            </a:r>
          </a:p>
          <a:p>
            <a:pPr marL="514350" indent="-514350">
              <a:buAutoNum type="alphaLcParenR"/>
            </a:pPr>
            <a:r>
              <a:rPr lang="es-MX" dirty="0" smtClean="0"/>
              <a:t>Instruir el análisis científico de los textos.</a:t>
            </a:r>
            <a:endParaRPr lang="es-MX"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Selección de textos literarios:</a:t>
            </a:r>
            <a:endParaRPr lang="es-MX" dirty="0"/>
          </a:p>
        </p:txBody>
      </p:sp>
      <p:sp>
        <p:nvSpPr>
          <p:cNvPr id="3" name="2 Marcador de contenido"/>
          <p:cNvSpPr>
            <a:spLocks noGrp="1"/>
          </p:cNvSpPr>
          <p:nvPr>
            <p:ph idx="1"/>
          </p:nvPr>
        </p:nvSpPr>
        <p:spPr/>
        <p:txBody>
          <a:bodyPr/>
          <a:lstStyle/>
          <a:p>
            <a:pPr marL="514350" indent="-514350">
              <a:buAutoNum type="alphaLcParenR"/>
            </a:pPr>
            <a:r>
              <a:rPr lang="es-MX" dirty="0" smtClean="0"/>
              <a:t>Prestigio cultural de los textos.</a:t>
            </a:r>
          </a:p>
          <a:p>
            <a:pPr marL="514350" indent="-514350">
              <a:buAutoNum type="alphaLcParenR"/>
            </a:pPr>
            <a:r>
              <a:rPr lang="es-MX" dirty="0" smtClean="0"/>
              <a:t>Criterios pedagógicos (expectativas de los jóvenes).</a:t>
            </a:r>
          </a:p>
          <a:p>
            <a:pPr marL="514350" indent="-514350">
              <a:buAutoNum type="alphaLcParenR"/>
            </a:pPr>
            <a:r>
              <a:rPr lang="es-MX" dirty="0" smtClean="0"/>
              <a:t>Deseo de los alumnos.</a:t>
            </a:r>
            <a:endParaRPr lang="es-MX"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Modo más adecuado de que los alumnos lean literatura:</a:t>
            </a:r>
            <a:endParaRPr lang="es-MX" dirty="0"/>
          </a:p>
        </p:txBody>
      </p:sp>
      <p:sp>
        <p:nvSpPr>
          <p:cNvPr id="3" name="2 Marcador de contenido"/>
          <p:cNvSpPr>
            <a:spLocks noGrp="1"/>
          </p:cNvSpPr>
          <p:nvPr>
            <p:ph idx="1"/>
          </p:nvPr>
        </p:nvSpPr>
        <p:spPr/>
        <p:txBody>
          <a:bodyPr/>
          <a:lstStyle/>
          <a:p>
            <a:pPr marL="514350" indent="-514350">
              <a:buAutoNum type="alphaLcParenR"/>
            </a:pPr>
            <a:r>
              <a:rPr lang="es-MX" dirty="0" smtClean="0"/>
              <a:t>Establecer los libros.</a:t>
            </a:r>
          </a:p>
          <a:p>
            <a:pPr marL="514350" indent="-514350">
              <a:buAutoNum type="alphaLcParenR"/>
            </a:pPr>
            <a:r>
              <a:rPr lang="es-MX" dirty="0" smtClean="0"/>
              <a:t>Acercar la literatura a los adolescentes a través de textos adecuados.</a:t>
            </a:r>
          </a:p>
          <a:p>
            <a:pPr marL="514350" indent="-514350">
              <a:buAutoNum type="alphaLcParenR"/>
            </a:pPr>
            <a:r>
              <a:rPr lang="es-MX" dirty="0" smtClean="0"/>
              <a:t>Comentar </a:t>
            </a:r>
            <a:r>
              <a:rPr lang="es-MX" smtClean="0"/>
              <a:t>los textos.</a:t>
            </a:r>
            <a:endParaRPr lang="es-MX"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568</TotalTime>
  <Words>582</Words>
  <Application>Microsoft Office PowerPoint</Application>
  <PresentationFormat>Presentación en pantalla (4:3)</PresentationFormat>
  <Paragraphs>60</Paragraphs>
  <Slides>12</Slides>
  <Notes>12</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Brío</vt:lpstr>
      <vt:lpstr>ENSEÑAR LENGUA Y LITERATURA PARA APRENDER A COMUNICARSE.</vt:lpstr>
      <vt:lpstr>Noam Chomsky (1957):</vt:lpstr>
      <vt:lpstr>Diapositiva 3</vt:lpstr>
      <vt:lpstr>Diapositiva 4</vt:lpstr>
      <vt:lpstr>Competencia:</vt:lpstr>
      <vt:lpstr>Educación literaria:</vt:lpstr>
      <vt:lpstr>Objetivo esencial de su enseñanza:</vt:lpstr>
      <vt:lpstr>Selección de textos literarios:</vt:lpstr>
      <vt:lpstr>Modo más adecuado de que los alumnos lean literatura:</vt:lpstr>
      <vt:lpstr>Modo mas adecuado de contribuir al aprendizaje literario del alumnado es:</vt:lpstr>
      <vt:lpstr>Orientaciones para la educación literaria en las aulas:</vt:lpstr>
      <vt:lpstr>Diapositiva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ENSEÑAR LENGUA Y LITERATURA PARA APRENDER A COMUNICARSE.</dc:title>
  <dc:creator>Mayra</dc:creator>
  <cp:lastModifiedBy>Mayra</cp:lastModifiedBy>
  <cp:revision>10</cp:revision>
  <dcterms:created xsi:type="dcterms:W3CDTF">2015-04-20T21:50:01Z</dcterms:created>
  <dcterms:modified xsi:type="dcterms:W3CDTF">2015-04-21T12:52:31Z</dcterms:modified>
</cp:coreProperties>
</file>