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2" r:id="rId3"/>
    <p:sldId id="258" r:id="rId4"/>
    <p:sldId id="293" r:id="rId5"/>
    <p:sldId id="304" r:id="rId6"/>
    <p:sldId id="303" r:id="rId7"/>
    <p:sldId id="302" r:id="rId8"/>
    <p:sldId id="301" r:id="rId9"/>
    <p:sldId id="300" r:id="rId10"/>
    <p:sldId id="299" r:id="rId11"/>
    <p:sldId id="298" r:id="rId12"/>
    <p:sldId id="296" r:id="rId13"/>
    <p:sldId id="295" r:id="rId14"/>
    <p:sldId id="294" r:id="rId15"/>
    <p:sldId id="288" r:id="rId16"/>
    <p:sldId id="307" r:id="rId17"/>
    <p:sldId id="305" r:id="rId18"/>
    <p:sldId id="308" r:id="rId19"/>
    <p:sldId id="306" r:id="rId20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725D9"/>
    <a:srgbClr val="3366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660"/>
  </p:normalViewPr>
  <p:slideViewPr>
    <p:cSldViewPr>
      <p:cViewPr>
        <p:scale>
          <a:sx n="66" d="100"/>
          <a:sy n="66" d="100"/>
        </p:scale>
        <p:origin x="-126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3915E-948E-4015-89F2-C9ABB444D66C}" type="doc">
      <dgm:prSet loTypeId="urn:microsoft.com/office/officeart/2005/8/layout/radial3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168EE759-0C53-418F-A61B-36A3A638C50A}">
      <dgm:prSet phldrT="[Texto]"/>
      <dgm:spPr/>
      <dgm:t>
        <a:bodyPr/>
        <a:lstStyle/>
        <a:p>
          <a:r>
            <a:rPr lang="es-MX" dirty="0" smtClean="0"/>
            <a:t>Taller</a:t>
          </a:r>
          <a:endParaRPr lang="es-MX" dirty="0"/>
        </a:p>
      </dgm:t>
    </dgm:pt>
    <dgm:pt modelId="{C0D1D6C8-87F0-46CF-A64A-7DB14B175357}" type="parTrans" cxnId="{B0545A38-C7A9-4ED0-9FA5-B8E9D833D3E3}">
      <dgm:prSet/>
      <dgm:spPr/>
      <dgm:t>
        <a:bodyPr/>
        <a:lstStyle/>
        <a:p>
          <a:endParaRPr lang="es-MX"/>
        </a:p>
      </dgm:t>
    </dgm:pt>
    <dgm:pt modelId="{3E3F9677-F3C1-4AF5-ADF5-AFA780F45700}" type="sibTrans" cxnId="{B0545A38-C7A9-4ED0-9FA5-B8E9D833D3E3}">
      <dgm:prSet/>
      <dgm:spPr/>
      <dgm:t>
        <a:bodyPr/>
        <a:lstStyle/>
        <a:p>
          <a:endParaRPr lang="es-MX"/>
        </a:p>
      </dgm:t>
    </dgm:pt>
    <dgm:pt modelId="{9A5AEDE8-DB70-479C-A645-656BB71051C8}">
      <dgm:prSet phldrT="[Texto]" custT="1"/>
      <dgm:spPr/>
      <dgm:t>
        <a:bodyPr/>
        <a:lstStyle/>
        <a:p>
          <a:r>
            <a:rPr lang="es-MX" sz="1800" dirty="0" smtClean="0"/>
            <a:t>Objetivos</a:t>
          </a:r>
          <a:endParaRPr lang="es-MX" sz="1800" dirty="0"/>
        </a:p>
      </dgm:t>
    </dgm:pt>
    <dgm:pt modelId="{21E3F131-0659-4EF2-AE66-8DF0E79AFA53}" type="parTrans" cxnId="{801DEA64-FC4B-4DC1-98EA-97511D869466}">
      <dgm:prSet/>
      <dgm:spPr/>
      <dgm:t>
        <a:bodyPr/>
        <a:lstStyle/>
        <a:p>
          <a:endParaRPr lang="es-MX"/>
        </a:p>
      </dgm:t>
    </dgm:pt>
    <dgm:pt modelId="{1C390193-CB84-4975-9F35-460A2622EEC8}" type="sibTrans" cxnId="{801DEA64-FC4B-4DC1-98EA-97511D869466}">
      <dgm:prSet/>
      <dgm:spPr/>
      <dgm:t>
        <a:bodyPr/>
        <a:lstStyle/>
        <a:p>
          <a:endParaRPr lang="es-MX"/>
        </a:p>
      </dgm:t>
    </dgm:pt>
    <dgm:pt modelId="{1A29E00A-FD7F-4A53-8B72-6B95115F1D23}">
      <dgm:prSet phldrT="[Texto]" custT="1"/>
      <dgm:spPr/>
      <dgm:t>
        <a:bodyPr/>
        <a:lstStyle/>
        <a:p>
          <a:r>
            <a:rPr lang="es-MX" sz="1800" dirty="0" smtClean="0"/>
            <a:t>Social</a:t>
          </a:r>
          <a:endParaRPr lang="es-MX" sz="1800" dirty="0"/>
        </a:p>
      </dgm:t>
    </dgm:pt>
    <dgm:pt modelId="{A27BB607-7F4A-4203-8014-99FE09DEA30F}" type="parTrans" cxnId="{E45C19D0-C8B0-403A-A534-84E53D763149}">
      <dgm:prSet/>
      <dgm:spPr/>
      <dgm:t>
        <a:bodyPr/>
        <a:lstStyle/>
        <a:p>
          <a:endParaRPr lang="es-MX"/>
        </a:p>
      </dgm:t>
    </dgm:pt>
    <dgm:pt modelId="{6E5B8045-1B0E-4B1D-AE4D-B7D31DD812B8}" type="sibTrans" cxnId="{E45C19D0-C8B0-403A-A534-84E53D763149}">
      <dgm:prSet/>
      <dgm:spPr/>
      <dgm:t>
        <a:bodyPr/>
        <a:lstStyle/>
        <a:p>
          <a:endParaRPr lang="es-MX"/>
        </a:p>
      </dgm:t>
    </dgm:pt>
    <dgm:pt modelId="{EB98C444-87C6-45A0-B8EB-4C87FC3A4CDE}">
      <dgm:prSet phldrT="[Texto]" custT="1"/>
      <dgm:spPr/>
      <dgm:t>
        <a:bodyPr/>
        <a:lstStyle/>
        <a:p>
          <a:r>
            <a:rPr lang="es-MX" sz="1800" dirty="0" smtClean="0"/>
            <a:t>Metodológico</a:t>
          </a:r>
          <a:endParaRPr lang="es-MX" sz="1800" dirty="0"/>
        </a:p>
      </dgm:t>
    </dgm:pt>
    <dgm:pt modelId="{81A849C6-B54E-403A-8DF7-800AF1798166}" type="parTrans" cxnId="{EC960632-EAD1-4976-847D-873B3714EA26}">
      <dgm:prSet/>
      <dgm:spPr/>
      <dgm:t>
        <a:bodyPr/>
        <a:lstStyle/>
        <a:p>
          <a:endParaRPr lang="es-MX"/>
        </a:p>
      </dgm:t>
    </dgm:pt>
    <dgm:pt modelId="{42355954-2A67-4A5B-A9FF-1328959DFD83}" type="sibTrans" cxnId="{EC960632-EAD1-4976-847D-873B3714EA26}">
      <dgm:prSet/>
      <dgm:spPr/>
      <dgm:t>
        <a:bodyPr/>
        <a:lstStyle/>
        <a:p>
          <a:endParaRPr lang="es-MX"/>
        </a:p>
      </dgm:t>
    </dgm:pt>
    <dgm:pt modelId="{A57D870C-B959-4A40-9534-4F21A136ED07}">
      <dgm:prSet phldrT="[Texto]" custT="1"/>
      <dgm:spPr/>
      <dgm:t>
        <a:bodyPr/>
        <a:lstStyle/>
        <a:p>
          <a:r>
            <a:rPr lang="es-MX" sz="1800" dirty="0" smtClean="0"/>
            <a:t>Espacio y Tiempo</a:t>
          </a:r>
          <a:endParaRPr lang="es-MX" sz="1800" dirty="0"/>
        </a:p>
      </dgm:t>
    </dgm:pt>
    <dgm:pt modelId="{62849557-D400-4F6C-A7E7-27886E32C899}" type="parTrans" cxnId="{F3A1C5C9-A5F9-4A6F-A4A8-1FFC15D0E287}">
      <dgm:prSet/>
      <dgm:spPr/>
      <dgm:t>
        <a:bodyPr/>
        <a:lstStyle/>
        <a:p>
          <a:endParaRPr lang="es-MX"/>
        </a:p>
      </dgm:t>
    </dgm:pt>
    <dgm:pt modelId="{75BEE15A-F09D-4F0D-B52A-10127C5053E5}" type="sibTrans" cxnId="{F3A1C5C9-A5F9-4A6F-A4A8-1FFC15D0E287}">
      <dgm:prSet/>
      <dgm:spPr/>
      <dgm:t>
        <a:bodyPr/>
        <a:lstStyle/>
        <a:p>
          <a:endParaRPr lang="es-MX"/>
        </a:p>
      </dgm:t>
    </dgm:pt>
    <dgm:pt modelId="{287C89C3-A5F7-403B-B869-7352B3A491F7}" type="pres">
      <dgm:prSet presAssocID="{C5C3915E-948E-4015-89F2-C9ABB444D6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A549F6E-4DFC-4E93-BE1C-9F26D7D37630}" type="pres">
      <dgm:prSet presAssocID="{C5C3915E-948E-4015-89F2-C9ABB444D66C}" presName="radial" presStyleCnt="0">
        <dgm:presLayoutVars>
          <dgm:animLvl val="ctr"/>
        </dgm:presLayoutVars>
      </dgm:prSet>
      <dgm:spPr/>
    </dgm:pt>
    <dgm:pt modelId="{DBF78355-6E27-4FF3-AAC7-F026E205C52D}" type="pres">
      <dgm:prSet presAssocID="{168EE759-0C53-418F-A61B-36A3A638C50A}" presName="centerShape" presStyleLbl="vennNode1" presStyleIdx="0" presStyleCnt="5" custScaleX="86448" custScaleY="57531"/>
      <dgm:spPr/>
      <dgm:t>
        <a:bodyPr/>
        <a:lstStyle/>
        <a:p>
          <a:endParaRPr lang="es-ES"/>
        </a:p>
      </dgm:t>
    </dgm:pt>
    <dgm:pt modelId="{CCA95A33-EB74-470E-8466-F57EB36B108B}" type="pres">
      <dgm:prSet presAssocID="{9A5AEDE8-DB70-479C-A645-656BB71051C8}" presName="node" presStyleLbl="vennNode1" presStyleIdx="1" presStyleCnt="5" custScaleX="184530" custRadScaleRad="82892" custRadScaleInc="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E64B3A-C68F-45DB-843A-398763814679}" type="pres">
      <dgm:prSet presAssocID="{1A29E00A-FD7F-4A53-8B72-6B95115F1D23}" presName="node" presStyleLbl="vennNode1" presStyleIdx="2" presStyleCnt="5" custScaleX="175189" custRadScaleRad="1337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0A81F8-4F12-448A-8EA6-87D9BB5B33BB}" type="pres">
      <dgm:prSet presAssocID="{EB98C444-87C6-45A0-B8EB-4C87FC3A4CDE}" presName="node" presStyleLbl="vennNode1" presStyleIdx="3" presStyleCnt="5" custScaleX="182883" custRadScaleRad="84264" custRadScaleInc="-28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3BF44D-D689-4443-930D-C994541A5B97}" type="pres">
      <dgm:prSet presAssocID="{A57D870C-B959-4A40-9534-4F21A136ED07}" presName="node" presStyleLbl="vennNode1" presStyleIdx="4" presStyleCnt="5" custScaleX="182022" custRadScaleRad="130995" custRadScaleInc="-2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44BD7CC-5385-4685-9ABF-71A259BFFFB3}" type="presOf" srcId="{168EE759-0C53-418F-A61B-36A3A638C50A}" destId="{DBF78355-6E27-4FF3-AAC7-F026E205C52D}" srcOrd="0" destOrd="0" presId="urn:microsoft.com/office/officeart/2005/8/layout/radial3"/>
    <dgm:cxn modelId="{6E2559B8-826B-4E22-9E9B-1B25CB3B36A1}" type="presOf" srcId="{9A5AEDE8-DB70-479C-A645-656BB71051C8}" destId="{CCA95A33-EB74-470E-8466-F57EB36B108B}" srcOrd="0" destOrd="0" presId="urn:microsoft.com/office/officeart/2005/8/layout/radial3"/>
    <dgm:cxn modelId="{9DA8641B-A358-4EF4-B80F-8C75429DA1C6}" type="presOf" srcId="{1A29E00A-FD7F-4A53-8B72-6B95115F1D23}" destId="{97E64B3A-C68F-45DB-843A-398763814679}" srcOrd="0" destOrd="0" presId="urn:microsoft.com/office/officeart/2005/8/layout/radial3"/>
    <dgm:cxn modelId="{EA1ADED9-2AD2-4F10-BDB9-2CE54B7BCC64}" type="presOf" srcId="{A57D870C-B959-4A40-9534-4F21A136ED07}" destId="{FC3BF44D-D689-4443-930D-C994541A5B97}" srcOrd="0" destOrd="0" presId="urn:microsoft.com/office/officeart/2005/8/layout/radial3"/>
    <dgm:cxn modelId="{C0411DF6-473A-4D1D-A0B6-480024DEE6A2}" type="presOf" srcId="{C5C3915E-948E-4015-89F2-C9ABB444D66C}" destId="{287C89C3-A5F7-403B-B869-7352B3A491F7}" srcOrd="0" destOrd="0" presId="urn:microsoft.com/office/officeart/2005/8/layout/radial3"/>
    <dgm:cxn modelId="{801DEA64-FC4B-4DC1-98EA-97511D869466}" srcId="{168EE759-0C53-418F-A61B-36A3A638C50A}" destId="{9A5AEDE8-DB70-479C-A645-656BB71051C8}" srcOrd="0" destOrd="0" parTransId="{21E3F131-0659-4EF2-AE66-8DF0E79AFA53}" sibTransId="{1C390193-CB84-4975-9F35-460A2622EEC8}"/>
    <dgm:cxn modelId="{B0545A38-C7A9-4ED0-9FA5-B8E9D833D3E3}" srcId="{C5C3915E-948E-4015-89F2-C9ABB444D66C}" destId="{168EE759-0C53-418F-A61B-36A3A638C50A}" srcOrd="0" destOrd="0" parTransId="{C0D1D6C8-87F0-46CF-A64A-7DB14B175357}" sibTransId="{3E3F9677-F3C1-4AF5-ADF5-AFA780F45700}"/>
    <dgm:cxn modelId="{F3A1C5C9-A5F9-4A6F-A4A8-1FFC15D0E287}" srcId="{168EE759-0C53-418F-A61B-36A3A638C50A}" destId="{A57D870C-B959-4A40-9534-4F21A136ED07}" srcOrd="3" destOrd="0" parTransId="{62849557-D400-4F6C-A7E7-27886E32C899}" sibTransId="{75BEE15A-F09D-4F0D-B52A-10127C5053E5}"/>
    <dgm:cxn modelId="{EC960632-EAD1-4976-847D-873B3714EA26}" srcId="{168EE759-0C53-418F-A61B-36A3A638C50A}" destId="{EB98C444-87C6-45A0-B8EB-4C87FC3A4CDE}" srcOrd="2" destOrd="0" parTransId="{81A849C6-B54E-403A-8DF7-800AF1798166}" sibTransId="{42355954-2A67-4A5B-A9FF-1328959DFD83}"/>
    <dgm:cxn modelId="{A5F212E8-516B-4D12-AA3C-23F6D61F52AB}" type="presOf" srcId="{EB98C444-87C6-45A0-B8EB-4C87FC3A4CDE}" destId="{C00A81F8-4F12-448A-8EA6-87D9BB5B33BB}" srcOrd="0" destOrd="0" presId="urn:microsoft.com/office/officeart/2005/8/layout/radial3"/>
    <dgm:cxn modelId="{E45C19D0-C8B0-403A-A534-84E53D763149}" srcId="{168EE759-0C53-418F-A61B-36A3A638C50A}" destId="{1A29E00A-FD7F-4A53-8B72-6B95115F1D23}" srcOrd="1" destOrd="0" parTransId="{A27BB607-7F4A-4203-8014-99FE09DEA30F}" sibTransId="{6E5B8045-1B0E-4B1D-AE4D-B7D31DD812B8}"/>
    <dgm:cxn modelId="{AD707AD1-72CA-4241-8729-9683597CA71A}" type="presParOf" srcId="{287C89C3-A5F7-403B-B869-7352B3A491F7}" destId="{4A549F6E-4DFC-4E93-BE1C-9F26D7D37630}" srcOrd="0" destOrd="0" presId="urn:microsoft.com/office/officeart/2005/8/layout/radial3"/>
    <dgm:cxn modelId="{534BF15B-2655-4280-83AA-52A81B826A94}" type="presParOf" srcId="{4A549F6E-4DFC-4E93-BE1C-9F26D7D37630}" destId="{DBF78355-6E27-4FF3-AAC7-F026E205C52D}" srcOrd="0" destOrd="0" presId="urn:microsoft.com/office/officeart/2005/8/layout/radial3"/>
    <dgm:cxn modelId="{E995D3A1-89B4-40F4-8275-90C3DF04F138}" type="presParOf" srcId="{4A549F6E-4DFC-4E93-BE1C-9F26D7D37630}" destId="{CCA95A33-EB74-470E-8466-F57EB36B108B}" srcOrd="1" destOrd="0" presId="urn:microsoft.com/office/officeart/2005/8/layout/radial3"/>
    <dgm:cxn modelId="{78756E59-44B5-4577-B09E-07969C3C030A}" type="presParOf" srcId="{4A549F6E-4DFC-4E93-BE1C-9F26D7D37630}" destId="{97E64B3A-C68F-45DB-843A-398763814679}" srcOrd="2" destOrd="0" presId="urn:microsoft.com/office/officeart/2005/8/layout/radial3"/>
    <dgm:cxn modelId="{EEE883A4-524D-48AD-AD7C-44DF07DDCE90}" type="presParOf" srcId="{4A549F6E-4DFC-4E93-BE1C-9F26D7D37630}" destId="{C00A81F8-4F12-448A-8EA6-87D9BB5B33BB}" srcOrd="3" destOrd="0" presId="urn:microsoft.com/office/officeart/2005/8/layout/radial3"/>
    <dgm:cxn modelId="{E4D74BD1-F848-42F2-9C42-B0E72DC6EC0A}" type="presParOf" srcId="{4A549F6E-4DFC-4E93-BE1C-9F26D7D37630}" destId="{FC3BF44D-D689-4443-930D-C994541A5B97}" srcOrd="4" destOrd="0" presId="urn:microsoft.com/office/officeart/2005/8/layout/radial3"/>
  </dgm:cxnLst>
  <dgm:bg>
    <a:solidFill>
      <a:srgbClr val="00B050"/>
    </a:solidFill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B327B4-4EAD-4D4D-88F7-7BC416EE42B6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BBD8E8BF-C531-446D-A306-0485B5A552F1}">
      <dgm:prSet phldrT="[Texto]"/>
      <dgm:spPr>
        <a:solidFill>
          <a:srgbClr val="00B050"/>
        </a:solidFill>
      </dgm:spPr>
      <dgm:t>
        <a:bodyPr vert="vert"/>
        <a:lstStyle/>
        <a:p>
          <a:r>
            <a:rPr lang="es-MX" b="1" dirty="0" smtClean="0"/>
            <a:t>TALLER</a:t>
          </a:r>
          <a:endParaRPr lang="es-MX" b="1" dirty="0"/>
        </a:p>
      </dgm:t>
    </dgm:pt>
    <dgm:pt modelId="{FC2BEF89-1289-48B5-901C-D8059F12854E}" type="parTrans" cxnId="{0CD4BB5B-03F2-45CD-9EA0-DDF78338D5ED}">
      <dgm:prSet/>
      <dgm:spPr/>
      <dgm:t>
        <a:bodyPr/>
        <a:lstStyle/>
        <a:p>
          <a:endParaRPr lang="es-MX"/>
        </a:p>
      </dgm:t>
    </dgm:pt>
    <dgm:pt modelId="{482CFBBC-7A42-43BF-A992-380F00AF57AB}" type="sibTrans" cxnId="{0CD4BB5B-03F2-45CD-9EA0-DDF78338D5ED}">
      <dgm:prSet/>
      <dgm:spPr/>
      <dgm:t>
        <a:bodyPr/>
        <a:lstStyle/>
        <a:p>
          <a:endParaRPr lang="es-MX"/>
        </a:p>
      </dgm:t>
    </dgm:pt>
    <dgm:pt modelId="{5BFFDF70-18B5-4510-B00C-5696F060A2D2}">
      <dgm:prSet phldrT="[Texto]"/>
      <dgm:spPr>
        <a:solidFill>
          <a:srgbClr val="00B050"/>
        </a:solidFill>
      </dgm:spPr>
      <dgm:t>
        <a:bodyPr vert="vert270"/>
        <a:lstStyle/>
        <a:p>
          <a:r>
            <a:rPr lang="es-MX" b="1" dirty="0" smtClean="0"/>
            <a:t>CURRICULUM ESCOLAR</a:t>
          </a:r>
          <a:endParaRPr lang="es-MX" b="1" dirty="0"/>
        </a:p>
      </dgm:t>
    </dgm:pt>
    <dgm:pt modelId="{2014BF71-C168-490E-90F7-B9CCF29A2077}" type="parTrans" cxnId="{CF02E4B2-DE3F-406F-BC94-73117E1F5BBE}">
      <dgm:prSet/>
      <dgm:spPr/>
      <dgm:t>
        <a:bodyPr/>
        <a:lstStyle/>
        <a:p>
          <a:endParaRPr lang="es-MX"/>
        </a:p>
      </dgm:t>
    </dgm:pt>
    <dgm:pt modelId="{92620A26-027F-48B2-9081-BD5EC443754F}" type="sibTrans" cxnId="{CF02E4B2-DE3F-406F-BC94-73117E1F5BBE}">
      <dgm:prSet/>
      <dgm:spPr/>
      <dgm:t>
        <a:bodyPr/>
        <a:lstStyle/>
        <a:p>
          <a:endParaRPr lang="es-MX"/>
        </a:p>
      </dgm:t>
    </dgm:pt>
    <dgm:pt modelId="{93C20028-0584-4D81-8DE1-B627E0A2B1AC}" type="pres">
      <dgm:prSet presAssocID="{7AB327B4-4EAD-4D4D-88F7-7BC416EE42B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C02966E-C46F-4DE5-B89A-A94E68781656}" type="pres">
      <dgm:prSet presAssocID="{BBD8E8BF-C531-446D-A306-0485B5A552F1}" presName="arrow" presStyleLbl="node1" presStyleIdx="0" presStyleCnt="2" custAng="16200000" custScaleX="99305" custRadScaleRad="101914" custRadScaleInc="-940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196EE2E-C7A3-44D7-8750-0C59FDDDE81E}" type="pres">
      <dgm:prSet presAssocID="{5BFFDF70-18B5-4510-B00C-5696F060A2D2}" presName="arrow" presStyleLbl="node1" presStyleIdx="1" presStyleCnt="2" custAng="5400000" custRadScaleRad="104556" custRadScaleInc="973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D4BB5B-03F2-45CD-9EA0-DDF78338D5ED}" srcId="{7AB327B4-4EAD-4D4D-88F7-7BC416EE42B6}" destId="{BBD8E8BF-C531-446D-A306-0485B5A552F1}" srcOrd="0" destOrd="0" parTransId="{FC2BEF89-1289-48B5-901C-D8059F12854E}" sibTransId="{482CFBBC-7A42-43BF-A992-380F00AF57AB}"/>
    <dgm:cxn modelId="{E2358126-EB46-4207-BF0C-E060C24B94A3}" type="presOf" srcId="{BBD8E8BF-C531-446D-A306-0485B5A552F1}" destId="{7C02966E-C46F-4DE5-B89A-A94E68781656}" srcOrd="0" destOrd="0" presId="urn:microsoft.com/office/officeart/2005/8/layout/arrow5"/>
    <dgm:cxn modelId="{AB0D2E56-4908-4B2E-B231-E74802DFCD43}" type="presOf" srcId="{5BFFDF70-18B5-4510-B00C-5696F060A2D2}" destId="{A196EE2E-C7A3-44D7-8750-0C59FDDDE81E}" srcOrd="0" destOrd="0" presId="urn:microsoft.com/office/officeart/2005/8/layout/arrow5"/>
    <dgm:cxn modelId="{CF02E4B2-DE3F-406F-BC94-73117E1F5BBE}" srcId="{7AB327B4-4EAD-4D4D-88F7-7BC416EE42B6}" destId="{5BFFDF70-18B5-4510-B00C-5696F060A2D2}" srcOrd="1" destOrd="0" parTransId="{2014BF71-C168-490E-90F7-B9CCF29A2077}" sibTransId="{92620A26-027F-48B2-9081-BD5EC443754F}"/>
    <dgm:cxn modelId="{9838691D-BD9B-4355-83B4-F3BD663E1C14}" type="presOf" srcId="{7AB327B4-4EAD-4D4D-88F7-7BC416EE42B6}" destId="{93C20028-0584-4D81-8DE1-B627E0A2B1AC}" srcOrd="0" destOrd="0" presId="urn:microsoft.com/office/officeart/2005/8/layout/arrow5"/>
    <dgm:cxn modelId="{C168BF14-AB46-4DF3-9C0C-D6834F6A9717}" type="presParOf" srcId="{93C20028-0584-4D81-8DE1-B627E0A2B1AC}" destId="{7C02966E-C46F-4DE5-B89A-A94E68781656}" srcOrd="0" destOrd="0" presId="urn:microsoft.com/office/officeart/2005/8/layout/arrow5"/>
    <dgm:cxn modelId="{B40A1F97-EEEC-4A8B-90BA-C2CDDFEFD826}" type="presParOf" srcId="{93C20028-0584-4D81-8DE1-B627E0A2B1AC}" destId="{A196EE2E-C7A3-44D7-8750-0C59FDDDE81E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9283628-610D-4C49-A04B-DD2EEA49D2B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6F80A35-CB4B-4B18-A393-BB1535529F27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/>
          </a:r>
          <a:br>
            <a:rPr lang="es-MX" dirty="0" smtClean="0"/>
          </a:br>
          <a:r>
            <a:rPr lang="es-MX" dirty="0" smtClean="0"/>
            <a:t>Organización del grupo</a:t>
          </a:r>
          <a:endParaRPr lang="es-MX" dirty="0"/>
        </a:p>
      </dgm:t>
    </dgm:pt>
    <dgm:pt modelId="{C6D15285-C4BD-42AF-A78A-E323CBD60DF8}" type="parTrans" cxnId="{49E956E6-EF9D-4587-902C-3AACA863E440}">
      <dgm:prSet/>
      <dgm:spPr/>
      <dgm:t>
        <a:bodyPr/>
        <a:lstStyle/>
        <a:p>
          <a:endParaRPr lang="es-MX"/>
        </a:p>
      </dgm:t>
    </dgm:pt>
    <dgm:pt modelId="{BBA590BB-00CA-44B8-B3E5-974AB6E0D2E2}" type="sibTrans" cxnId="{49E956E6-EF9D-4587-902C-3AACA863E440}">
      <dgm:prSet/>
      <dgm:spPr>
        <a:solidFill>
          <a:srgbClr val="00B0F0"/>
        </a:solidFill>
      </dgm:spPr>
      <dgm:t>
        <a:bodyPr/>
        <a:lstStyle/>
        <a:p>
          <a:endParaRPr lang="es-MX"/>
        </a:p>
      </dgm:t>
    </dgm:pt>
    <dgm:pt modelId="{64BA9FD0-D1AE-4A50-8A6B-D115904B9C86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>Materiales</a:t>
          </a:r>
          <a:endParaRPr lang="es-MX" dirty="0"/>
        </a:p>
      </dgm:t>
    </dgm:pt>
    <dgm:pt modelId="{D83BBED3-C29F-423E-A255-F54E7623AEEE}" type="parTrans" cxnId="{CB756997-50CF-48DB-AAE2-C0762B5F0966}">
      <dgm:prSet/>
      <dgm:spPr/>
      <dgm:t>
        <a:bodyPr/>
        <a:lstStyle/>
        <a:p>
          <a:endParaRPr lang="es-MX"/>
        </a:p>
      </dgm:t>
    </dgm:pt>
    <dgm:pt modelId="{2195A8B9-A0BD-42A0-A4F1-50E0CDBF3138}" type="sibTrans" cxnId="{CB756997-50CF-48DB-AAE2-C0762B5F0966}">
      <dgm:prSet/>
      <dgm:spPr>
        <a:solidFill>
          <a:srgbClr val="00B0F0"/>
        </a:solidFill>
      </dgm:spPr>
      <dgm:t>
        <a:bodyPr/>
        <a:lstStyle/>
        <a:p>
          <a:endParaRPr lang="es-MX"/>
        </a:p>
      </dgm:t>
    </dgm:pt>
    <dgm:pt modelId="{196B5C30-690E-4DFF-89C8-C9FFE5A900B1}">
      <dgm:prSet phldrT="[Texto]"/>
      <dgm:spPr>
        <a:solidFill>
          <a:srgbClr val="00B050"/>
        </a:solidFill>
      </dgm:spPr>
      <dgm:t>
        <a:bodyPr/>
        <a:lstStyle/>
        <a:p>
          <a:r>
            <a:rPr lang="es-MX" dirty="0" smtClean="0"/>
            <a:t>Supervisión de procesos </a:t>
          </a:r>
          <a:endParaRPr lang="es-MX" dirty="0"/>
        </a:p>
      </dgm:t>
    </dgm:pt>
    <dgm:pt modelId="{29E33659-5C3A-42E4-B72F-7ABCCF135CFF}" type="parTrans" cxnId="{F6B3342B-06A4-4849-84A6-1D108F204BE6}">
      <dgm:prSet/>
      <dgm:spPr/>
      <dgm:t>
        <a:bodyPr/>
        <a:lstStyle/>
        <a:p>
          <a:endParaRPr lang="es-MX"/>
        </a:p>
      </dgm:t>
    </dgm:pt>
    <dgm:pt modelId="{D6BBA39E-7F41-4FFA-BA47-7353D1675DC0}" type="sibTrans" cxnId="{F6B3342B-06A4-4849-84A6-1D108F204BE6}">
      <dgm:prSet/>
      <dgm:spPr/>
      <dgm:t>
        <a:bodyPr/>
        <a:lstStyle/>
        <a:p>
          <a:endParaRPr lang="es-MX"/>
        </a:p>
      </dgm:t>
    </dgm:pt>
    <dgm:pt modelId="{03CA5C21-94C0-452B-9D49-57385F66B2BA}" type="pres">
      <dgm:prSet presAssocID="{49283628-610D-4C49-A04B-DD2EEA49D2BC}" presName="Name0" presStyleCnt="0">
        <dgm:presLayoutVars>
          <dgm:dir/>
          <dgm:resizeHandles val="exact"/>
        </dgm:presLayoutVars>
      </dgm:prSet>
      <dgm:spPr/>
    </dgm:pt>
    <dgm:pt modelId="{667F20AC-21DA-4D7B-9124-DC3F96A0B340}" type="pres">
      <dgm:prSet presAssocID="{46F80A35-CB4B-4B18-A393-BB1535529F2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D64C1CD-8D89-46DC-A986-2FCD6ED5B6AB}" type="pres">
      <dgm:prSet presAssocID="{BBA590BB-00CA-44B8-B3E5-974AB6E0D2E2}" presName="sibTrans" presStyleLbl="sibTrans2D1" presStyleIdx="0" presStyleCnt="2"/>
      <dgm:spPr/>
      <dgm:t>
        <a:bodyPr/>
        <a:lstStyle/>
        <a:p>
          <a:endParaRPr lang="es-ES"/>
        </a:p>
      </dgm:t>
    </dgm:pt>
    <dgm:pt modelId="{F7C3C2C0-8EC6-4979-B09F-D4C13BA6DB63}" type="pres">
      <dgm:prSet presAssocID="{BBA590BB-00CA-44B8-B3E5-974AB6E0D2E2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DD0AE426-0694-4AA6-9E64-48996E31A1FF}" type="pres">
      <dgm:prSet presAssocID="{64BA9FD0-D1AE-4A50-8A6B-D115904B9C8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E403F-3353-49A3-8AE8-C922E7EA1306}" type="pres">
      <dgm:prSet presAssocID="{2195A8B9-A0BD-42A0-A4F1-50E0CDBF3138}" presName="sibTrans" presStyleLbl="sibTrans2D1" presStyleIdx="1" presStyleCnt="2"/>
      <dgm:spPr/>
      <dgm:t>
        <a:bodyPr/>
        <a:lstStyle/>
        <a:p>
          <a:endParaRPr lang="es-ES"/>
        </a:p>
      </dgm:t>
    </dgm:pt>
    <dgm:pt modelId="{39AA9216-4794-47A6-BC86-55BE98525F50}" type="pres">
      <dgm:prSet presAssocID="{2195A8B9-A0BD-42A0-A4F1-50E0CDBF3138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BB44D4BD-33A7-4D26-89BB-A25D3C91A9B2}" type="pres">
      <dgm:prSet presAssocID="{196B5C30-690E-4DFF-89C8-C9FFE5A900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A7B9679-FD4C-4F22-8487-528F940639C8}" type="presOf" srcId="{196B5C30-690E-4DFF-89C8-C9FFE5A900B1}" destId="{BB44D4BD-33A7-4D26-89BB-A25D3C91A9B2}" srcOrd="0" destOrd="0" presId="urn:microsoft.com/office/officeart/2005/8/layout/process1"/>
    <dgm:cxn modelId="{49E956E6-EF9D-4587-902C-3AACA863E440}" srcId="{49283628-610D-4C49-A04B-DD2EEA49D2BC}" destId="{46F80A35-CB4B-4B18-A393-BB1535529F27}" srcOrd="0" destOrd="0" parTransId="{C6D15285-C4BD-42AF-A78A-E323CBD60DF8}" sibTransId="{BBA590BB-00CA-44B8-B3E5-974AB6E0D2E2}"/>
    <dgm:cxn modelId="{D150AF81-3A8F-40A7-8CFE-84BC66A65131}" type="presOf" srcId="{BBA590BB-00CA-44B8-B3E5-974AB6E0D2E2}" destId="{CD64C1CD-8D89-46DC-A986-2FCD6ED5B6AB}" srcOrd="0" destOrd="0" presId="urn:microsoft.com/office/officeart/2005/8/layout/process1"/>
    <dgm:cxn modelId="{DE8C12C0-01EF-44DA-BF7A-B142A099C232}" type="presOf" srcId="{46F80A35-CB4B-4B18-A393-BB1535529F27}" destId="{667F20AC-21DA-4D7B-9124-DC3F96A0B340}" srcOrd="0" destOrd="0" presId="urn:microsoft.com/office/officeart/2005/8/layout/process1"/>
    <dgm:cxn modelId="{A4DB400F-8906-494E-ABD7-55B41BD2F10F}" type="presOf" srcId="{BBA590BB-00CA-44B8-B3E5-974AB6E0D2E2}" destId="{F7C3C2C0-8EC6-4979-B09F-D4C13BA6DB63}" srcOrd="1" destOrd="0" presId="urn:microsoft.com/office/officeart/2005/8/layout/process1"/>
    <dgm:cxn modelId="{CB756997-50CF-48DB-AAE2-C0762B5F0966}" srcId="{49283628-610D-4C49-A04B-DD2EEA49D2BC}" destId="{64BA9FD0-D1AE-4A50-8A6B-D115904B9C86}" srcOrd="1" destOrd="0" parTransId="{D83BBED3-C29F-423E-A255-F54E7623AEEE}" sibTransId="{2195A8B9-A0BD-42A0-A4F1-50E0CDBF3138}"/>
    <dgm:cxn modelId="{71F687CB-4ED1-4E4B-964D-2A12AF658DF9}" type="presOf" srcId="{64BA9FD0-D1AE-4A50-8A6B-D115904B9C86}" destId="{DD0AE426-0694-4AA6-9E64-48996E31A1FF}" srcOrd="0" destOrd="0" presId="urn:microsoft.com/office/officeart/2005/8/layout/process1"/>
    <dgm:cxn modelId="{F6B3342B-06A4-4849-84A6-1D108F204BE6}" srcId="{49283628-610D-4C49-A04B-DD2EEA49D2BC}" destId="{196B5C30-690E-4DFF-89C8-C9FFE5A900B1}" srcOrd="2" destOrd="0" parTransId="{29E33659-5C3A-42E4-B72F-7ABCCF135CFF}" sibTransId="{D6BBA39E-7F41-4FFA-BA47-7353D1675DC0}"/>
    <dgm:cxn modelId="{05CAA940-E3B1-4428-A615-2FFC3E8270EA}" type="presOf" srcId="{2195A8B9-A0BD-42A0-A4F1-50E0CDBF3138}" destId="{39AA9216-4794-47A6-BC86-55BE98525F50}" srcOrd="1" destOrd="0" presId="urn:microsoft.com/office/officeart/2005/8/layout/process1"/>
    <dgm:cxn modelId="{4E9349D4-B98A-453D-BA40-843AFCAD87E5}" type="presOf" srcId="{2195A8B9-A0BD-42A0-A4F1-50E0CDBF3138}" destId="{656E403F-3353-49A3-8AE8-C922E7EA1306}" srcOrd="0" destOrd="0" presId="urn:microsoft.com/office/officeart/2005/8/layout/process1"/>
    <dgm:cxn modelId="{FAB54146-FA39-4E9A-9A35-4D991539515B}" type="presOf" srcId="{49283628-610D-4C49-A04B-DD2EEA49D2BC}" destId="{03CA5C21-94C0-452B-9D49-57385F66B2BA}" srcOrd="0" destOrd="0" presId="urn:microsoft.com/office/officeart/2005/8/layout/process1"/>
    <dgm:cxn modelId="{D8504B9D-E88A-4D31-94D2-25C07B6EE432}" type="presParOf" srcId="{03CA5C21-94C0-452B-9D49-57385F66B2BA}" destId="{667F20AC-21DA-4D7B-9124-DC3F96A0B340}" srcOrd="0" destOrd="0" presId="urn:microsoft.com/office/officeart/2005/8/layout/process1"/>
    <dgm:cxn modelId="{5975D3BB-3C10-45C9-896C-A2866C4AB098}" type="presParOf" srcId="{03CA5C21-94C0-452B-9D49-57385F66B2BA}" destId="{CD64C1CD-8D89-46DC-A986-2FCD6ED5B6AB}" srcOrd="1" destOrd="0" presId="urn:microsoft.com/office/officeart/2005/8/layout/process1"/>
    <dgm:cxn modelId="{A6FC758A-EE90-4BB6-ACA7-1B9F8130C67B}" type="presParOf" srcId="{CD64C1CD-8D89-46DC-A986-2FCD6ED5B6AB}" destId="{F7C3C2C0-8EC6-4979-B09F-D4C13BA6DB63}" srcOrd="0" destOrd="0" presId="urn:microsoft.com/office/officeart/2005/8/layout/process1"/>
    <dgm:cxn modelId="{09CFBB13-7DA4-4003-8CD7-93AB47AC009A}" type="presParOf" srcId="{03CA5C21-94C0-452B-9D49-57385F66B2BA}" destId="{DD0AE426-0694-4AA6-9E64-48996E31A1FF}" srcOrd="2" destOrd="0" presId="urn:microsoft.com/office/officeart/2005/8/layout/process1"/>
    <dgm:cxn modelId="{2A5AAC58-078C-482E-9D9C-C9A2AEA8BD1E}" type="presParOf" srcId="{03CA5C21-94C0-452B-9D49-57385F66B2BA}" destId="{656E403F-3353-49A3-8AE8-C922E7EA1306}" srcOrd="3" destOrd="0" presId="urn:microsoft.com/office/officeart/2005/8/layout/process1"/>
    <dgm:cxn modelId="{6C26EE32-B2DB-4BE3-A4D8-DE929882A116}" type="presParOf" srcId="{656E403F-3353-49A3-8AE8-C922E7EA1306}" destId="{39AA9216-4794-47A6-BC86-55BE98525F50}" srcOrd="0" destOrd="0" presId="urn:microsoft.com/office/officeart/2005/8/layout/process1"/>
    <dgm:cxn modelId="{42CCF5AB-7F78-466E-BBEB-31159B3E87C2}" type="presParOf" srcId="{03CA5C21-94C0-452B-9D49-57385F66B2BA}" destId="{BB44D4BD-33A7-4D26-89BB-A25D3C91A9B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F78355-6E27-4FF3-AAC7-F026E205C52D}">
      <dsp:nvSpPr>
        <dsp:cNvPr id="0" name=""/>
        <dsp:cNvSpPr/>
      </dsp:nvSpPr>
      <dsp:spPr>
        <a:xfrm>
          <a:off x="2803536" y="1299268"/>
          <a:ext cx="1830037" cy="1217886"/>
        </a:xfrm>
        <a:prstGeom prst="ellipse">
          <a:avLst/>
        </a:prstGeom>
        <a:solidFill>
          <a:schemeClr val="accent3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4200" kern="1200" dirty="0" smtClean="0"/>
            <a:t>Taller</a:t>
          </a:r>
          <a:endParaRPr lang="es-MX" sz="4200" kern="1200" dirty="0"/>
        </a:p>
      </dsp:txBody>
      <dsp:txXfrm>
        <a:off x="2803536" y="1299268"/>
        <a:ext cx="1830037" cy="1217886"/>
      </dsp:txXfrm>
    </dsp:sp>
    <dsp:sp modelId="{CCA95A33-EB74-470E-8466-F57EB36B108B}">
      <dsp:nvSpPr>
        <dsp:cNvPr id="0" name=""/>
        <dsp:cNvSpPr/>
      </dsp:nvSpPr>
      <dsp:spPr>
        <a:xfrm>
          <a:off x="2743724" y="236230"/>
          <a:ext cx="1953178" cy="1058461"/>
        </a:xfrm>
        <a:prstGeom prst="ellipse">
          <a:avLst/>
        </a:prstGeom>
        <a:solidFill>
          <a:schemeClr val="accent3">
            <a:shade val="80000"/>
            <a:alpha val="50000"/>
            <a:hueOff val="-4"/>
            <a:satOff val="1505"/>
            <a:lumOff val="1324"/>
            <a:alphaOff val="7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Objetivos</a:t>
          </a:r>
          <a:endParaRPr lang="es-MX" sz="1800" kern="1200" dirty="0"/>
        </a:p>
      </dsp:txBody>
      <dsp:txXfrm>
        <a:off x="2743724" y="236230"/>
        <a:ext cx="1953178" cy="1058461"/>
      </dsp:txXfrm>
    </dsp:sp>
    <dsp:sp modelId="{97E64B3A-C68F-45DB-843A-398763814679}">
      <dsp:nvSpPr>
        <dsp:cNvPr id="0" name=""/>
        <dsp:cNvSpPr/>
      </dsp:nvSpPr>
      <dsp:spPr>
        <a:xfrm>
          <a:off x="4635035" y="1378981"/>
          <a:ext cx="1854307" cy="1058461"/>
        </a:xfrm>
        <a:prstGeom prst="ellipse">
          <a:avLst/>
        </a:prstGeom>
        <a:solidFill>
          <a:schemeClr val="accent3">
            <a:shade val="80000"/>
            <a:alpha val="50000"/>
            <a:hueOff val="-8"/>
            <a:satOff val="3009"/>
            <a:lumOff val="2647"/>
            <a:alpha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Social</a:t>
          </a:r>
          <a:endParaRPr lang="es-MX" sz="1800" kern="1200" dirty="0"/>
        </a:p>
      </dsp:txBody>
      <dsp:txXfrm>
        <a:off x="4635035" y="1378981"/>
        <a:ext cx="1854307" cy="1058461"/>
      </dsp:txXfrm>
    </dsp:sp>
    <dsp:sp modelId="{C00A81F8-4F12-448A-8EA6-87D9BB5B33BB}">
      <dsp:nvSpPr>
        <dsp:cNvPr id="0" name=""/>
        <dsp:cNvSpPr/>
      </dsp:nvSpPr>
      <dsp:spPr>
        <a:xfrm>
          <a:off x="2802779" y="2539478"/>
          <a:ext cx="1935745" cy="1058461"/>
        </a:xfrm>
        <a:prstGeom prst="ellipse">
          <a:avLst/>
        </a:prstGeom>
        <a:solidFill>
          <a:schemeClr val="accent3">
            <a:shade val="80000"/>
            <a:alpha val="50000"/>
            <a:hueOff val="-13"/>
            <a:satOff val="4514"/>
            <a:lumOff val="3971"/>
            <a:alphaOff val="225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Metodológico</a:t>
          </a:r>
          <a:endParaRPr lang="es-MX" sz="1800" kern="1200" dirty="0"/>
        </a:p>
      </dsp:txBody>
      <dsp:txXfrm>
        <a:off x="2802779" y="2539478"/>
        <a:ext cx="1935745" cy="1058461"/>
      </dsp:txXfrm>
    </dsp:sp>
    <dsp:sp modelId="{FC3BF44D-D689-4443-930D-C994541A5B97}">
      <dsp:nvSpPr>
        <dsp:cNvPr id="0" name=""/>
        <dsp:cNvSpPr/>
      </dsp:nvSpPr>
      <dsp:spPr>
        <a:xfrm>
          <a:off x="949347" y="1384995"/>
          <a:ext cx="1926632" cy="1058461"/>
        </a:xfrm>
        <a:prstGeom prst="ellipse">
          <a:avLst/>
        </a:prstGeom>
        <a:solidFill>
          <a:schemeClr val="accent3">
            <a:shade val="80000"/>
            <a:alpha val="50000"/>
            <a:hueOff val="-17"/>
            <a:satOff val="6018"/>
            <a:lumOff val="5294"/>
            <a:alphaOff val="3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/>
            <a:t>Espacio y Tiempo</a:t>
          </a:r>
          <a:endParaRPr lang="es-MX" sz="1800" kern="1200" dirty="0"/>
        </a:p>
      </dsp:txBody>
      <dsp:txXfrm>
        <a:off x="949347" y="1384995"/>
        <a:ext cx="1926632" cy="105846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C02966E-C46F-4DE5-B89A-A94E68781656}">
      <dsp:nvSpPr>
        <dsp:cNvPr id="0" name=""/>
        <dsp:cNvSpPr/>
      </dsp:nvSpPr>
      <dsp:spPr>
        <a:xfrm rot="10800000">
          <a:off x="30980" y="1418638"/>
          <a:ext cx="1974488" cy="1988306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TALLER</a:t>
          </a:r>
          <a:endParaRPr lang="es-MX" sz="1100" b="1" kern="1200" dirty="0"/>
        </a:p>
      </dsp:txBody>
      <dsp:txXfrm rot="10800000">
        <a:off x="30980" y="1418638"/>
        <a:ext cx="1974488" cy="1988306"/>
      </dsp:txXfrm>
    </dsp:sp>
    <dsp:sp modelId="{A196EE2E-C7A3-44D7-8750-0C59FDDDE81E}">
      <dsp:nvSpPr>
        <dsp:cNvPr id="0" name=""/>
        <dsp:cNvSpPr/>
      </dsp:nvSpPr>
      <dsp:spPr>
        <a:xfrm rot="10800000">
          <a:off x="2181325" y="1438343"/>
          <a:ext cx="1988306" cy="1988306"/>
        </a:xfrm>
        <a:prstGeom prst="downArrow">
          <a:avLst>
            <a:gd name="adj1" fmla="val 50000"/>
            <a:gd name="adj2" fmla="val 35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100" b="1" kern="1200" dirty="0" smtClean="0"/>
            <a:t>CURRICULUM ESCOLAR</a:t>
          </a:r>
          <a:endParaRPr lang="es-MX" sz="1100" b="1" kern="1200" dirty="0"/>
        </a:p>
      </dsp:txBody>
      <dsp:txXfrm rot="10800000">
        <a:off x="2181325" y="1438343"/>
        <a:ext cx="1988306" cy="198830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7F20AC-21DA-4D7B-9124-DC3F96A0B340}">
      <dsp:nvSpPr>
        <dsp:cNvPr id="0" name=""/>
        <dsp:cNvSpPr/>
      </dsp:nvSpPr>
      <dsp:spPr>
        <a:xfrm>
          <a:off x="7283" y="1171732"/>
          <a:ext cx="2176905" cy="130614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/>
          </a:r>
          <a:br>
            <a:rPr lang="es-MX" sz="2400" kern="1200" dirty="0" smtClean="0"/>
          </a:br>
          <a:r>
            <a:rPr lang="es-MX" sz="2400" kern="1200" dirty="0" smtClean="0"/>
            <a:t>Organización del grupo</a:t>
          </a:r>
          <a:endParaRPr lang="es-MX" sz="2400" kern="1200" dirty="0"/>
        </a:p>
      </dsp:txBody>
      <dsp:txXfrm>
        <a:off x="7283" y="1171732"/>
        <a:ext cx="2176905" cy="1306143"/>
      </dsp:txXfrm>
    </dsp:sp>
    <dsp:sp modelId="{CD64C1CD-8D89-46DC-A986-2FCD6ED5B6AB}">
      <dsp:nvSpPr>
        <dsp:cNvPr id="0" name=""/>
        <dsp:cNvSpPr/>
      </dsp:nvSpPr>
      <dsp:spPr>
        <a:xfrm>
          <a:off x="2401879" y="1554867"/>
          <a:ext cx="461503" cy="53987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2401879" y="1554867"/>
        <a:ext cx="461503" cy="539872"/>
      </dsp:txXfrm>
    </dsp:sp>
    <dsp:sp modelId="{DD0AE426-0694-4AA6-9E64-48996E31A1FF}">
      <dsp:nvSpPr>
        <dsp:cNvPr id="0" name=""/>
        <dsp:cNvSpPr/>
      </dsp:nvSpPr>
      <dsp:spPr>
        <a:xfrm>
          <a:off x="3054951" y="1171732"/>
          <a:ext cx="2176905" cy="130614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Materiales</a:t>
          </a:r>
          <a:endParaRPr lang="es-MX" sz="2400" kern="1200" dirty="0"/>
        </a:p>
      </dsp:txBody>
      <dsp:txXfrm>
        <a:off x="3054951" y="1171732"/>
        <a:ext cx="2176905" cy="1306143"/>
      </dsp:txXfrm>
    </dsp:sp>
    <dsp:sp modelId="{656E403F-3353-49A3-8AE8-C922E7EA1306}">
      <dsp:nvSpPr>
        <dsp:cNvPr id="0" name=""/>
        <dsp:cNvSpPr/>
      </dsp:nvSpPr>
      <dsp:spPr>
        <a:xfrm>
          <a:off x="5449547" y="1554867"/>
          <a:ext cx="461503" cy="539872"/>
        </a:xfrm>
        <a:prstGeom prst="rightArrow">
          <a:avLst>
            <a:gd name="adj1" fmla="val 60000"/>
            <a:gd name="adj2" fmla="val 50000"/>
          </a:avLst>
        </a:prstGeom>
        <a:solidFill>
          <a:srgbClr val="00B0F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1900" kern="1200"/>
        </a:p>
      </dsp:txBody>
      <dsp:txXfrm>
        <a:off x="5449547" y="1554867"/>
        <a:ext cx="461503" cy="539872"/>
      </dsp:txXfrm>
    </dsp:sp>
    <dsp:sp modelId="{BB44D4BD-33A7-4D26-89BB-A25D3C91A9B2}">
      <dsp:nvSpPr>
        <dsp:cNvPr id="0" name=""/>
        <dsp:cNvSpPr/>
      </dsp:nvSpPr>
      <dsp:spPr>
        <a:xfrm>
          <a:off x="6102619" y="1171732"/>
          <a:ext cx="2176905" cy="1306143"/>
        </a:xfrm>
        <a:prstGeom prst="roundRect">
          <a:avLst>
            <a:gd name="adj" fmla="val 1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400" kern="1200" dirty="0" smtClean="0"/>
            <a:t>Supervisión de procesos </a:t>
          </a:r>
          <a:endParaRPr lang="es-MX" sz="2400" kern="1200" dirty="0"/>
        </a:p>
      </dsp:txBody>
      <dsp:txXfrm>
        <a:off x="6102619" y="1171732"/>
        <a:ext cx="2176905" cy="13061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9970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4764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18751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250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04599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33618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701513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407291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194227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2928608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41923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04652-59A1-403F-9DEC-24079D8F3826}" type="datetimeFigureOut">
              <a:rPr lang="es-MX" smtClean="0"/>
              <a:pPr/>
              <a:t>25/01/2017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E21EC-D3EB-44DE-B06F-AE848FD2B2DF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="" xmlns:p14="http://schemas.microsoft.com/office/powerpoint/2010/main" val="3656329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436096" y="5949280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FEBRERO 2017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251520" y="3277684"/>
            <a:ext cx="8892480" cy="1303444"/>
            <a:chOff x="-828600" y="3277684"/>
            <a:chExt cx="11169624" cy="1303444"/>
          </a:xfrm>
        </p:grpSpPr>
        <p:sp>
          <p:nvSpPr>
            <p:cNvPr id="7" name="6 Rectángulo"/>
            <p:cNvSpPr/>
            <p:nvPr/>
          </p:nvSpPr>
          <p:spPr>
            <a:xfrm>
              <a:off x="-676200" y="3933056"/>
              <a:ext cx="11017224" cy="64807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4000" b="1" dirty="0" smtClean="0">
                  <a:solidFill>
                    <a:schemeClr val="tx1"/>
                  </a:solidFill>
                </a:rPr>
                <a:t>TALLER</a:t>
              </a:r>
              <a:endParaRPr lang="es-MX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4 Rectángulo"/>
            <p:cNvSpPr/>
            <p:nvPr/>
          </p:nvSpPr>
          <p:spPr>
            <a:xfrm rot="21436100">
              <a:off x="-828600" y="3277684"/>
              <a:ext cx="11017224" cy="504056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sz="16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2430982" y="1700808"/>
            <a:ext cx="1997002" cy="909701"/>
            <a:chOff x="2791022" y="1700808"/>
            <a:chExt cx="1997002" cy="909701"/>
          </a:xfrm>
        </p:grpSpPr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022" y="1700808"/>
              <a:ext cx="1861952" cy="909701"/>
            </a:xfrm>
            <a:prstGeom prst="rect">
              <a:avLst/>
            </a:prstGeom>
          </p:spPr>
        </p:pic>
        <p:cxnSp>
          <p:nvCxnSpPr>
            <p:cNvPr id="13" name="12 Conector recto"/>
            <p:cNvCxnSpPr/>
            <p:nvPr/>
          </p:nvCxnSpPr>
          <p:spPr>
            <a:xfrm>
              <a:off x="4788024" y="1700808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21535042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4716016" y="1230585"/>
            <a:ext cx="419142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Se dan como procesos paralelos  </a:t>
            </a:r>
            <a:endParaRPr lang="es-MX" sz="2400" dirty="0" smtClean="0"/>
          </a:p>
          <a:p>
            <a:pPr algn="ctr"/>
            <a:r>
              <a:rPr lang="es-MX" sz="2400" dirty="0" smtClean="0"/>
              <a:t>apoyados </a:t>
            </a:r>
            <a:r>
              <a:rPr lang="es-MX" sz="2400" dirty="0"/>
              <a:t>el uno del otro.</a:t>
            </a:r>
            <a:endParaRPr lang="es-ES" sz="2400" dirty="0"/>
          </a:p>
        </p:txBody>
      </p:sp>
      <p:graphicFrame>
        <p:nvGraphicFramePr>
          <p:cNvPr id="12" name="11 Diagrama"/>
          <p:cNvGraphicFramePr/>
          <p:nvPr/>
        </p:nvGraphicFramePr>
        <p:xfrm>
          <a:off x="395536" y="-1035496"/>
          <a:ext cx="4176464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3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461656" y="2731720"/>
          <a:ext cx="8286808" cy="3649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80928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000" dirty="0" smtClean="0"/>
              <a:t>METODOLOGÍA </a:t>
            </a:r>
            <a:endParaRPr lang="es-ES" sz="3000" dirty="0" smtClean="0"/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560784" y="116632"/>
            <a:ext cx="7467600" cy="864096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000" dirty="0" smtClean="0"/>
              <a:t>¿</a:t>
            </a:r>
            <a:r>
              <a:rPr lang="es-MX" sz="3000" dirty="0" smtClean="0"/>
              <a:t>CÓMO PLANIFICARLOS?</a:t>
            </a:r>
            <a:endParaRPr lang="es-ES" sz="3000" dirty="0" smtClean="0"/>
          </a:p>
        </p:txBody>
      </p:sp>
      <p:sp>
        <p:nvSpPr>
          <p:cNvPr id="1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908720"/>
            <a:ext cx="8352928" cy="4873625"/>
          </a:xfrm>
        </p:spPr>
        <p:txBody>
          <a:bodyPr>
            <a:normAutofit fontScale="92500" lnSpcReduction="10000"/>
          </a:bodyPr>
          <a:lstStyle/>
          <a:p>
            <a:pPr marL="533400" indent="-533400" eaLnBrk="1" hangingPunct="1">
              <a:lnSpc>
                <a:spcPct val="80000"/>
              </a:lnSpc>
            </a:pPr>
            <a:r>
              <a:rPr lang="es-MX" sz="3000" dirty="0" smtClean="0"/>
              <a:t>Partiendo de un hilo conductor: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3000" dirty="0" smtClean="0"/>
              <a:t>            El niño – sus necesidades 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z="3000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MX" sz="3000" dirty="0" smtClean="0"/>
              <a:t>Nos permiten conocer los objetos que nos rodean.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None/>
            </a:pPr>
            <a:endParaRPr lang="es-MX" sz="3000" dirty="0" smtClean="0"/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z="3000" dirty="0" smtClean="0"/>
              <a:t>Salud y alimentación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z="3000" dirty="0" smtClean="0"/>
              <a:t>Conocimiento del medio social y natural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z="3000" dirty="0" smtClean="0"/>
              <a:t>El mundo de las tecnologías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z="3000" dirty="0" smtClean="0"/>
              <a:t>Las artesanías y la industria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z="3000" dirty="0" smtClean="0"/>
              <a:t>Comunicación y expresión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z="3000" dirty="0" smtClean="0"/>
              <a:t>El mundo de la imagen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r>
              <a:rPr lang="es-MX" sz="3000" dirty="0" smtClean="0"/>
              <a:t>La necesidad de tipo lúdico</a:t>
            </a:r>
          </a:p>
          <a:p>
            <a:pPr marL="533400" indent="-533400" eaLnBrk="1" hangingPunct="1">
              <a:lnSpc>
                <a:spcPct val="80000"/>
              </a:lnSpc>
              <a:buFont typeface="Wingdings" pitchFamily="2" charset="2"/>
              <a:buAutoNum type="alphaLcParenR"/>
            </a:pPr>
            <a:endParaRPr lang="es-ES" dirty="0" smtClean="0"/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sz="3000" dirty="0" smtClean="0"/>
              <a:t>ASPECTOS </a:t>
            </a:r>
            <a:r>
              <a:rPr lang="es-ES" sz="3000" dirty="0" smtClean="0"/>
              <a:t>A </a:t>
            </a:r>
            <a:r>
              <a:rPr lang="es-ES" sz="3000" dirty="0" smtClean="0"/>
              <a:t>EVALUAR</a:t>
            </a:r>
            <a:endParaRPr lang="es-ES" sz="3000" dirty="0" smtClean="0"/>
          </a:p>
        </p:txBody>
      </p:sp>
      <p:sp>
        <p:nvSpPr>
          <p:cNvPr id="13" name="2 Marcador de contenido"/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8363272" cy="4873625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s-ES" sz="3300" dirty="0" smtClean="0"/>
              <a:t>Participación y trabajo de los alumnos </a:t>
            </a:r>
          </a:p>
          <a:p>
            <a:pPr eaLnBrk="1" hangingPunct="1"/>
            <a:r>
              <a:rPr lang="es-ES" sz="3300" dirty="0" smtClean="0"/>
              <a:t>Participación y tareas del docente </a:t>
            </a:r>
          </a:p>
          <a:p>
            <a:pPr eaLnBrk="1" hangingPunct="1"/>
            <a:r>
              <a:rPr lang="es-ES" sz="3300" dirty="0" smtClean="0"/>
              <a:t>Significatividad de la temática del taller en función de las necesidades e intereses de los niños.</a:t>
            </a:r>
          </a:p>
          <a:p>
            <a:pPr eaLnBrk="1" hangingPunct="1"/>
            <a:r>
              <a:rPr lang="es-ES" sz="3300" dirty="0" smtClean="0"/>
              <a:t>La coherencia en el tiempo de trabajo supuesto.</a:t>
            </a:r>
          </a:p>
          <a:p>
            <a:pPr eaLnBrk="1" hangingPunct="1"/>
            <a:r>
              <a:rPr lang="es-ES" sz="3300" dirty="0" smtClean="0"/>
              <a:t>La adecuación del espacio físico con relación al taller que se va a realizar.</a:t>
            </a:r>
          </a:p>
          <a:p>
            <a:pPr eaLnBrk="1" hangingPunct="1"/>
            <a:r>
              <a:rPr lang="es-ES" sz="3300" dirty="0" smtClean="0"/>
              <a:t>Pertinencia de los contenidos a enseñar; los objetivos propuestos y los materiales a usar, recordando la edad de los niños y sus posibilidades .</a:t>
            </a:r>
          </a:p>
          <a:p>
            <a:pPr eaLnBrk="1" hangingPunct="1"/>
            <a:endParaRPr lang="es-E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4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4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0699" name="Rectangle 45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PLANEACIÓN PROYECTO CIENTÍFICO</a:t>
            </a:r>
            <a:endParaRPr kumimoji="0" lang="es-MX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214438"/>
            <a:ext cx="7467600" cy="5259387"/>
          </a:xfrm>
        </p:spPr>
        <p:txBody>
          <a:bodyPr/>
          <a:lstStyle/>
          <a:p>
            <a:pPr eaLnBrk="1" hangingPunct="1"/>
            <a:r>
              <a:rPr lang="es-ES" sz="2800" dirty="0" smtClean="0"/>
              <a:t>Duración</a:t>
            </a:r>
          </a:p>
          <a:p>
            <a:pPr eaLnBrk="1" hangingPunct="1"/>
            <a:r>
              <a:rPr lang="es-ES" sz="2800" dirty="0" smtClean="0"/>
              <a:t>Sentido utilitario</a:t>
            </a:r>
          </a:p>
          <a:p>
            <a:pPr eaLnBrk="1" hangingPunct="1"/>
            <a:r>
              <a:rPr lang="es-ES" sz="2800" dirty="0" smtClean="0"/>
              <a:t>Materiales</a:t>
            </a:r>
          </a:p>
          <a:p>
            <a:pPr eaLnBrk="1" hangingPunct="1"/>
            <a:r>
              <a:rPr lang="es-ES" sz="2800" dirty="0" smtClean="0"/>
              <a:t>Pasos del desarrollo</a:t>
            </a:r>
          </a:p>
          <a:p>
            <a:pPr eaLnBrk="1" hangingPunct="1"/>
            <a:r>
              <a:rPr lang="es-ES" sz="2800" dirty="0" smtClean="0"/>
              <a:t>Producto final</a:t>
            </a:r>
          </a:p>
          <a:p>
            <a:pPr eaLnBrk="1" hangingPunct="1"/>
            <a:r>
              <a:rPr lang="es-ES" sz="2800" dirty="0" smtClean="0"/>
              <a:t>Evaluación</a:t>
            </a:r>
          </a:p>
          <a:p>
            <a:pPr eaLnBrk="1" hangingPunct="1">
              <a:buFont typeface="Wingdings" pitchFamily="2" charset="2"/>
              <a:buNone/>
            </a:pPr>
            <a:endParaRPr lang="es-ES" dirty="0" smtClean="0"/>
          </a:p>
        </p:txBody>
      </p:sp>
      <p:sp>
        <p:nvSpPr>
          <p:cNvPr id="13" name="12 CuadroTexto"/>
          <p:cNvSpPr txBox="1"/>
          <p:nvPr/>
        </p:nvSpPr>
        <p:spPr>
          <a:xfrm>
            <a:off x="1357313" y="357188"/>
            <a:ext cx="7072312" cy="554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MX" sz="3000" dirty="0">
                <a:solidFill>
                  <a:schemeClr val="tx2">
                    <a:lumMod val="75000"/>
                  </a:schemeClr>
                </a:solidFill>
              </a:rPr>
              <a:t>ASPECTOS A CONSIDERAR</a:t>
            </a:r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MX" sz="3000" dirty="0" smtClean="0"/>
              <a:t>ELEMENTOS DE PLANEACIÓN</a:t>
            </a:r>
            <a:endParaRPr lang="es-ES" sz="3000" dirty="0"/>
          </a:p>
        </p:txBody>
      </p:sp>
      <p:sp>
        <p:nvSpPr>
          <p:cNvPr id="13" name="2 Marcador de contenido"/>
          <p:cNvSpPr>
            <a:spLocks noGrp="1"/>
          </p:cNvSpPr>
          <p:nvPr>
            <p:ph sz="quarter" idx="1"/>
          </p:nvPr>
        </p:nvSpPr>
        <p:spPr>
          <a:xfrm>
            <a:off x="2288976" y="836712"/>
            <a:ext cx="7467600" cy="4873625"/>
          </a:xfrm>
        </p:spPr>
        <p:txBody>
          <a:bodyPr>
            <a:noAutofit/>
          </a:bodyPr>
          <a:lstStyle/>
          <a:p>
            <a:r>
              <a:rPr lang="es-ES" sz="2000" dirty="0" smtClean="0"/>
              <a:t>Nombre del Taller</a:t>
            </a:r>
          </a:p>
          <a:p>
            <a:r>
              <a:rPr lang="es-ES" sz="2000" dirty="0" smtClean="0"/>
              <a:t>Propósito del Taller (Aprendizaje esperado)</a:t>
            </a:r>
          </a:p>
          <a:p>
            <a:r>
              <a:rPr lang="es-ES" sz="2000" dirty="0" smtClean="0"/>
              <a:t>Campo, aspecto, competencia</a:t>
            </a:r>
          </a:p>
          <a:p>
            <a:r>
              <a:rPr lang="es-ES" sz="2000" dirty="0" smtClean="0"/>
              <a:t>Técnica </a:t>
            </a:r>
          </a:p>
          <a:p>
            <a:r>
              <a:rPr lang="es-ES" sz="2000" dirty="0" smtClean="0"/>
              <a:t>Normas y hábitos</a:t>
            </a:r>
          </a:p>
          <a:p>
            <a:r>
              <a:rPr lang="es-ES" sz="2000" dirty="0" smtClean="0"/>
              <a:t>Duración</a:t>
            </a:r>
          </a:p>
          <a:p>
            <a:r>
              <a:rPr lang="es-ES" sz="2000" dirty="0" smtClean="0"/>
              <a:t>Pasos del desarrollo </a:t>
            </a:r>
          </a:p>
          <a:p>
            <a:r>
              <a:rPr lang="es-ES" sz="2000" dirty="0" smtClean="0"/>
              <a:t>Materiales</a:t>
            </a:r>
          </a:p>
          <a:p>
            <a:r>
              <a:rPr lang="es-ES" sz="2000" dirty="0" smtClean="0"/>
              <a:t>Espacio</a:t>
            </a:r>
          </a:p>
          <a:p>
            <a:r>
              <a:rPr lang="es-ES" sz="2000" dirty="0" smtClean="0"/>
              <a:t>Producto final</a:t>
            </a:r>
          </a:p>
          <a:p>
            <a:r>
              <a:rPr lang="es-ES" sz="2000" dirty="0" smtClean="0"/>
              <a:t>Sentido utilitario</a:t>
            </a:r>
          </a:p>
          <a:p>
            <a:r>
              <a:rPr lang="es-ES" sz="2000" dirty="0" smtClean="0"/>
              <a:t>Tablón (siempre y cuando sean talleres rotativos)</a:t>
            </a:r>
          </a:p>
          <a:p>
            <a:r>
              <a:rPr lang="es-ES" sz="2000" dirty="0" smtClean="0"/>
              <a:t>Evaluación</a:t>
            </a:r>
          </a:p>
          <a:p>
            <a:endParaRPr lang="es-E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1512168" y="216024"/>
            <a:ext cx="5580112" cy="1944216"/>
            <a:chOff x="2627784" y="3645024"/>
            <a:chExt cx="6264696" cy="1944216"/>
          </a:xfrm>
        </p:grpSpPr>
        <p:sp>
          <p:nvSpPr>
            <p:cNvPr id="4" name="3 Rectángulo"/>
            <p:cNvSpPr/>
            <p:nvPr/>
          </p:nvSpPr>
          <p:spPr>
            <a:xfrm>
              <a:off x="2627784" y="3645024"/>
              <a:ext cx="6264696" cy="1944216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2987824" y="3789040"/>
              <a:ext cx="5729004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Taller</a:t>
              </a:r>
            </a:p>
            <a:p>
              <a:pPr algn="ctr"/>
              <a:r>
                <a:rPr lang="es-ES" sz="54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Mi pelos de zacate</a:t>
              </a:r>
              <a:endParaRPr lang="es-E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pic>
        <p:nvPicPr>
          <p:cNvPr id="11" name="Picture 2" descr="http://1.bp.blogspot.com/-vw5a5ra2gWw/UGHiDw4ltqI/AAAAAAAAAZM/8b75xsOrL7c/s320/actividad+ni%C3%B1os+final.jpg"/>
          <p:cNvPicPr>
            <a:picLocks noChangeAspect="1" noChangeArrowheads="1"/>
          </p:cNvPicPr>
          <p:nvPr/>
        </p:nvPicPr>
        <p:blipFill>
          <a:blip r:embed="rId2" cstate="print"/>
          <a:srcRect l="48433" t="2532" r="13896" b="53164"/>
          <a:stretch>
            <a:fillRect/>
          </a:stretch>
        </p:blipFill>
        <p:spPr bwMode="auto">
          <a:xfrm>
            <a:off x="2195736" y="2420888"/>
            <a:ext cx="4536504" cy="4248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6 Grupo"/>
          <p:cNvGrpSpPr/>
          <p:nvPr/>
        </p:nvGrpSpPr>
        <p:grpSpPr>
          <a:xfrm>
            <a:off x="5292080" y="764704"/>
            <a:ext cx="3528392" cy="2736304"/>
            <a:chOff x="2627784" y="3645024"/>
            <a:chExt cx="6264696" cy="2355492"/>
          </a:xfrm>
        </p:grpSpPr>
        <p:sp>
          <p:nvSpPr>
            <p:cNvPr id="8" name="7 Rectángulo"/>
            <p:cNvSpPr/>
            <p:nvPr/>
          </p:nvSpPr>
          <p:spPr>
            <a:xfrm>
              <a:off x="2627784" y="3645024"/>
              <a:ext cx="6264696" cy="23554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os</a:t>
              </a:r>
              <a:endParaRPr lang="es-MX" dirty="0"/>
            </a:p>
          </p:txBody>
        </p:sp>
        <p:sp>
          <p:nvSpPr>
            <p:cNvPr id="9" name="8 Rectángulo"/>
            <p:cNvSpPr/>
            <p:nvPr/>
          </p:nvSpPr>
          <p:spPr>
            <a:xfrm>
              <a:off x="2627784" y="3645024"/>
              <a:ext cx="6183854" cy="1342379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Aserrín</a:t>
              </a:r>
            </a:p>
            <a:p>
              <a:pPr algn="ctr"/>
              <a:endPara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  <a:p>
              <a:pPr algn="ctr"/>
              <a:endParaRPr lang="es-E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5292080" y="3933056"/>
            <a:ext cx="3528392" cy="2664296"/>
            <a:chOff x="2627784" y="3645024"/>
            <a:chExt cx="6264696" cy="2355492"/>
          </a:xfrm>
        </p:grpSpPr>
        <p:sp>
          <p:nvSpPr>
            <p:cNvPr id="11" name="10 Rectángulo"/>
            <p:cNvSpPr/>
            <p:nvPr/>
          </p:nvSpPr>
          <p:spPr>
            <a:xfrm>
              <a:off x="2627784" y="3645024"/>
              <a:ext cx="6264696" cy="2355492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2" name="11 Rectángulo"/>
            <p:cNvSpPr/>
            <p:nvPr/>
          </p:nvSpPr>
          <p:spPr>
            <a:xfrm>
              <a:off x="2627784" y="3645024"/>
              <a:ext cx="6183853" cy="228567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rPr>
                <a:t>Ojos</a:t>
              </a:r>
              <a:endParaRPr lang="es-ES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  <a:p>
              <a:pPr algn="ctr"/>
              <a:endParaRPr lang="es-ES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  <a:p>
              <a:pPr algn="ctr"/>
              <a:endParaRPr lang="es-ES" sz="5400" b="1" cap="none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179512" y="764704"/>
            <a:ext cx="3419872" cy="2808312"/>
            <a:chOff x="216024" y="692696"/>
            <a:chExt cx="3419872" cy="3240360"/>
          </a:xfrm>
        </p:grpSpPr>
        <p:grpSp>
          <p:nvGrpSpPr>
            <p:cNvPr id="4" name="3 Grupo"/>
            <p:cNvGrpSpPr/>
            <p:nvPr/>
          </p:nvGrpSpPr>
          <p:grpSpPr>
            <a:xfrm>
              <a:off x="216024" y="692696"/>
              <a:ext cx="3419872" cy="3240360"/>
              <a:chOff x="2627784" y="3645024"/>
              <a:chExt cx="6264696" cy="2355492"/>
            </a:xfrm>
          </p:grpSpPr>
          <p:sp>
            <p:nvSpPr>
              <p:cNvPr id="5" name="4 Rectángulo"/>
              <p:cNvSpPr/>
              <p:nvPr/>
            </p:nvSpPr>
            <p:spPr>
              <a:xfrm>
                <a:off x="2627784" y="3645024"/>
                <a:ext cx="6264696" cy="235549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6" name="5 Rectángulo"/>
              <p:cNvSpPr/>
              <p:nvPr/>
            </p:nvSpPr>
            <p:spPr>
              <a:xfrm>
                <a:off x="2627784" y="3645024"/>
                <a:ext cx="6183854" cy="153763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5400" b="1" cap="none" spc="100" dirty="0" smtClean="0">
                    <a:ln w="18000">
                      <a:solidFill>
                        <a:schemeClr val="accent1">
                          <a:satMod val="200000"/>
                          <a:tint val="72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25000" dist="20000" dir="16020000" algn="tl">
                        <a:schemeClr val="accent1">
                          <a:satMod val="200000"/>
                          <a:shade val="1000"/>
                          <a:alpha val="60000"/>
                        </a:schemeClr>
                      </a:outerShdw>
                    </a:effectLst>
                  </a:rPr>
                  <a:t>1media</a:t>
                </a:r>
              </a:p>
              <a:p>
                <a:pPr algn="ctr"/>
                <a:endParaRPr lang="es-ES" sz="54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endParaRPr>
              </a:p>
              <a:p>
                <a:pPr algn="ctr"/>
                <a:endParaRPr lang="es-ES" sz="5400" b="1" cap="none" spc="100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38914" name="Picture 2" descr="Resultado de imagen para medias sin costura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1700808"/>
              <a:ext cx="1818878" cy="1836069"/>
            </a:xfrm>
            <a:prstGeom prst="rect">
              <a:avLst/>
            </a:prstGeom>
            <a:noFill/>
          </p:spPr>
        </p:pic>
      </p:grpSp>
      <p:sp>
        <p:nvSpPr>
          <p:cNvPr id="17" name="16 Rectángulo"/>
          <p:cNvSpPr/>
          <p:nvPr/>
        </p:nvSpPr>
        <p:spPr>
          <a:xfrm>
            <a:off x="3203848" y="0"/>
            <a:ext cx="2362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Materiales</a:t>
            </a:r>
          </a:p>
        </p:txBody>
      </p:sp>
      <p:grpSp>
        <p:nvGrpSpPr>
          <p:cNvPr id="19" name="18 Grupo"/>
          <p:cNvGrpSpPr/>
          <p:nvPr/>
        </p:nvGrpSpPr>
        <p:grpSpPr>
          <a:xfrm>
            <a:off x="107504" y="3933056"/>
            <a:ext cx="3672408" cy="2835696"/>
            <a:chOff x="3347864" y="2321496"/>
            <a:chExt cx="3672408" cy="3123728"/>
          </a:xfrm>
        </p:grpSpPr>
        <p:grpSp>
          <p:nvGrpSpPr>
            <p:cNvPr id="13" name="12 Grupo"/>
            <p:cNvGrpSpPr/>
            <p:nvPr/>
          </p:nvGrpSpPr>
          <p:grpSpPr>
            <a:xfrm>
              <a:off x="3347864" y="2321496"/>
              <a:ext cx="3672408" cy="3123728"/>
              <a:chOff x="2627784" y="3645024"/>
              <a:chExt cx="6264696" cy="2355492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2627784" y="3645024"/>
                <a:ext cx="6264696" cy="2355492"/>
              </a:xfrm>
              <a:prstGeom prst="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  <p:sp>
            <p:nvSpPr>
              <p:cNvPr id="15" name="14 Rectángulo"/>
              <p:cNvSpPr/>
              <p:nvPr/>
            </p:nvSpPr>
            <p:spPr>
              <a:xfrm>
                <a:off x="2627784" y="3645024"/>
                <a:ext cx="6183854" cy="134237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s-ES" sz="5400" b="1" spc="100" dirty="0" err="1" smtClean="0">
                    <a:ln w="18000">
                      <a:solidFill>
                        <a:schemeClr val="accent1">
                          <a:satMod val="200000"/>
                          <a:tint val="72000"/>
                        </a:schemeClr>
                      </a:solidFill>
                      <a:prstDash val="solid"/>
                    </a:ln>
                    <a:solidFill>
                      <a:schemeClr val="bg1"/>
                    </a:solidFill>
                    <a:effectLst>
                      <a:outerShdw blurRad="25000" dist="20000" dir="16020000" algn="tl">
                        <a:schemeClr val="accent1">
                          <a:satMod val="200000"/>
                          <a:shade val="1000"/>
                          <a:alpha val="60000"/>
                        </a:schemeClr>
                      </a:outerShdw>
                    </a:effectLst>
                  </a:rPr>
                  <a:t>Alpistle</a:t>
                </a:r>
                <a:endParaRPr lang="es-ES" sz="54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endParaRPr>
              </a:p>
              <a:p>
                <a:pPr algn="ctr"/>
                <a:endParaRPr lang="es-ES" sz="5400" b="1" spc="100" dirty="0" smtClean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endParaRPr>
              </a:p>
              <a:p>
                <a:pPr algn="ctr"/>
                <a:endParaRPr lang="es-ES" sz="5400" b="1" cap="none" spc="100" dirty="0">
                  <a:ln w="18000">
                    <a:solidFill>
                      <a:schemeClr val="accent1">
                        <a:satMod val="200000"/>
                        <a:tint val="72000"/>
                      </a:schemeClr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25000" dist="20000" dir="16020000" algn="tl">
                      <a:schemeClr val="accent1">
                        <a:satMod val="200000"/>
                        <a:shade val="1000"/>
                        <a:alpha val="60000"/>
                      </a:schemeClr>
                    </a:outerShdw>
                  </a:effectLst>
                </a:endParaRPr>
              </a:p>
            </p:txBody>
          </p:sp>
        </p:grpSp>
        <p:pic>
          <p:nvPicPr>
            <p:cNvPr id="38916" name="Picture 4" descr="Resultado de imagen para alpist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39952" y="3284984"/>
              <a:ext cx="2232248" cy="1440160"/>
            </a:xfrm>
            <a:prstGeom prst="rect">
              <a:avLst/>
            </a:prstGeom>
            <a:noFill/>
          </p:spPr>
        </p:pic>
      </p:grpSp>
      <p:pic>
        <p:nvPicPr>
          <p:cNvPr id="38918" name="Picture 6" descr="Resultado de imagen para aserr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595431"/>
            <a:ext cx="2088232" cy="1401522"/>
          </a:xfrm>
          <a:prstGeom prst="rect">
            <a:avLst/>
          </a:prstGeom>
          <a:noFill/>
        </p:spPr>
      </p:pic>
      <p:pic>
        <p:nvPicPr>
          <p:cNvPr id="38920" name="Picture 8" descr="Resultado de imagen para ojos movib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869160"/>
            <a:ext cx="2103464" cy="1483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764704"/>
            <a:ext cx="8964488" cy="180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6866" name="Picture 2" descr="http://1.bp.blogspot.com/-vw5a5ra2gWw/UGHiDw4ltqI/AAAAAAAAAZM/8b75xsOrL7c/s320/actividad+ni%C3%B1os+final.jpg"/>
          <p:cNvPicPr>
            <a:picLocks noChangeAspect="1" noChangeArrowheads="1"/>
          </p:cNvPicPr>
          <p:nvPr/>
        </p:nvPicPr>
        <p:blipFill>
          <a:blip r:embed="rId2" cstate="print"/>
          <a:srcRect l="3465" t="45910" r="74013" b="20701"/>
          <a:stretch>
            <a:fillRect/>
          </a:stretch>
        </p:blipFill>
        <p:spPr bwMode="auto">
          <a:xfrm>
            <a:off x="1043608" y="836712"/>
            <a:ext cx="1872208" cy="158417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3419872" y="-27384"/>
            <a:ext cx="1329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Pasos</a:t>
            </a:r>
            <a:endParaRPr lang="es-ES" sz="36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708920"/>
            <a:ext cx="8892480" cy="180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>
            <a:off x="323528" y="4797152"/>
            <a:ext cx="8820472" cy="180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2555776" y="836712"/>
            <a:ext cx="65882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Vaciar dentro de la media el </a:t>
            </a:r>
            <a:r>
              <a:rPr lang="es-ES" sz="3600" b="1" spc="100" dirty="0" err="1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alpistle</a:t>
            </a:r>
            <a:endParaRPr lang="es-E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1052736"/>
            <a:ext cx="5760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</a:t>
            </a:r>
            <a:endParaRPr lang="es-ES" sz="1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2924944"/>
            <a:ext cx="5760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2</a:t>
            </a:r>
            <a:endParaRPr lang="es-ES" sz="1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23528" y="4934778"/>
            <a:ext cx="5760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</a:t>
            </a:r>
            <a:endParaRPr lang="es-ES" sz="1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1" name="Picture 2" descr="http://1.bp.blogspot.com/-vw5a5ra2gWw/UGHiDw4ltqI/AAAAAAAAAZM/8b75xsOrL7c/s320/actividad+ni%C3%B1os+final.jpg"/>
          <p:cNvPicPr>
            <a:picLocks noChangeAspect="1" noChangeArrowheads="1"/>
          </p:cNvPicPr>
          <p:nvPr/>
        </p:nvPicPr>
        <p:blipFill>
          <a:blip r:embed="rId2" cstate="print"/>
          <a:srcRect l="3465" t="45910" r="74013" b="20701"/>
          <a:stretch>
            <a:fillRect/>
          </a:stretch>
        </p:blipFill>
        <p:spPr bwMode="auto">
          <a:xfrm>
            <a:off x="1187624" y="2780928"/>
            <a:ext cx="1872208" cy="1584176"/>
          </a:xfrm>
          <a:prstGeom prst="rect">
            <a:avLst/>
          </a:prstGeom>
          <a:noFill/>
        </p:spPr>
      </p:pic>
      <p:sp>
        <p:nvSpPr>
          <p:cNvPr id="13" name="12 Rectángulo"/>
          <p:cNvSpPr/>
          <p:nvPr/>
        </p:nvSpPr>
        <p:spPr>
          <a:xfrm>
            <a:off x="2708176" y="3068960"/>
            <a:ext cx="6588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Rellenar con el aserrín</a:t>
            </a:r>
            <a:endParaRPr lang="es-E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4" name="Picture 2" descr="http://1.bp.blogspot.com/-vw5a5ra2gWw/UGHiDw4ltqI/AAAAAAAAAZM/8b75xsOrL7c/s320/actividad+ni%C3%B1os+final.jpg"/>
          <p:cNvPicPr>
            <a:picLocks noChangeAspect="1" noChangeArrowheads="1"/>
          </p:cNvPicPr>
          <p:nvPr/>
        </p:nvPicPr>
        <p:blipFill>
          <a:blip r:embed="rId2" cstate="print"/>
          <a:srcRect l="39016" t="63290" r="42149" b="18988"/>
          <a:stretch>
            <a:fillRect/>
          </a:stretch>
        </p:blipFill>
        <p:spPr bwMode="auto">
          <a:xfrm>
            <a:off x="1187624" y="5013176"/>
            <a:ext cx="1872208" cy="1368152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771800" y="5373216"/>
            <a:ext cx="6588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Hacer un nudo</a:t>
            </a:r>
            <a:endParaRPr lang="es-E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79512" y="764704"/>
            <a:ext cx="8964488" cy="180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>
            <a:off x="3419872" y="-27384"/>
            <a:ext cx="13297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Pasos</a:t>
            </a:r>
            <a:endParaRPr lang="es-ES" sz="3600" b="1" spc="10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51520" y="2708920"/>
            <a:ext cx="8892480" cy="1800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2555776" y="836712"/>
            <a:ext cx="6588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Pegar los ojos y decorar</a:t>
            </a:r>
            <a:endParaRPr lang="es-E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251520" y="1052736"/>
            <a:ext cx="5760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4</a:t>
            </a:r>
            <a:endParaRPr lang="es-ES" sz="1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3528" y="2924944"/>
            <a:ext cx="57606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</a:t>
            </a:r>
            <a:endParaRPr lang="es-ES" sz="166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2708176" y="3068960"/>
            <a:ext cx="658822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Regar</a:t>
            </a:r>
            <a:endParaRPr lang="es-E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6" name="Picture 2" descr="http://1.bp.blogspot.com/-vw5a5ra2gWw/UGHiDw4ltqI/AAAAAAAAAZM/8b75xsOrL7c/s320/actividad+ni%C3%B1os+final.jpg"/>
          <p:cNvPicPr>
            <a:picLocks noChangeAspect="1" noChangeArrowheads="1"/>
          </p:cNvPicPr>
          <p:nvPr/>
        </p:nvPicPr>
        <p:blipFill>
          <a:blip r:embed="rId2" cstate="print"/>
          <a:srcRect l="56506" t="60759" r="27350" b="15190"/>
          <a:stretch>
            <a:fillRect/>
          </a:stretch>
        </p:blipFill>
        <p:spPr bwMode="auto">
          <a:xfrm>
            <a:off x="899592" y="980728"/>
            <a:ext cx="1872208" cy="1440160"/>
          </a:xfrm>
          <a:prstGeom prst="rect">
            <a:avLst/>
          </a:prstGeom>
          <a:noFill/>
        </p:spPr>
      </p:pic>
      <p:pic>
        <p:nvPicPr>
          <p:cNvPr id="17" name="Picture 2" descr="http://1.bp.blogspot.com/-vw5a5ra2gWw/UGHiDw4ltqI/AAAAAAAAAZM/8b75xsOrL7c/s320/actividad+ni%C3%B1os+final.jpg"/>
          <p:cNvPicPr>
            <a:picLocks noChangeAspect="1" noChangeArrowheads="1"/>
          </p:cNvPicPr>
          <p:nvPr/>
        </p:nvPicPr>
        <p:blipFill>
          <a:blip r:embed="rId2" cstate="print"/>
          <a:srcRect l="79221" t="45422" b="16603"/>
          <a:stretch>
            <a:fillRect/>
          </a:stretch>
        </p:blipFill>
        <p:spPr bwMode="auto">
          <a:xfrm>
            <a:off x="971600" y="2780928"/>
            <a:ext cx="2016224" cy="1656184"/>
          </a:xfrm>
          <a:prstGeom prst="rect">
            <a:avLst/>
          </a:prstGeom>
          <a:noFill/>
        </p:spPr>
      </p:pic>
      <p:pic>
        <p:nvPicPr>
          <p:cNvPr id="18" name="Picture 2" descr="http://1.bp.blogspot.com/-vw5a5ra2gWw/UGHiDw4ltqI/AAAAAAAAAZM/8b75xsOrL7c/s320/actividad+ni%C3%B1os+final.jpg"/>
          <p:cNvPicPr>
            <a:picLocks noChangeAspect="1" noChangeArrowheads="1"/>
          </p:cNvPicPr>
          <p:nvPr/>
        </p:nvPicPr>
        <p:blipFill>
          <a:blip r:embed="rId2" cstate="print"/>
          <a:srcRect l="48433" t="2532" r="13896" b="53164"/>
          <a:stretch>
            <a:fillRect/>
          </a:stretch>
        </p:blipFill>
        <p:spPr bwMode="auto">
          <a:xfrm>
            <a:off x="3059832" y="4653136"/>
            <a:ext cx="3672408" cy="20608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Resultado de imagen para grac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6633"/>
            <a:ext cx="7010400" cy="54726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2247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7385"/>
            <a:ext cx="9108504" cy="5228369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1094188" y="548680"/>
            <a:ext cx="713479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5400" dirty="0" smtClean="0">
                <a:solidFill>
                  <a:schemeClr val="tx2">
                    <a:lumMod val="75000"/>
                  </a:schemeClr>
                </a:solidFill>
              </a:rPr>
              <a:t>Modalidad de Talleres</a:t>
            </a:r>
            <a:br>
              <a:rPr lang="es-MX" sz="5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s-MX" sz="5400" dirty="0" smtClean="0">
                <a:solidFill>
                  <a:schemeClr val="tx2">
                    <a:lumMod val="75000"/>
                  </a:schemeClr>
                </a:solidFill>
              </a:rPr>
              <a:t>Joan </a:t>
            </a:r>
            <a:r>
              <a:rPr lang="es-MX" sz="5400" dirty="0" err="1" smtClean="0">
                <a:solidFill>
                  <a:schemeClr val="tx2">
                    <a:lumMod val="75000"/>
                  </a:schemeClr>
                </a:solidFill>
              </a:rPr>
              <a:t>Rue</a:t>
            </a:r>
            <a:r>
              <a:rPr lang="es-MX" sz="5400" dirty="0" smtClean="0">
                <a:solidFill>
                  <a:schemeClr val="tx2">
                    <a:lumMod val="75000"/>
                  </a:schemeClr>
                </a:solidFill>
              </a:rPr>
              <a:t> (1987)</a:t>
            </a:r>
            <a:endParaRPr lang="es-E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2530" name="Picture 2" descr="Imagen relacionad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7848872" cy="26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323528" y="404664"/>
            <a:ext cx="8424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endParaRPr lang="es-MX" sz="2000" dirty="0" smtClean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000" dirty="0" smtClean="0"/>
              <a:t>FUNDAMENTACIÓN</a:t>
            </a:r>
            <a:r>
              <a:rPr lang="es-MX" sz="3600" dirty="0" smtClean="0"/>
              <a:t> </a:t>
            </a:r>
            <a:endParaRPr lang="es-ES" sz="3600" dirty="0" smtClean="0"/>
          </a:p>
        </p:txBody>
      </p:sp>
      <p:sp>
        <p:nvSpPr>
          <p:cNvPr id="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275856" y="1772816"/>
            <a:ext cx="5616624" cy="10081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s-MX" sz="2800" dirty="0" smtClean="0"/>
              <a:t>Tiene sus raíces en la escuela </a:t>
            </a:r>
            <a:endParaRPr lang="es-MX" sz="2800" dirty="0" smtClean="0"/>
          </a:p>
          <a:p>
            <a:pPr eaLnBrk="1" hangingPunct="1">
              <a:buNone/>
            </a:pPr>
            <a:r>
              <a:rPr lang="es-MX" sz="2800" dirty="0" smtClean="0"/>
              <a:t>activa </a:t>
            </a:r>
            <a:r>
              <a:rPr lang="es-MX" sz="2800" dirty="0" smtClean="0"/>
              <a:t>y su referencia es </a:t>
            </a:r>
            <a:r>
              <a:rPr lang="es-MX" sz="2800" dirty="0" err="1" smtClean="0"/>
              <a:t>Freinet</a:t>
            </a:r>
            <a:endParaRPr lang="es-MX" sz="2800" dirty="0" smtClean="0"/>
          </a:p>
          <a:p>
            <a:pPr eaLnBrk="1" hangingPunct="1"/>
            <a:endParaRPr lang="es-MX" sz="3600" dirty="0" smtClean="0"/>
          </a:p>
          <a:p>
            <a:pPr eaLnBrk="1" hangingPunct="1"/>
            <a:endParaRPr lang="es-MX" sz="3600" dirty="0" smtClean="0"/>
          </a:p>
          <a:p>
            <a:pPr eaLnBrk="1" hangingPunct="1"/>
            <a:endParaRPr lang="es-ES" sz="3600" dirty="0" smtClean="0"/>
          </a:p>
        </p:txBody>
      </p:sp>
      <p:pic>
        <p:nvPicPr>
          <p:cNvPr id="21506" name="Picture 2" descr="Resultado de imagen para escuela activa de frein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3212976"/>
            <a:ext cx="5112568" cy="2061593"/>
          </a:xfrm>
          <a:prstGeom prst="rect">
            <a:avLst/>
          </a:prstGeom>
          <a:noFill/>
        </p:spPr>
      </p:pic>
      <p:sp>
        <p:nvSpPr>
          <p:cNvPr id="21508" name="AutoShape 4" descr="Resultado de imagen para celestin frei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1510" name="AutoShape 6" descr="Resultado de imagen para celestin frein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21512" name="Picture 8" descr="Resultado de imagen para celestin freine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052736"/>
            <a:ext cx="2009775" cy="2047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611560" y="836712"/>
            <a:ext cx="7467600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Promueve la socialización del alumnado.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Adquisición de técnicas y manipulación de materiales y herramientas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Adecuación de espacios físicos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Permite la participación de padres de familia o auxiliares.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Parte de las necesidades del niños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Promueve la creatividad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Diseño de un producto con sentido utilitario.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El tiempo depende del proceso y resultado del producto.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Fortalece el trabajo de otras modalidades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0" y="260648"/>
            <a:ext cx="7467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PROPÓSITOS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graphicFrame>
        <p:nvGraphicFramePr>
          <p:cNvPr id="20" name="19 Tabla"/>
          <p:cNvGraphicFramePr>
            <a:graphicFrameLocks noGrp="1"/>
          </p:cNvGraphicFramePr>
          <p:nvPr/>
        </p:nvGraphicFramePr>
        <p:xfrm>
          <a:off x="899592" y="2286352"/>
          <a:ext cx="7704856" cy="3230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852428"/>
                <a:gridCol w="3852428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+mj-lt"/>
                        </a:rPr>
                        <a:t>ROL</a:t>
                      </a:r>
                      <a:r>
                        <a:rPr lang="es-MX" baseline="0" dirty="0" smtClean="0">
                          <a:latin typeface="+mj-lt"/>
                        </a:rPr>
                        <a:t> DEL DOCENTE</a:t>
                      </a:r>
                      <a:endParaRPr lang="es-MX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latin typeface="+mn-lt"/>
                        </a:rPr>
                        <a:t>ROL DEL ALUMNO</a:t>
                      </a:r>
                      <a:endParaRPr lang="es-MX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2000" dirty="0" smtClean="0">
                          <a:latin typeface="+mj-lt"/>
                        </a:rPr>
                        <a:t>Coordinador.</a:t>
                      </a:r>
                    </a:p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2000" dirty="0" smtClean="0">
                          <a:latin typeface="+mj-lt"/>
                        </a:rPr>
                        <a:t>Participación activa en el proceso de enseñanza.</a:t>
                      </a:r>
                    </a:p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2000" dirty="0" smtClean="0">
                          <a:latin typeface="+mj-lt"/>
                        </a:rPr>
                        <a:t>Planifica e incita a través de consignas</a:t>
                      </a:r>
                    </a:p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2000" dirty="0" smtClean="0">
                          <a:latin typeface="+mj-lt"/>
                        </a:rPr>
                        <a:t>Interviene en las actividades respondiendo dudas</a:t>
                      </a:r>
                    </a:p>
                    <a:p>
                      <a:pPr eaLnBrk="1" hangingPunct="1">
                        <a:buFont typeface="Wingdings" pitchFamily="2" charset="2"/>
                        <a:buChar char="§"/>
                      </a:pPr>
                      <a:r>
                        <a:rPr lang="es-MX" sz="2000" dirty="0" smtClean="0">
                          <a:latin typeface="+mj-lt"/>
                        </a:rPr>
                        <a:t>Interviene con ideas y sistematiza información</a:t>
                      </a:r>
                      <a:endParaRPr lang="es-MX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Interactúa con sus iguales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Experimenta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Verbaliza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 activo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Creativo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Adquiere hábitos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kumimoji="0" lang="es-MX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Es feliz</a:t>
                      </a:r>
                    </a:p>
                    <a:p>
                      <a:endParaRPr lang="es-MX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458" name="Picture 2" descr="Resultado de imagen para docent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04664"/>
            <a:ext cx="5688632" cy="19442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251520" y="-27384"/>
            <a:ext cx="7921625" cy="1421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</a:pPr>
            <a:r>
              <a:rPr lang="es-MX" sz="3200" dirty="0"/>
              <a:t>Para la realización de una propuesta de talleres es necesario acercarnos a la clarificación de las siguientes dimensiones</a:t>
            </a:r>
            <a:r>
              <a:rPr lang="es-MX" sz="2800" dirty="0"/>
              <a:t>: </a:t>
            </a:r>
          </a:p>
        </p:txBody>
      </p:sp>
      <p:graphicFrame>
        <p:nvGraphicFramePr>
          <p:cNvPr id="22" name="5 Marcador de contenido"/>
          <p:cNvGraphicFramePr>
            <a:graphicFrameLocks noGrp="1"/>
          </p:cNvGraphicFramePr>
          <p:nvPr>
            <p:ph sz="quarter" idx="1"/>
          </p:nvPr>
        </p:nvGraphicFramePr>
        <p:xfrm>
          <a:off x="843460" y="1412776"/>
          <a:ext cx="7400948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200" dirty="0" smtClean="0"/>
              <a:t> EN RELACIÓN CON LOS OBJETIVOS</a:t>
            </a:r>
            <a:endParaRPr lang="es-ES" sz="3200" dirty="0" smtClean="0"/>
          </a:p>
        </p:txBody>
      </p:sp>
      <p:sp>
        <p:nvSpPr>
          <p:cNvPr id="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536" y="931639"/>
            <a:ext cx="8424936" cy="4873625"/>
          </a:xfrm>
        </p:spPr>
        <p:txBody>
          <a:bodyPr>
            <a:normAutofit fontScale="85000" lnSpcReduction="10000"/>
          </a:bodyPr>
          <a:lstStyle/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z="3300" dirty="0" smtClean="0"/>
              <a:t>Atender a la diversidad del alumnado con una oferta variada y permanente de posibilidades de trabajo.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z="3300" dirty="0" smtClean="0"/>
              <a:t>Favorecer los intercambios en la realización de los aprendizajes.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z="3300" dirty="0" smtClean="0"/>
              <a:t>Ampliar el concepto de “contenidos” educativos.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z="3300" dirty="0" smtClean="0"/>
              <a:t>Estimular la socialización.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z="3300" dirty="0" smtClean="0"/>
              <a:t>Proporcionar ámbitos de trabajo y reflexión interdisciplinaria.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z="3300" dirty="0" smtClean="0"/>
              <a:t>Favorecer la realización de proyectos por parte de los alumnos.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r>
              <a:rPr lang="es-MX" sz="3300" dirty="0" smtClean="0"/>
              <a:t>Estimular la participación de los padres en ciertas actividades.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tx1"/>
              </a:buClr>
              <a:buFontTx/>
              <a:buAutoNum type="alphaLcParenR"/>
            </a:pPr>
            <a:endParaRPr lang="es-ES" dirty="0" smtClean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2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000" dirty="0" smtClean="0"/>
              <a:t>EN EL ÁMBITO SOCIAL.</a:t>
            </a:r>
            <a:endParaRPr lang="es-ES" sz="3000" dirty="0" smtClean="0"/>
          </a:p>
        </p:txBody>
      </p:sp>
      <p:sp>
        <p:nvSpPr>
          <p:cNvPr id="18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764704"/>
            <a:ext cx="8709720" cy="2232025"/>
          </a:xfrm>
        </p:spPr>
        <p:txBody>
          <a:bodyPr>
            <a:normAutofit/>
          </a:bodyPr>
          <a:lstStyle/>
          <a:p>
            <a:pPr marL="533400" indent="-533400" algn="just" eaLnBrk="1" hangingPunct="1">
              <a:buFont typeface="Wingdings" pitchFamily="2" charset="2"/>
              <a:buNone/>
            </a:pPr>
            <a:r>
              <a:rPr lang="es-MX" sz="2400" dirty="0" smtClean="0"/>
              <a:t>Valoración del trabajo en equipo, a partir de </a:t>
            </a:r>
            <a:r>
              <a:rPr lang="es-MX" sz="2400" dirty="0" smtClean="0"/>
              <a:t>la organización </a:t>
            </a:r>
            <a:r>
              <a:rPr lang="es-MX" sz="2400" dirty="0" smtClean="0"/>
              <a:t>de pequeños grupos mixtos y heterogéneos en tanto que faciliten la cooperación y socialización.</a:t>
            </a:r>
            <a:endParaRPr lang="es-ES" sz="2400" dirty="0" smtClean="0"/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704800" y="2060848"/>
            <a:ext cx="7467600" cy="798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EN EL PLANO METODOLÓGICO. </a:t>
            </a:r>
            <a:endParaRPr kumimoji="0" lang="es-ES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35496" y="2659831"/>
            <a:ext cx="9108504" cy="487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Observar como fuente de conocimiento y desarrollo de creatividad.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Adquisición de técnicas de trabajo específicas en cada actividad-taller.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Manipulación por parte de los alumnos de materiales y herramientas.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MX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Vinculación estrecha entre realización de una actividad práctica y la reflexión sobre la misma. 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8820472" y="1484784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94887" t="4596" b="5245"/>
          <a:stretch>
            <a:fillRect/>
          </a:stretch>
        </p:blipFill>
        <p:spPr bwMode="auto">
          <a:xfrm>
            <a:off x="-36512" y="0"/>
            <a:ext cx="323528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-36512" y="-27385"/>
            <a:ext cx="8064896" cy="293270"/>
          </a:xfrm>
          <a:prstGeom prst="rect">
            <a:avLst/>
          </a:prstGeom>
          <a:noFill/>
        </p:spPr>
      </p:pic>
      <p:pic>
        <p:nvPicPr>
          <p:cNvPr id="11" name="Picture 2" descr="caratulas para cuadernos cta - Buscar con Google: "/>
          <p:cNvPicPr>
            <a:picLocks noChangeAspect="1" noChangeArrowheads="1"/>
          </p:cNvPicPr>
          <p:nvPr/>
        </p:nvPicPr>
        <p:blipFill>
          <a:blip r:embed="rId3" cstate="print"/>
          <a:srcRect b="96557"/>
          <a:stretch>
            <a:fillRect/>
          </a:stretch>
        </p:blipFill>
        <p:spPr bwMode="auto">
          <a:xfrm>
            <a:off x="3203848" y="6564730"/>
            <a:ext cx="5688632" cy="293270"/>
          </a:xfrm>
          <a:prstGeom prst="rect">
            <a:avLst/>
          </a:prstGeom>
          <a:noFill/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sz="3000" dirty="0" smtClean="0"/>
              <a:t>EN LA ORGANIZACIÓN  ESPACIO Y TIEMPO</a:t>
            </a:r>
            <a:endParaRPr lang="es-ES" sz="3000" dirty="0" smtClean="0"/>
          </a:p>
        </p:txBody>
      </p:sp>
      <p:sp>
        <p:nvSpPr>
          <p:cNvPr id="12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48816" y="1096144"/>
            <a:ext cx="7467600" cy="3917032"/>
          </a:xfrm>
        </p:spPr>
        <p:txBody>
          <a:bodyPr>
            <a:noAutofit/>
          </a:bodyPr>
          <a:lstStyle/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MX" sz="2000" dirty="0" smtClean="0"/>
              <a:t>Reorganización del espacio-taller en función de las actividades especificas del mismo.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MX" sz="2000" dirty="0" smtClean="0"/>
              <a:t>Profunda modificación de las funciones habituales de espacio-aula o espacio-escuela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MX" sz="2000" dirty="0" smtClean="0"/>
              <a:t>Temporalización de los trabajos de los niños supeditada a su ejecución efectiva y al dominio de las destrezas 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ES" sz="2000" dirty="0" smtClean="0"/>
              <a:t>Talleres rotativos: se caracterizan por que el niño elige el taller y se organiza al nivel institución. Se utiliza un tabloide  para identificar el grupo que esta trabajando, la cantidad de alumnos y el responsable, así como el nombre del taller.</a:t>
            </a:r>
          </a:p>
          <a:p>
            <a:pPr marL="533400" indent="-533400" eaLnBrk="1" fontAlgn="auto" hangingPunct="1">
              <a:spcAft>
                <a:spcPts val="0"/>
              </a:spcAft>
              <a:buFont typeface="Wingdings" pitchFamily="2" charset="2"/>
              <a:buAutoNum type="alphaLcParenR"/>
              <a:defRPr/>
            </a:pPr>
            <a:r>
              <a:rPr lang="es-ES" sz="2000" dirty="0" smtClean="0"/>
              <a:t>Talleres simultáneos: son aquellos que se dan al mismo tiempo dentro de un  mismo espacio, aquí se puede pedir ayuda a un padre de </a:t>
            </a:r>
            <a:r>
              <a:rPr lang="es-ES" sz="2000" dirty="0" smtClean="0"/>
              <a:t>familia </a:t>
            </a:r>
            <a:r>
              <a:rPr lang="es-ES" sz="2000" dirty="0" smtClean="0"/>
              <a:t>o a un experto</a:t>
            </a:r>
            <a:r>
              <a:rPr lang="es-ES" sz="2000" dirty="0" smtClean="0">
                <a:latin typeface="Arial Narrow" pitchFamily="34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404980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1324</TotalTime>
  <Words>691</Words>
  <Application>Microsoft Office PowerPoint</Application>
  <PresentationFormat>Presentación en pantalla (4:3)</PresentationFormat>
  <Paragraphs>128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Diapositiva 2</vt:lpstr>
      <vt:lpstr>FUNDAMENTACIÓN </vt:lpstr>
      <vt:lpstr>Diapositiva 4</vt:lpstr>
      <vt:lpstr>Diapositiva 5</vt:lpstr>
      <vt:lpstr>Diapositiva 6</vt:lpstr>
      <vt:lpstr> EN RELACIÓN CON LOS OBJETIVOS</vt:lpstr>
      <vt:lpstr>EN EL ÁMBITO SOCIAL.</vt:lpstr>
      <vt:lpstr>EN LA ORGANIZACIÓN  ESPACIO Y TIEMPO</vt:lpstr>
      <vt:lpstr>METODOLOGÍA </vt:lpstr>
      <vt:lpstr>¿CÓMO PLANIFICARLOS?</vt:lpstr>
      <vt:lpstr>ASPECTOS A EVALUAR</vt:lpstr>
      <vt:lpstr>Diapositiva 13</vt:lpstr>
      <vt:lpstr>ELEMENTOS DE PLANEACIÓN</vt:lpstr>
      <vt:lpstr>Diapositiva 15</vt:lpstr>
      <vt:lpstr>Diapositiva 16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Diseño</dc:creator>
  <cp:lastModifiedBy>Edith Araceli</cp:lastModifiedBy>
  <cp:revision>114</cp:revision>
  <dcterms:created xsi:type="dcterms:W3CDTF">2016-02-02T16:14:54Z</dcterms:created>
  <dcterms:modified xsi:type="dcterms:W3CDTF">2017-01-26T02:03:19Z</dcterms:modified>
</cp:coreProperties>
</file>