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57" r:id="rId10"/>
    <p:sldId id="268" r:id="rId11"/>
    <p:sldId id="269" r:id="rId12"/>
    <p:sldId id="27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3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2DEEFF-4A4C-4404-AFA3-1AE17EEA7533}" type="datetimeFigureOut">
              <a:rPr lang="es-MX" smtClean="0"/>
              <a:t>30/08/2012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74051D-DFA6-4259-B26D-01B27FB48AD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7628384" cy="2373983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s-MX" sz="4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s-MX" sz="4400" b="1" dirty="0" smtClean="0">
                <a:ln>
                  <a:solidFill>
                    <a:schemeClr val="tx1"/>
                  </a:solidFill>
                </a:ln>
              </a:rPr>
              <a:t>Tema 1.</a:t>
            </a:r>
            <a:br>
              <a:rPr lang="es-MX" sz="4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s-MX" sz="4400" b="1" dirty="0" smtClean="0">
                <a:ln>
                  <a:solidFill>
                    <a:schemeClr val="tx1"/>
                  </a:solidFill>
                </a:ln>
              </a:rPr>
              <a:t>Desarrollo Social </a:t>
            </a:r>
            <a:br>
              <a:rPr lang="es-MX" sz="4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s-MX" sz="4400" b="1" dirty="0" smtClean="0">
                <a:ln>
                  <a:solidFill>
                    <a:schemeClr val="tx1"/>
                  </a:solidFill>
                </a:ln>
              </a:rPr>
              <a:t>y de la </a:t>
            </a:r>
            <a:br>
              <a:rPr lang="es-MX" sz="4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s-MX" sz="4400" b="1" dirty="0" smtClean="0">
                <a:ln>
                  <a:solidFill>
                    <a:schemeClr val="tx1"/>
                  </a:solidFill>
                </a:ln>
              </a:rPr>
              <a:t>personalidad</a:t>
            </a:r>
            <a:endParaRPr lang="es-MX" sz="4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2216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/>
              <a:t>Equipo 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Nayeli A. Medellín Reyes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Samantha Reyna Ramos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Aseret Rodríguez Martínez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Kareny Valdés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Zulema de la Rosa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26064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Socialización y afectividad en el niño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79512" y="602128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+mj-lt"/>
              </a:rPr>
              <a:t>Félix López</a:t>
            </a:r>
            <a:endParaRPr lang="es-MX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052736"/>
            <a:ext cx="6777317" cy="3508977"/>
          </a:xfrm>
        </p:spPr>
        <p:txBody>
          <a:bodyPr/>
          <a:lstStyle/>
          <a:p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apego      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Vínculo </a:t>
            </a:r>
            <a:r>
              <a:rPr lang="es-ES" dirty="0">
                <a:latin typeface="Arial" pitchFamily="34" charset="0"/>
                <a:cs typeface="Arial" pitchFamily="34" charset="0"/>
              </a:rPr>
              <a:t>afectivo que establece el niño con las personas que interactúan de forma privilegiada con él, estando caracterizado por determinadas conductas, representaciones mentales y sentimientos. Conjunto de sentimientos con las que el niño esta vinculado.</a:t>
            </a:r>
          </a:p>
          <a:p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3203848" y="11991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2" descr="http://atencionatupsique.files.wordpress.com/2011/07/apego_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9148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1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6777317" cy="3816424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tx1"/>
                </a:solidFill>
                <a:latin typeface="+mj-lt"/>
                <a:cs typeface="Arial" pitchFamily="34" charset="0"/>
              </a:rPr>
              <a:t>Las conductas que intentan conseguir o mantener con la persona a la que esta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apegada.</a:t>
            </a:r>
          </a:p>
          <a:p>
            <a:endParaRPr lang="es-ES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conductas </a:t>
            </a:r>
            <a:r>
              <a:rPr lang="es-ES" dirty="0">
                <a:solidFill>
                  <a:schemeClr val="tx1"/>
                </a:solidFill>
                <a:latin typeface="+mj-lt"/>
                <a:cs typeface="Arial" pitchFamily="34" charset="0"/>
              </a:rPr>
              <a:t>de interacción privilegiada: lloros,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gestos </a:t>
            </a:r>
            <a:r>
              <a:rPr lang="es-ES" dirty="0">
                <a:solidFill>
                  <a:schemeClr val="tx1"/>
                </a:solidFill>
                <a:latin typeface="+mj-lt"/>
                <a:cs typeface="Arial" pitchFamily="34" charset="0"/>
              </a:rPr>
              <a:t>y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vocalización</a:t>
            </a:r>
          </a:p>
          <a:p>
            <a:endParaRPr lang="es-ES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contacto </a:t>
            </a:r>
            <a:r>
              <a:rPr lang="es-ES" dirty="0">
                <a:solidFill>
                  <a:schemeClr val="tx1"/>
                </a:solidFill>
                <a:latin typeface="+mj-lt"/>
                <a:cs typeface="Arial" pitchFamily="34" charset="0"/>
              </a:rPr>
              <a:t>intimo: contacto táctil y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abrazos</a:t>
            </a:r>
          </a:p>
          <a:p>
            <a:endParaRPr lang="es-ES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vigilancia </a:t>
            </a:r>
            <a:r>
              <a:rPr lang="es-ES" dirty="0">
                <a:solidFill>
                  <a:schemeClr val="tx1"/>
                </a:solidFill>
                <a:latin typeface="+mj-lt"/>
                <a:cs typeface="Arial" pitchFamily="34" charset="0"/>
              </a:rPr>
              <a:t>y seguimiento: visión a distancia.</a:t>
            </a:r>
          </a:p>
          <a:p>
            <a:endParaRPr lang="es-E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82" y="827594"/>
            <a:ext cx="1188640" cy="142192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52948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Dos primeros meses</a:t>
            </a:r>
            <a:br>
              <a:rPr lang="es-MX" dirty="0" smtClean="0"/>
            </a:br>
            <a:r>
              <a:rPr lang="es-MX" dirty="0" smtClean="0"/>
              <a:t> de vida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6777317" cy="3508977"/>
          </a:xfrm>
        </p:spPr>
        <p:txBody>
          <a:bodyPr/>
          <a:lstStyle/>
          <a:p>
            <a:r>
              <a:rPr lang="es-ES" dirty="0"/>
              <a:t>Buscados de estímulos sociales</a:t>
            </a:r>
          </a:p>
          <a:p>
            <a:r>
              <a:rPr lang="es-ES" dirty="0"/>
              <a:t>Se siente atraído por el rostro, la voz, el tacto y la temperatura de las personas que lo rodean.</a:t>
            </a:r>
          </a:p>
          <a:p>
            <a:r>
              <a:rPr lang="es-ES" dirty="0"/>
              <a:t>Amamantamiento, mecimiento, y limpieza.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276228" cy="23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1143000"/>
          </a:xfrm>
        </p:spPr>
        <p:txBody>
          <a:bodyPr/>
          <a:lstStyle/>
          <a:p>
            <a:r>
              <a:rPr lang="es-MX" dirty="0" smtClean="0"/>
              <a:t>Seis y doce meses.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6777317" cy="3508977"/>
          </a:xfrm>
        </p:spPr>
        <p:txBody>
          <a:bodyPr/>
          <a:lstStyle/>
          <a:p>
            <a:r>
              <a:rPr lang="es-MX" dirty="0" smtClean="0"/>
              <a:t>Los niños reaccionan con miedo o rechazo ante los desconocidos, por la rapidez en que se acercan o formas de actuación de este.</a:t>
            </a:r>
          </a:p>
          <a:p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2277"/>
            <a:ext cx="3296419" cy="2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Sistemas de relaciones del niño con el entorno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u="sng" dirty="0" smtClean="0"/>
              <a:t>Exploración; </a:t>
            </a:r>
            <a:r>
              <a:rPr lang="es-MX" dirty="0" smtClean="0"/>
              <a:t>desde el nacimiento pero partir de este periodo se desenvuelve mas.</a:t>
            </a:r>
          </a:p>
          <a:p>
            <a:r>
              <a:rPr lang="es-MX" u="sng" dirty="0" smtClean="0"/>
              <a:t>Apego; </a:t>
            </a:r>
            <a:r>
              <a:rPr lang="es-MX" dirty="0" smtClean="0"/>
              <a:t>Vinculo especifico con determinadas personas.</a:t>
            </a:r>
          </a:p>
          <a:p>
            <a:r>
              <a:rPr lang="es-MX" u="sng" dirty="0" smtClean="0"/>
              <a:t>Afiliación; </a:t>
            </a:r>
            <a:r>
              <a:rPr lang="es-MX" dirty="0" smtClean="0"/>
              <a:t>Interesarse y establecer relaciones con otras personas.</a:t>
            </a:r>
          </a:p>
          <a:p>
            <a:r>
              <a:rPr lang="es-MX" u="sng" dirty="0" smtClean="0"/>
              <a:t>Miedo a extraños; </a:t>
            </a:r>
            <a:r>
              <a:rPr lang="es-MX" dirty="0" smtClean="0"/>
              <a:t>Cautela, miedo ante los desconocidos.</a:t>
            </a:r>
          </a:p>
          <a:p>
            <a:r>
              <a:rPr lang="es-MX" u="sng" dirty="0" smtClean="0"/>
              <a:t>Figuras de apego; </a:t>
            </a:r>
            <a:r>
              <a:rPr lang="es-MX" dirty="0" smtClean="0"/>
              <a:t>Personas con las que establece este vinculo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58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6777317" cy="3508977"/>
          </a:xfrm>
        </p:spPr>
        <p:txBody>
          <a:bodyPr/>
          <a:lstStyle/>
          <a:p>
            <a:r>
              <a:rPr lang="es-MX" dirty="0" smtClean="0"/>
              <a:t>La afiliación o el miedo a extraños hace que el niño este interesado en establecer relaciones con los demás, a la vez de alarma di esta no tiene un lugar adecuado.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914657"/>
            <a:ext cx="3500697" cy="325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Pictures\Piñata Regina Minnie\P1050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2" y="548680"/>
            <a:ext cx="2715766" cy="3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926976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Segundo año de </a:t>
            </a:r>
            <a:br>
              <a:rPr lang="es-MX" b="1" dirty="0" smtClean="0"/>
            </a:br>
            <a:r>
              <a:rPr lang="es-MX" b="1" dirty="0" smtClean="0"/>
              <a:t>vida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5992050" cy="4373073"/>
          </a:xfrm>
        </p:spPr>
        <p:txBody>
          <a:bodyPr>
            <a:normAutofit/>
          </a:bodyPr>
          <a:lstStyle/>
          <a:p>
            <a:r>
              <a:rPr lang="es-MX" dirty="0" smtClean="0"/>
              <a:t>El vinculo de apego se consolida.</a:t>
            </a:r>
          </a:p>
          <a:p>
            <a:r>
              <a:rPr lang="es-MX" dirty="0" smtClean="0"/>
              <a:t>Las nuevas </a:t>
            </a:r>
            <a:r>
              <a:rPr lang="es-MX" u="sng" dirty="0" smtClean="0">
                <a:solidFill>
                  <a:schemeClr val="tx1"/>
                </a:solidFill>
              </a:rPr>
              <a:t>capacidades lingüísticas y mentales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/>
              <a:t>facilitan la comunicación y entendimiento con los padres.</a:t>
            </a:r>
          </a:p>
          <a:p>
            <a:r>
              <a:rPr lang="es-MX" dirty="0" smtClean="0"/>
              <a:t>La </a:t>
            </a:r>
            <a:r>
              <a:rPr lang="es-MX" u="sng" dirty="0" smtClean="0">
                <a:solidFill>
                  <a:schemeClr val="tx1"/>
                </a:solidFill>
              </a:rPr>
              <a:t>adquisición de autonomía motora</a:t>
            </a:r>
            <a:r>
              <a:rPr lang="es-MX" dirty="0" smtClean="0"/>
              <a:t>, facilitan la ampliación del ambiente físico y social, haciendo menos necesaria las figuras de apego, adquiriendo así mayor autonomía.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22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6777317" cy="3508977"/>
          </a:xfrm>
        </p:spPr>
        <p:txBody>
          <a:bodyPr/>
          <a:lstStyle/>
          <a:p>
            <a:r>
              <a:rPr lang="es-MX" u="sng" dirty="0" smtClean="0"/>
              <a:t>La exploración y manipulación </a:t>
            </a:r>
            <a:r>
              <a:rPr lang="es-MX" dirty="0" smtClean="0"/>
              <a:t>de juguetes, desplazamientos de lugares, cada vez mas alejados de las figuras de apego y adquieren nuevas relaciones con otros niños.</a:t>
            </a:r>
          </a:p>
          <a:p>
            <a:r>
              <a:rPr lang="es-MX" dirty="0" smtClean="0"/>
              <a:t>Dentro del </a:t>
            </a:r>
            <a:r>
              <a:rPr lang="es-MX" u="sng" dirty="0" smtClean="0"/>
              <a:t>ambiente familiar </a:t>
            </a:r>
            <a:r>
              <a:rPr lang="es-MX" dirty="0" smtClean="0"/>
              <a:t>el niño adquiere la toma de conciencia al relacionar los diferentes miembros de la familia. </a:t>
            </a:r>
            <a:endParaRPr lang="es-MX" dirty="0"/>
          </a:p>
        </p:txBody>
      </p:sp>
      <p:pic>
        <p:nvPicPr>
          <p:cNvPr id="6146" name="Picture 2" descr="http://t0.gstatic.com/images?q=tbn:ANd9GcQNW_vfLruLEAXTjvx2jH69RWQwFbvmnbPe2HXZyv2ftumGEF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es-MX" dirty="0" smtClean="0"/>
              <a:t>Toma de conciencia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Los niños de dan cuenta de que los padres comparten formas de intimidad (dormir juntos, etc.) en las que no pueden participar, y eso los provoca a desear participar.</a:t>
            </a:r>
          </a:p>
          <a:p>
            <a:r>
              <a:rPr lang="es-MX" dirty="0" smtClean="0"/>
              <a:t>Si las relaciones con uno de los progenitores no es buena puede llegar a ser rivalidad o rechazo por el niño. </a:t>
            </a:r>
          </a:p>
          <a:p>
            <a:r>
              <a:rPr lang="es-MX" dirty="0" smtClean="0"/>
              <a:t>Por ello es importante tener el afecto de ambos padres.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91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es-MX" dirty="0" smtClean="0"/>
              <a:t>Celos fraternales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80928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Aparecen principalmente con la llegada de un hermano.</a:t>
            </a:r>
          </a:p>
          <a:p>
            <a:r>
              <a:rPr lang="es-MX" dirty="0" smtClean="0"/>
              <a:t>Las consecuencias son cuando la madre desciende las atenciones del niño, y aparecen exigencias, prohibiciones y castigos.</a:t>
            </a:r>
          </a:p>
          <a:p>
            <a:r>
              <a:rPr lang="es-MX" dirty="0" smtClean="0"/>
              <a:t>Conducta regresiva; suelen rechazar la comida, problemas para dormir etc.</a:t>
            </a:r>
          </a:p>
          <a:p>
            <a:r>
              <a:rPr lang="es-MX" dirty="0" smtClean="0"/>
              <a:t>Sentimientos ambivalentes; Asia su hermano es decir lo quieren pero lo rechazan.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260648"/>
            <a:ext cx="3694162" cy="23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strella de 5 puntas"/>
          <p:cNvSpPr/>
          <p:nvPr/>
        </p:nvSpPr>
        <p:spPr>
          <a:xfrm>
            <a:off x="5220072" y="3689103"/>
            <a:ext cx="4086200" cy="3052265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69269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niño cuando nace es muy indefenso; su supervivencia</a:t>
            </a:r>
          </a:p>
          <a:p>
            <a:r>
              <a:rPr lang="es-MX" dirty="0" smtClean="0"/>
              <a:t>Depende de la ayuda que le preste el grupo social donde vive.</a:t>
            </a:r>
            <a:endParaRPr lang="es-MX" dirty="0"/>
          </a:p>
        </p:txBody>
      </p:sp>
      <p:sp>
        <p:nvSpPr>
          <p:cNvPr id="5" name="4 Flecha derecha"/>
          <p:cNvSpPr/>
          <p:nvPr/>
        </p:nvSpPr>
        <p:spPr>
          <a:xfrm>
            <a:off x="3242855" y="1106160"/>
            <a:ext cx="936104" cy="16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17" y="1442665"/>
            <a:ext cx="2479769" cy="1914327"/>
          </a:xfrm>
          <a:prstGeom prst="rect">
            <a:avLst/>
          </a:prstGeom>
        </p:spPr>
      </p:pic>
      <p:sp>
        <p:nvSpPr>
          <p:cNvPr id="7" name="6 Flecha abajo"/>
          <p:cNvSpPr/>
          <p:nvPr/>
        </p:nvSpPr>
        <p:spPr>
          <a:xfrm>
            <a:off x="7265545" y="206084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731210" y="2922922"/>
            <a:ext cx="323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Proceso de asimilación  o asimilaciones de valores y normas  que el grupo social que le rodea le trasmite</a:t>
            </a:r>
            <a:endParaRPr lang="es-MX" dirty="0"/>
          </a:p>
        </p:txBody>
      </p:sp>
      <p:sp>
        <p:nvSpPr>
          <p:cNvPr id="9" name="8 Flecha abajo"/>
          <p:cNvSpPr/>
          <p:nvPr/>
        </p:nvSpPr>
        <p:spPr>
          <a:xfrm rot="2101569">
            <a:off x="2709079" y="2348096"/>
            <a:ext cx="360040" cy="114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755576" y="472514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Protección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Cuidados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Exploración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Actividad lúdica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Establecer vínculos afectivos</a:t>
            </a:r>
            <a:endParaRPr lang="es-MX" dirty="0"/>
          </a:p>
        </p:txBody>
      </p:sp>
      <p:sp>
        <p:nvSpPr>
          <p:cNvPr id="11" name="10 Flecha derecha"/>
          <p:cNvSpPr/>
          <p:nvPr/>
        </p:nvSpPr>
        <p:spPr>
          <a:xfrm>
            <a:off x="3366438" y="5517232"/>
            <a:ext cx="21487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6070658" y="4917067"/>
            <a:ext cx="267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Motivado, biológica  y socialmente  para incorporarse al grupo social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386734" y="831195"/>
            <a:ext cx="436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Tiene una gran capacidad de aprendizaje  y se siente atraído por los estímulos de los origen social a través del sistema perceptivo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6965"/>
            <a:ext cx="3408150" cy="131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1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Criterios educativos.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FF"/>
                </a:solidFill>
              </a:rPr>
              <a:t>De los niños a los padres: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Percibir demandas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Interpretarlas adecuadamente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Seleccionar respuesta adecuada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Responder contingentemente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 No aceptar berrinches </a:t>
            </a:r>
          </a:p>
          <a:p>
            <a:pPr marL="68580" indent="0">
              <a:buNone/>
            </a:pP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33" y="764704"/>
            <a:ext cx="21023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FF"/>
                </a:solidFill>
              </a:rPr>
              <a:t>Estimulación que ofrece las figuras de apego.</a:t>
            </a:r>
            <a:endParaRPr lang="es-MX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Cantidad; estimulación táctil, visual, auditiva etcétera.</a:t>
            </a:r>
          </a:p>
          <a:p>
            <a:r>
              <a:rPr lang="es-MX" dirty="0" smtClean="0"/>
              <a:t>Calidad; estimulación, intima rítmica espontanea y lúdica. (actividades de alimentación, limpieza y juego).</a:t>
            </a:r>
          </a:p>
          <a:p>
            <a:r>
              <a:rPr lang="es-MX" dirty="0" smtClean="0"/>
              <a:t>Accesibilidad y disponibilidad.</a:t>
            </a:r>
          </a:p>
          <a:p>
            <a:r>
              <a:rPr lang="es-MX" dirty="0" smtClean="0"/>
              <a:t>Exclusividad.</a:t>
            </a:r>
          </a:p>
          <a:p>
            <a:r>
              <a:rPr lang="es-MX" dirty="0" smtClean="0"/>
              <a:t>Incondicionalidad; es aceptado independientemente de sus comportamientos.</a:t>
            </a:r>
            <a:endParaRPr lang="es-MX" dirty="0"/>
          </a:p>
        </p:txBody>
      </p:sp>
      <p:sp>
        <p:nvSpPr>
          <p:cNvPr id="4" name="AutoShape 2" descr="data:image/jpeg;base64,/9j/4AAQSkZJRgABAQAAAQABAAD/2wCEAAkGBhQSEBQUEhIVFRQVFxcWFRQWFBYXGBYZFxQXFxgXGBkXHiceFx0jGRUcHzEgJCcpLCwsFh4xNTAqNScrLCkBCQoKDgwOGg8PGiwkHyQwKiktLC0tLCkpKio0LCwsKi8sKSksLC8qLCosLCwsLCwsLCwsLCwqLCwsLCksLCwpLP/AABEIALcA8gMBIgACEQEDEQH/xAAcAAACAgMBAQAAAAAAAAAAAAAABgQFAQIHAwj/xABFEAACAQIEBAQCCAMECQQDAAABAgMAEQQSITEFBhNBIlFhcQcyFCNCUoGRobFywdEkYoLhFTM0Q3OSorLCFmPS8FOTtP/EABoBAAIDAQEAAAAAAAAAAAAAAAADAgQFAQb/xAAwEQACAgEDAQYEBgMBAAAAAAAAAQIDEQQhMRITIjJBUXEFYfDxFCOBkaHRscHhQv/aAAwDAQACEQMRAD8Ad5Nz7n961raTc+5/eta8++S+gooorgBRRRQAUUUUAFFFFABRW0UTMbKCx8gL1YQcvytvZfc3P5CpxrlLhEXJLkraKYIuWV+05PsAKkpy/CPsk+7GnrSWMg7YitRTeODQj/dj9ayeEQ//AI1qf4KfqjnbIT6KbG4DCfsW9iajyctxnYsPxB/eovRzXGDvaxFuiriblpx8rBvcWNV2IwMifOhHruPzFJlVOPKJqaZ4UUA0UokFFFFABRRRQAUUUUAFFFFAG67UULtRT0JMSbn3P71rW0m59z+9a0l8jlwFFFFcAKKKKACisgEmw1J2A71d8O5e2aX/AJP/AJH+QptdUrHhEZSUeSqwmBeQ+Bb+uwH41d4TlxBq5zHy2H9TVukYAsAABsBWs86orMxCqoLMTsABck+wrRr0sY87srSsbCONVFlAA8gKpMXz5gInKSYyBWG46gNve2grjPPPxRmxrNHCzRYXUAKSHlH3pDuAfuj8b0q8H4HNin6eHiLnvYWVfV2Oij3q+q1GOZPCLleibj1WPB9VQ4lXUMjBlbVWUggj0I0NetfNObHcHxCKWKgMJFQMxgltoTpbXUg7Eaeld85S5njx+FSePS/hdCdUcfMp8/Q9wRS9sZXBWtode/KLuisXovQIM0WrF6L0AFqMtZooAr8XwWOTtlPmun+RqkxvApE1Xxr6DX8v6U11i1V7NPCZOM2hEvRTXxDgySa/K33h/Md6W8Xgmjazj2PY+39KzraJV+xYjYpHhRRRVcYFFFFABRRRQBuu1FC7UU9CTEm59z+9a1tJufc/vWtJfI5cBRRRXACvSCBnYKouT/8AbnyFGHwzSMFUan9B5mmzh/DliWw1J3buf8vSrFFDseXwLnPpPLhvCViF937t/IeQqwFZorXjFRWEVW8hSP8AGPHtFwqXKbdRo4mPkrN4vzAt+NOeIxCorMxAVQWYnYAC5J/CkXm3jsGKjQRTxsqMJSjKbSFNQqsy5L9xruB50OajyTqXeTOccp/Dhpl6+LDRwWzKg0klHn/cX13Pa1dWw+Eiw0WWKMJGv2UHqBf1Pqdaq+UuHyJEzSYn6SspDxtcsMpG/i7t3Ha1qvyL7/rWRqb5WS3ZsWbye+So5q4fh5cM6YshY+0h3jfZWU+fp32pR+Ec74TiMuEdgyTR9SNl+STL8siehU29MpB2p44xw2PERGKRcwYggA2Nx9oH086r+XcFHLjI+gLRYJGjR7A9Rn+cBjqyC2/dsx97GjsaXQIulBVNPn+PuN3G+NLh0BILOxsiA2LG1zc/ZUDUsdh+ApExfFpsTe7lv4S8cC+gCkNN+f4javXjgbF46UBc6xEQol7JZbM7yn7pc6KLlsmxtU7DcFUk9V+oRa8YGWMX28O7f4j+FVNZdbOfRB4S/n+w09cIRUpbtlJgSqkFGaGXNlLRyOAWtcEXJVlYajMDfbtTRwHnAl1jxBU52yJMBlBcf7uRPsOex2Pppev5g4eGsyi5ylHRfmaNdboO7Rk5gO4JA7UsidZQxVgSw6UmU7TIM8MnoTbS/oNxVWq63TzzluI+ddd0eMM7IKzUHguLMuHikO7orH3I1/Wp1emMMKKKKACvLEYdXUqwuD2r1orjWQFLinCTEbjVPPuPQ/1qBT06AixFwe1K/F+E9I5l1Q/9PofSszUafp70eCzXZnZlbRRRVIcFFFFAG67UULtRT0JMSbn3P71rW0m59z+9a0l8jlwFZC3IA1J0ArFXvL/Dv96w/g/m1TqrdksIjKXSsk/hPDREuvzH5j/IegqwrAFZrbjFRWEU287hRRRUjgqc5Y0MVgvpbqS+RUEhVPoSpJ9F8qXcPhZpwJI5BHEDdC6set/e0IKR+Xdt7Wtf05snU4yQuksqCOM/R1QhpijsGHi+aNcwYqPmv3ANT+KcXWGKPqWJk0+sPTW9gfFYHxagBVBJN7bGsPU0Oy9ylv5Jen3NWmfRSunb1ZSQ4+XDzLGBCpd8jpmzxdRhdWzJZoC1jfMuuml9akYzmuRYQzYZlzv0w0eIjOVs+S92XQXB7E+levAZ4sTOs0cSKzXmc6F8oUxxO/kWcuV2JVLkCo2Jw6LimLF+muNGZMzdPL0hKfAND4/FbzrT0ujrlX3k9vmZmt1koWJQfpksOI8JmCjNIqBpESQLmlZlY5bPI9jlzFbqgXQnWmHhnFI4/q5I1gkVb5QfA6oN4m+1YDbRh3FLvHuOmXCSiOGTxRlklkZIlvYOj+I3OoB2rz5q4/FJw2RmFjIiHpuPEM9jmUHQ6A2Ze/lVt1RqjssFWu+dskud8ewtcL4WMSZJ3leJo8S8zAXN45XDK+/hIylSdbAV0SQnUgAnsL2/WuV8M460WIWRGUliA4e+VonRpGBttd3UA9iPK4p94TxmAjKHaIgC8EpsYyQDZSdCLG+jH8KwJylPk9JY5LEXwuC5rn/MvB2hfE4meRTC6ssaKSkjyNpEngA2bXNfYXpuxnMcCf7wO2tkQhibC51+UaeZrnfGuIy4wdVtLlYoY73VCzK7fxtlCgt5vYWAoql0vclX19MunzWPsdt4JBkw0S/dRR+lTq8MED00vvlF/e1e9bphMKKKKDgUUUUAFaSxhgQRcHQitr0GjkBP4ngDE9vsnVT6eR9RUSnHiGCEqFTvuD5Gk94ypIIsQbH3rH1FXZyyuGW659SMUUUVWGG67UULtRT0JMSbn3P71rW0m59z+9a0l8jlwe+AwvUkVex1PoBv/wDfWnJEsAALAaAVUcuYSyFzu23sP6mrqtbS19MMvllWyWWFFFFWhQUUVGxfEI4rdR1W5sLnc+g3NAHjxPARSJeZQVQE3JIK6akEaqbDcVzqLhcuIEl5XaISAJFLJJYZQGGVk8Ry3A11uG17U18y8wwZFTrJZ7s4zC5SPxFLebNZbdwTUHgch6Kq4yyqLyp3V3u5J8wb3B7/AIV5/wCL6uypflrjGX7/AGB2OHBTQ4YQp9KgVVkVisyAZFKE2ZHFyRYkNmYlhcsa3XFLJMJE2OPjJuNRoiMrDsQSQfars4IDq38SSDWJUUalSHNxqzN60nQTREnq9Zo1yCeHLkLTBwkbmNrSSZ1VCQLLmGpNzUfhXxSSU1JOS5Xrv5FW2t3NNcpp/oSoOHQQsC8EfSeSQQykFywzF1AjIOUZbhbb5NhcVticK83CMxQ2wcE+VXXxGVSVFwdRkjG33j/dq4jEn02AvJa6zMsAt4MqBQbruSGIJOlxZateExB04hCdupJp6TQhv/I1s6XUT1OnU545fBOiKrsbXnhnJeLcFIOVVP1saQoBrbaRG0/9pgQNyYyK6Xy9LE0Nos5CsQ/VW0hf7TOD9o2/LTtSxCBicLhSpysI8PCTlBzszllvfvGgLBgQQW8tKueGf2MOrxSOGIYzxqGDWFgGjU5oyBvuCSTfWqVtEt8I2PxcZNQk+Ni14rwmOeIpICF1IZTlZDYgspGxtcHsRoa59y1D18Zg4RfJGEdtNyV6zMe2paP8qdcZjmnidIVdAysplkQplBUg5EbxM3YEgAb62tSZwjCSHF4f6PIIZHWRUc3tdFEZGgN/Co3Hao1VtSi5IZC+MlKMZeR29a2qHwnDukMaSv1JFUBn+8R3qZWwZQUUVF4hxGOCNpJWCoguzHsP5m+lu96AJJNKXGPiVhoJDGqvMymzdMLlUjcF2IBI8heoPNvPcbYG+EkLSTv0VCq3US65n8FswbLtp9oGkSLlnFEC2EkA7AmNdPYteqeovcNoIt0UKW89joGF+KuHb/WRzR+uUOPc5Df9KbsDj45o1kidXRtmU3B/z9K47geS8TI3jQQr952DH8EQ3P4kVI5RxcvDseIZCcsrhJhe6sX/ANXMnle1tO2h1FLp1Mm8TJ26eKWYM7FaqDmLA2tIB6N/I/yq/BryxMIdSp2ItVu2tTi0U4vDyJNFbSRlWKncEg/hWtYmMbFw3XaihdqKchRiTc+5/eiKMswUbkgfnRJufc/vVhy/Bmmv2UE/idBUIR6p4GN4jkZoYgqhRsBYfhXpWLVmtxbFIKKKK6BgmlbiuIMeIkeOaDMyql3LM0AF7hVQG4JObUrrvcAVacUdpJUgViuZWeRgbMI1IXKp7FibX7AHvaqfjOC6qyYTDrkjjjJkVBbOxU5IrjfzOutxc70HUVMvLUk7dXCztkfpdWTE/WpOInzqVW2ZVv3uqncDvW+C4pHjZWjZSksQzJPG+TOpJBaPN4yl9CGBW49ibDgnMUc6u8zJCkbx5ELiNkKrbJILhiR3U6bACq7jDSxSLicOIB1PqhFMuSWdc2Z5ksQb5iPCR8ovptQlHiS2fJCyLmvmTJOG4lAT9LQqoLEvhVL2AJ3R1U7b2FQcHx+OXp5oneTpLICsWZTffIzfKoI+YkDQ2Jtes4XmhZlySyR4d3UhopIZAwuCrgFzkYA3Fwe1VOMwEbKYvpcc8TIEjkkxqZYhkCnPGCA1rXBAO9ja16zdR8H01zXQlH22ERk4+NPPyGLgGGaQnEyADOXMSbsqtlW7tsdI7Ll0sxOpNTuGXGJxoGpaOJwPM9Ir/wCNeZ5jw11UTo5awVY7yM3YZRGDfb2qHg+Pqz46RVdOjCEPUUKSwDEWFybXNta1FXCqtVx8gq6nNya2KDlPAGKDBRv8wSWZvVtIxb+FW/arDnCXLw/Fn/2XH5iw/evfh8P1jm2kQXDp6ZFDSkeV3YD/AAVC5zVnwwgS2fESxwrc2G+djfyCpSSvOWZdRdYeUFFbsVVr+hUG/wCVc+wOIM0PUw3ilw2MPS7Z0kP1ZUn5gzR29bkU6cvAjCxI9i0YMT9wWiJQ79rAHXzqn5b4SFgnhbRfpGIguPsnOZoWHrZjb1UVFxUizp5uvqfpj9vM6VwTiyYmBJUvZhqpBDIw0ZGB1BBuCDU+qXlriXViOcBZkOSYDuwGjjzVlswPkbdquRTiwBrmvxV4xOrCD/V4d47s9geobm65mBCZbA9jqDfSul0kfFcP9CUqyheoueMtYy6HKo87NZiO4X0pV2eh4Y2nHWsiFyZxKGGaSeZiAkKokhW7OXk1KganRd7Dc10eDGqydTMOmQGVyQAVKg5jfbU218q5PgyOoheMTAnI8Qv4wxAyodw4NiD6EHQ11jCmMqES1lAHTIAKAbKyHVbetY8sOKZrT6F7/wAYPQSXKlbFCCS1/bLa243pA5l5hhxHSlhDdTDzopD+HOrFm7XOjR3tvYmnTH40oCGaOFdhI7rf/Ag1LeV/yNc95lxnUxDLHFkERyKrDI0kjBQ0sml7kEAX1tc21rtax3sexGLg8p8/WR15c+JbSTJFiIlUSEKkkZawY7BlbWx+8D7iugVyTkvl2WPiQ62Fc2BuzBiiMPleNvlN9vbyNdbFatDm4d/kzb1BS7gs8xYfLIG7OP1Gn7VVU0cwwXhJ7qQf5H96V6ztTDps9xlbzE3XaihdqKiiJiTc+5/er7liLwu3mQPyH+dUMm59z+9M/LyWgHqWP603SrNoWeEs6KKwa1SsZrFa3qu4PzJh8UZBBKHMbZXtfQ+YvuNNxppQdSbTa8jbiXCzIyyRyGORAVD5QwKta6sptcXAO4II969uHcOESkXzMxLO53Zjualg1mg4K/OWDRkHgXMoecNlGYthwJEF7X+YD8qR+ZOTsZiMSuKE6TYZmE0c0koVYIyyyZSDoFAUC672F66bx7h6yRMWz3RXYZGsx8BDL/iGlIfDsHDi0WH6KUlKmSZiweOxjYqRkYoSSQLWBGU6bGuD6bpVNuPpj15IuCbEDE4mW6L9IDssTq+TpS5QJI3Fm1KG91Gpv3FeOF4fJHlzYLh+IIRVLS5gbrfVbxmwN9V89b1KwOInmZJZ2Y2iygMIxYuVZgmQkmMBBbN4r3qfVWVjUtmNjBY3IS9f6jLHBF0XZ/CzlbtKJMiogWyjbU/lXvwaMMnEnZzITJGrnKFFwUZwoGwGY+ffU1nEoxRgjBGIsrEZsvra4vpXlhIxFwzi2U7FrEnW4hQXNttalXNye4u2KjB4N8Fx/DxYdWkxEQLZpG+sVmvI7ORlW5J8VrW7Unc5cakneNhFJFClzCzqylybXk/u6DQbga96XYSEdTlGhVrEWzAEG3qDanTmvnKDEYUxxhyzlSQy26eU337ntpUsnmp3KafkQuUOcBh88eILGN3Mgl1cqzABs43KmwNxqDenrlvEQYqXGRxSq4kWKYMhvkkAy39CCgNcu5c4YuIxUcTEhWuWtuQoLEDyJtXTeE8MiwmNw7wxhFkzQSWJ1zDNGTc75lIv/ersGWdHY5PD9iPj+MtFN4XSHERZEkaViIyXJYQlQCZQwUsCLZAQb7in3g3FUxEKSxm6uL7g2OxUkdwdKpuduDo+HkmCXnijbpPmy2PkexXXW42vVXyBBJhZHwsskDMVEojh2hygJkPuADc+tTWU/kbEKl2eY+Q83pH+IfAcRi5MOIAGRTIH8QGRmAAdhfUBQw01ufWlzm7nuXESNFA7JBcouS/UnINidPFlvcBV1I1O9Uo5NxfT6qxCOxDZQ565trmVVNrjyY39O1VbNRF5hjKLFdEo4nnDOiw8pYLAquIdCXjUC9yc7kZbrHsZGOnreoSSDHTO2Jhj+qyCOP5iudL5ncWzNuLDwjXfel7E8yyY6CMORmRo4SV0DNI3ilt2PSVl9CXrXmPj30LLNG1pJD08hUMjhbsM4NiMt9Cpv4rVSu1fVaqa+H/nYs16Z9DnLkaMVwWFEZ40SJ0vIsqquZWQE3u17i2hB0IJqv4JwvD4zFrLOHjxDIk7RofqZiAozgEZlKm10v8AdOtIeM+I2Lm8MiRLFcZwiMDIAb5WLsSFPcDUgU3cH4nfErJf5JomXUaR4iMKV07Bgf0pn5tE4Ka7rf8ASR2VWYt8M6sBWQKBWa1jJPHFRZkZfNSP0pJFPZpIxCWdh5Mw/U1n61cMfS+UYXaihdqKqokYk3Puf3ps4MtoI/b+ZpSk3Puf3pu4QfqI/wCEU/SeNnLfCiVK9gSewv57Vx/j/wAXJZoiuGQwHOCsuZWYoATYqRZSTba+lxXYjSbxv4W4PEOXAeFmuW6LBQxO5KsCAfUWrSY7RWaeE86iLa8sHMeaeKziaSQSyRjFxRSkI7KHDRgWFj2YEWFVWA4nLCD0ZXjzhVbpmzMBsAR4u+w3rr0iCEIuRGnwyPDCWUatI8SxOPIEEEgeTWpT5pwWHwjLBBEonyBpsRqX8d/Clz4GYXJYWsCAN9F2TVcepmvpvidfT2XZJ7Je+OGx+5DxUhwcS4iTNOAcwLq0gF9M9je4FhrTJevntIpIlTExEIep04sotJnUXzg/aS4KkeQJp1X4oYp/DHhYy+W5ytLIRpq2VE0W9LjqF/62MW2huTlH+hr4v8QMJh5TE7OzKbP00LhD5MR39BcirbCzQtCZYchR1L50AAYWOun864jPh0+jwSdR2mkkl6wNsoKgMQO9yXBzd9b04fD/AImRhcbEToimRfTOjXA8vEL/AImowvbs6GE6EodSNsF/qo/4F/7RXniZSJoVB0bq5h55YwRf8TUmNLADyAH5C1QcUf7Vhx/cxB/SMfzpPmOJ5rbAqPoePBtbrpe4vcEw3v8AtWtZhwfVwPFIxuykj36Ckf8AbTKfEJv8DIvP0cf0OQyAZgR0j3z5tl9LXv6Vy6KIswVQSzEBQNySbAChp2cAszMANyWYKD2udq3wmKaORJE+ZGDL3Fwaa2ePsl1POC0x/L+JwWSVgFIYZXRwcjbgHyP6VviudsS/TLOoEbpJZFC5ijAjN/SvXmLnN8VEI+msa3DNZi2Yja1xoNaseDfDoyRh55CmYXCKoLAHbMW0B9KPYnDKl+WdkRkngvukqfmrrr+hrluGhbCytDhsGVkgV458S7EiRpYysRvvlZip9D23p/5Ib+wxpe/SzRXPfpsVv+lQefeWJMVDeCRkcFc6qbdVFa4HqynxL5nQ76PPV6exJuMnhS98L54XIpcnxhJGiiwzIwiU/S5bszGy6bAKp1sq+WtNfEJ2jRpFBYIrsYwNXsPCATtbWlDF87yYYn6l5o0lSBmt0i8sgzKY43GYMwuXQjLfVTrWvE+bpklijbA4otKWKLO6BT0xmfLGoHUIUXAY66Vlzom57LYvuSfeSxx5/T3IuHxfXxccnQ6BbNJKNbOyq4RxexDFWJOmu/lfw+IWAZ8Ojra8Ti9yALPZbknQAMBc+tWeGxecRy5+peeRTIRYsHLKjHy+wLdtKs8Rh1kRkcXVgVYeYIsRWJdqHVqo2JcPH7M0YRUoPG2f4FPh3KEKGM4nxCaNZIbuFS4H1kfgbLIRowIOqn0NXiSxF0w0BiDs6LZLBI/FmBcroCctgNyaTuKcs4xpsjCTEqBaOR3BCqNlOY+C3t271ccG4GuAMeImOZ0dfAmiKpPj9ZCFuddARt3rUt7CyyNtl2c4xFfWwjps7NpLc7XisWsUbO58KLdiAToN9Bqa8uGcahxC5oJUkA3yMDa/mNx+PlUTmKYHByEDMjKL6gAoxGYknYZSdfKlPHQyyYfqI6YXJE6KzuitJ1ACsYEVysa2uouWOm2t9s8/g6Jek3iS2mk/iNXXKTynBw9dSsgQKbm5YDQMb6i41sdReqfih+vk/i/kKpazwr3GVeIjrtRQu1FU0TMSbn3P701cDe8Celx+RNKsm59z+9MXLUl4mHkx/UA03SvFjQWruluaqRzNDnZWJXKWGZlIVinzhT3IttubaXq2NcQ+J/P8mC4k8McULxhYpSsgLfWEZg4sRlOg296vXOxJOtJ+/oV0m3hDjxHiqNxPDNmtE0UjuHUqyvh/F4gdVISS/wCFUHOHCRNP9IhnjVcQ2UrMWjeN1ivbKw7hVsDaxYbiuc4v4nyyyrI8MV1aUnKXF1liEZXc2sFBv5irCb4xyMHP0TDiSRMjSXYsfDl7++1VbndKCSim3zvw/wDaHxU4bxLfjk6rKsWRoVgjWNY5CuZSwzsSQSCSCut9at+SeMyQdTJhZ8QJOmc0CnMDGfvEZSpvqL+fnUT4YY/CY2eaSeBWkQxlYmdpQkYjymRUe5ezKL3vlDC1O/xQTHfRYv8ARyF1D3mjjJVmTL4VXKVbLfcKQdvWm10Sz2je46d0ehV49xTg4HNiMZImJifDHEs0sDFbqJVuSh11vGxB2N1uNqZo+V/oGDmzSB5J2ijJAygAuBYA67X/AFry5WTEmPAQ4t+piopHlm1DNEmVgiSMNM1mGm/5Xq754m/2ZPvTFj7RxOf3IprrjHveYuVrm0uFtsUhNVmIP9th9IJz+ckQ/lVlVZJ/tyemHb9ZPL8KqIeWdWvJ1jNilOxERPsUIqqqx5Qe2MmXzhjb8mdabT4hdvhPHhuEEMXRCqoiLRlQBbwnc+d1IbX71cw5vwSRYyRIwAvhbKNlLLcqPLzt613bH8BSR8+aSNiACY2tmttmBBBI7G1cv5h5BiixL3nxD3OHclmTMRNM0cl2y3JFgQasTWDDt0crHiOBCjaxBIuAQSPQEE12bD4/rW+jL1iwBBGka3FxnfYewuar+KfDnB4dWyxmQ9CY3lcucygFWAPhB31tT5wW30eLKAAY0Omm6jyqMOXH0JU6Ls1mTzk8+XuFHDw5C2ZizOxAsMzsWNvS5qxNZFaTEAEnaxv7W1p5dPnjnHiMM2Ow0gnljkkxLNOzA5YgkgSJ4/MBB+nrXpz1MnUwjHij4q01mIBBhQ2DOLne3al7iHN7zT4eUhHXA/KHC+JBKMoYX+s0sNNamc085pjliEeGw8RhczNkXJmVRqDmPi9hqaXlG2niDw/Tzj/tZ/Ya+AzQiOaEBliZi0JAZi63yNKoUEj6yPNa3hJHpVunEm+i9U2zWIvbRiGKhgDsDa9jte1LvAuKPO8mNimyTP1GMSqyxxhJYhlJ2YMCWKL5XNWvGxlCozs7O5kkdranQXyrovsPKvOfEqIRnnO8nn+y9o27LenyX1+p7cP4uzRuWGZksfK69/yrdwcQ4y3VVU3uAbs2lrHQjL3qnPEUjxGaPxxscpttZtCDfb/KvbiPOMcIlTqQqyMFjGcyFwDqSEBy+H8b1QWmsbzCJpXqNb6uM+papneGDDYmXpRRMVEjAsrRkjLqAQsii6jOMtmvuLVafDzDQJiZY0iisQ0sMgjUMAJDGdh4cwVWtpYk7Uo/+vIyWyTwgllyZ1ljAUrclmI3va3pTPyI5SZJVjeVcR9WHWxSNVGZ5Cw0ILkAedia3tJK9zSsjj1frsYGppr6JShJb8JY939fodMpMxz3lc/3j+9OLPYE+QpHvfXz1/OrOteyRlU8tm67UULtRVREjEm59z+9W3LU1nZfMAj8P8jVTJufc/vXrw+fJKjeR19joa5XLpsTJyWYjpXLvjxhGTCRYmI5WSQI5spujg2vca2YD8zXUAaXfiLwj6TwvFRAXYxll/ij8a/qtvxrae5Vi8PJ8vf6ek7iJveGI/8AjUzAYqSXMbQIFtqcKGuT2GRDr71RVO4dxPpZhZiDbaWSO3/IbH8QaSaDW2w4cTRosBhjCoOKdjMZ4Y+m6RBiqAWAZbtf3se1T+HcZxskC/SMViSxvdTM66X0By2NUXCOMPNLPM5KxBEUZmJChBlQXO5C3ue5J86tlnORDvmUn8cmYftVLUWzz0RG1VRxljn8FeLg4rGwZcoXIyjztdWY+ZOhvTRzdJmxkS9o4Hb8ZJFUfohrnnJfFVw2MjxLL80LiTKLlhkDqoHc3Fh707cQxYlxMkgvYrCoB3AEZcg/jJViNilVt7FWcMWnnVW3+3L/AMAj/qvVpVYv+3N/wFt/zNelIYWdSOWHtxO33sKf+mY/1qPUrl1R/pCNu5hkUfgyt/Op1eNELPCx7pF5w1mnIHyRYT/+pmpx4hxBIY2kkYKi2uT6mwAA1JJNgBqSbVz7nTihWB2YZJcVJDHFGfmCo63LeoW5NtiwFOulsl5torV7bvgaeY/EVXu0M1vyUfzqfy018Hh/+En/AGiqPmvG9GbAO2iu7wMx2UyxXQH3dAKjpzCeGoq4gFsLnyJKo8cOYkqkqD5lGoDrrawI7nnUo2tPzOtZr9h3qn5uxDJgMUygllglIA3v0zU/A4+OaNZInV0cXVlNwR6GvZhVkTk+Kx2r0miKMVYZWU2KncEdjX0NjcGl2UYDKDiMwxHThCAHEWFj81zlta1XfNHBk+kQsvD48SzK+bwxBgQUsxMmhG489ar5eG8F3tVsJPwY5bXEYEu8smXNMnSvdPGuXMPI+o3qHicY/wBNYiKafou0FlS0TSRqbku+iiwLG+1dW5Ow4TDBcioQ8l1UaDxnwjQaC9qhcc4NI30plm6augNumrZvqSrAFj3yj2pd2njak2t/rJKjWTplLpfOxz7hHJT4wg4v+zoDHL9Fh0DRyhm+skvcsbdtvKnz4f8ALuHjwULLBGGI1fIpY5SyqSSNTl0vULE4lY7MMTBCDhITllAJNhJYp41v5WsQaZOUcv0KAKysAguVIIv3Fxpe9TqrcJNeXkKutlYk5Ntlg3D4ze8aG+90XWwsO3lUJeXIhiEmAIMadONFOWNASS1kWwub9/IVbVirJWUmuCDxebJC57kWH46UpCr3mbEfIn+I/sP51RVk6uebMehYqWEbrtRQu1FLQGJNz7n961NbSbn3P71rSXyNXBfYXmNVRQysWAsSLa2rM3NMQUl1IUDxFsoAHqSbAVQGk3m3Flp+mfkjCEL2LsM2Y+dhYDy1qytVYkcjQpPAlcX5NgMpGFndw7nIpgK6E3Cr4rva9r2Api5N+FJlWZyGEiBTh2Yr0WYFs6Npqe2lwu9+1TeWsZHFOTIPnCqsh+wb7HyDE7+e9Nf+h4rjMpbLoodmYIPJATZB6CpR1OfFuNsi491HNuYuDNlaCUHDuCDldcu3/S49VJrxilBiiUXYgovhUm5sVIBAsTY7DXeuqPhDbKsjhfuNaWP/APXKGH5Wrzx00ksuHDxALD1AQmUQ66JKq/MHtcFSLC5sfOC7Nx5e2+P+ne2lng5pw/iMMZiE4YrFl6yANdVVGDA21H3f8VZw/wAUkhhVI8OXfVmLNkQFjfKoFzlUWUbbV1KbDq6srqrBgQwKg5gdwfOqzA8o4OE3jw0YPmRmI9s16IWQjltEZS6nkWOA85Y3EkZeHgp9/qMg/NwQavGXEdYyjCnSPJkM0QLG9zlbYj3tvTEBRXHfvsjggz/FGKJyk+FxETDcMFv+RtevSH4lYZp8O8TyrIkosrRgBwwysjOWsoIO+uoFOeNwEcy5Zo0kXydQ35X2/CqjDch4KNw6YZQw1FyxAPoCbU2N8Vvjc5zyUvPXOkuIxlo2MceFkBiXS/UUaysDcEi9gDoBr3vXnyrDLjMWmIxLPJHGb5zbxEHwqg0AUHXQb014/lzDzsGlhRmFvFqCQNgctsw9Dep0UIUBVAAGwAsBXJanO6W5RjpH1uUpZXkiw5lkgxuFfDyI4DWytYEow1VhrrY9u4uK5DxrC4yJRHiGneJD4GzPJF6MDqQbdm1FdRtQDUfxMm+8Mt0sbI4y0Lvwpx80Blzo/wBHezKCLfWd2UHYEWv5kVN+IvxIkiAgw2aN3XM0pGqgkgLH2zG2p7e+1rRU4ayUXlrK9BlNMK0lzgQ+Shi3eNXlnGEjcSFGJysQcwADa2zHMdbU+85YmTEQg4SWWCeO+UgqBIptmjY62vYEHsR61g0WolrZuWVgdNKUurAi8sc5Y3AOwmSaSAZmeORTdS2uZZDt4zrqRYk1TS8SikhnWWJpZ5WPQkbESskCt9hELXYqxNr7312tXUyLix1HkdR7WqHHwWBXzrh4g/3hGoI9tKm9bnmJarspjlzhl/J4Oe43jCydZJ8LFJJlWJHcsJMOI0CBVA3FwWtpqxOorovw05lVcCsZhy9IlAyABZB9/wDi7H1rTG8GgmIMsMbkfaZRf89zUqKIKoVQFA0AAsB7Coy1bx3VucuspnUoRhh+by/8DL/6nT7j/p/Wsf8AqZPuP+n9aXaKX+LsKPZRJGOxXUkLeew8gNqj0UVWbbeWMxjY3XaihdqKchRiTc+5/etaKKS+RyCq7inAo5yGbMrgZQ6mxte9iDcMPeiiuHU8bopJOSGJt11yd/q2D2/OwPrTVGtgBe9gBfztWaK62dlJy5M0UUVwiFFFFABRRRQAUUUUAFFFFABRRRQAUUUUAFFFFABRRRQAUUUUAFFFFABRRRQBuu1FFFPQ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07715"/>
            <a:ext cx="3240360" cy="27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6"/>
            <a:ext cx="6777317" cy="3508977"/>
          </a:xfrm>
        </p:spPr>
        <p:txBody>
          <a:bodyPr/>
          <a:lstStyle/>
          <a:p>
            <a:r>
              <a:rPr lang="es-MX" dirty="0" smtClean="0"/>
              <a:t>Permanencia en el tiempo</a:t>
            </a:r>
          </a:p>
          <a:p>
            <a:r>
              <a:rPr lang="es-MX" dirty="0" smtClean="0"/>
              <a:t>Numero de figuras de apego</a:t>
            </a:r>
          </a:p>
          <a:p>
            <a:r>
              <a:rPr lang="es-MX" dirty="0" smtClean="0"/>
              <a:t>Relaciones entre las propias figuras de apego</a:t>
            </a:r>
          </a:p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624736" cy="34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3" y="692697"/>
            <a:ext cx="825717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Procesos de socialización</a:t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6777317" cy="3508977"/>
          </a:xfrm>
        </p:spPr>
        <p:txBody>
          <a:bodyPr/>
          <a:lstStyle/>
          <a:p>
            <a:r>
              <a:rPr lang="es-MX" dirty="0"/>
              <a:t>Mentales de socialización: Adquisición de conocimientos</a:t>
            </a:r>
          </a:p>
          <a:p>
            <a:endParaRPr lang="es-MX" dirty="0"/>
          </a:p>
          <a:p>
            <a:r>
              <a:rPr lang="es-MX" dirty="0"/>
              <a:t>Afectivos de socialización: Formación de vínculos</a:t>
            </a:r>
          </a:p>
          <a:p>
            <a:endParaRPr lang="es-MX" dirty="0"/>
          </a:p>
          <a:p>
            <a:r>
              <a:rPr lang="es-MX" dirty="0"/>
              <a:t>Conductuales de socialización: Conformación Social de la conducta</a:t>
            </a:r>
          </a:p>
          <a:p>
            <a:endParaRPr lang="es-MX" dirty="0"/>
          </a:p>
        </p:txBody>
      </p:sp>
      <p:pic>
        <p:nvPicPr>
          <p:cNvPr id="4" name="Picture 4" descr="http://img.terra.com.mx/galeria_de_fotos/images/468/934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21770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Procesos mentales de socialización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3508977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latin typeface="+mj-lt"/>
                <a:cs typeface="Aharoni" pitchFamily="2" charset="-79"/>
              </a:rPr>
              <a:t>El reconocimiento de algunas emociones e indicios sociales no significa que los niños reconozcan ya a las personas en cuanto tales, sino que se trata probablemente, del reconocimiento de la recurrencia de determinados estímulos que se repiten y no, necesariamente, del reconocimiento de la </a:t>
            </a:r>
            <a:r>
              <a:rPr lang="es-MX" dirty="0" smtClean="0">
                <a:latin typeface="+mj-lt"/>
                <a:cs typeface="Aharoni" pitchFamily="2" charset="-79"/>
              </a:rPr>
              <a:t>persona.</a:t>
            </a:r>
          </a:p>
          <a:p>
            <a:r>
              <a:rPr lang="es-MX" dirty="0">
                <a:latin typeface="+mj-lt"/>
                <a:cs typeface="Aharoni" pitchFamily="2" charset="-79"/>
              </a:rPr>
              <a:t>El conocimiento de las </a:t>
            </a:r>
            <a:r>
              <a:rPr lang="es-MX" dirty="0" smtClean="0">
                <a:latin typeface="+mj-lt"/>
                <a:cs typeface="Aharoni" pitchFamily="2" charset="-79"/>
              </a:rPr>
              <a:t>primeras diferencias </a:t>
            </a:r>
            <a:r>
              <a:rPr lang="es-MX" dirty="0">
                <a:latin typeface="+mj-lt"/>
                <a:cs typeface="Aharoni" pitchFamily="2" charset="-79"/>
              </a:rPr>
              <a:t>entre el yo y los </a:t>
            </a:r>
            <a:r>
              <a:rPr lang="es-MX" dirty="0" smtClean="0">
                <a:latin typeface="+mj-lt"/>
                <a:cs typeface="Aharoni" pitchFamily="2" charset="-79"/>
              </a:rPr>
              <a:t>otros.</a:t>
            </a:r>
          </a:p>
          <a:p>
            <a:r>
              <a:rPr lang="es-MX" dirty="0">
                <a:latin typeface="+mj-lt"/>
                <a:cs typeface="Aharoni" pitchFamily="2" charset="-79"/>
              </a:rPr>
              <a:t>La identidad sexual es un juicio (soy niño, soy niña) sobre la propia figura </a:t>
            </a:r>
            <a:r>
              <a:rPr lang="es-MX" dirty="0" smtClean="0">
                <a:latin typeface="+mj-lt"/>
                <a:cs typeface="Aharoni" pitchFamily="2" charset="-79"/>
              </a:rPr>
              <a:t>corporal.</a:t>
            </a:r>
          </a:p>
          <a:p>
            <a:endParaRPr lang="es-MX" dirty="0" smtClean="0">
              <a:latin typeface="+mj-lt"/>
              <a:cs typeface="Aharoni" pitchFamily="2" charset="-79"/>
            </a:endParaRPr>
          </a:p>
          <a:p>
            <a:endParaRPr lang="es-MX" dirty="0" smtClean="0">
              <a:latin typeface="+mj-lt"/>
              <a:cs typeface="Aharoni" pitchFamily="2" charset="-79"/>
            </a:endParaRPr>
          </a:p>
          <a:p>
            <a:endParaRPr lang="es-MX" dirty="0">
              <a:latin typeface="+mj-lt"/>
              <a:cs typeface="Aharoni" pitchFamily="2" charset="-79"/>
            </a:endParaRPr>
          </a:p>
          <a:p>
            <a:endParaRPr lang="es-MX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424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052736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latin typeface="+mj-lt"/>
                <a:cs typeface="Aharoni" pitchFamily="2" charset="-79"/>
              </a:rPr>
              <a:t>La adquisición de la identidad sexual y de género sigue un triple proceso:</a:t>
            </a:r>
          </a:p>
          <a:p>
            <a:pPr marL="0" indent="0">
              <a:buNone/>
            </a:pPr>
            <a:r>
              <a:rPr lang="es-MX" dirty="0" smtClean="0">
                <a:latin typeface="+mj-lt"/>
                <a:cs typeface="Aharoni" pitchFamily="2" charset="-79"/>
              </a:rPr>
              <a:t> a)Reconocimiento </a:t>
            </a:r>
            <a:r>
              <a:rPr lang="es-MX" dirty="0">
                <a:latin typeface="+mj-lt"/>
                <a:cs typeface="Aharoni" pitchFamily="2" charset="-79"/>
              </a:rPr>
              <a:t>conductual de la existencia </a:t>
            </a:r>
            <a:r>
              <a:rPr lang="es-MX" dirty="0" smtClean="0">
                <a:latin typeface="+mj-lt"/>
                <a:cs typeface="Aharoni" pitchFamily="2" charset="-79"/>
              </a:rPr>
              <a:t>   de </a:t>
            </a:r>
            <a:r>
              <a:rPr lang="es-MX" dirty="0">
                <a:latin typeface="+mj-lt"/>
                <a:cs typeface="Aharoni" pitchFamily="2" charset="-79"/>
              </a:rPr>
              <a:t>dos tipos de vestidos</a:t>
            </a:r>
          </a:p>
          <a:p>
            <a:pPr indent="-342900"/>
            <a:r>
              <a:rPr lang="es-MX" dirty="0">
                <a:latin typeface="+mj-lt"/>
                <a:cs typeface="Aharoni" pitchFamily="2" charset="-79"/>
              </a:rPr>
              <a:t>b) Auto clasificación en una de las dos categorías sexuales</a:t>
            </a:r>
          </a:p>
          <a:p>
            <a:pPr indent="-342900"/>
            <a:r>
              <a:rPr lang="es-MX" dirty="0">
                <a:latin typeface="+mj-lt"/>
                <a:cs typeface="Aharoni" pitchFamily="2" charset="-79"/>
              </a:rPr>
              <a:t>c)  A partir de los tres años usan el conocimiento de la identidad sexual y de género para definir con claridad sus preferencias y valoraciones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481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cs typeface="Arial" pitchFamily="34"/>
              </a:rPr>
              <a:t>Procesos conductuales de socialización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98566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Aprender a evitar las conductas “indeseables” y adquirir numerosas habilidades sociales(comer, vestir, conversar, pedir perdón..), que necesariamente le son exigidas al niño, ya desde los primeros años de </a:t>
            </a:r>
            <a:r>
              <a:rPr lang="es-ES" dirty="0" smtClean="0">
                <a:solidFill>
                  <a:srgbClr val="000000"/>
                </a:solidFill>
                <a:latin typeface="+mj-lt"/>
                <a:cs typeface="Arial" pitchFamily="34"/>
              </a:rPr>
              <a:t>vida</a:t>
            </a:r>
          </a:p>
          <a:p>
            <a:pPr lvl="0"/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La educación de estos aspectos inicia desde el nacimiento, y su adquisición es desde antes de los 2 años, pero su desarrollo parte desde esta edad.</a:t>
            </a:r>
          </a:p>
          <a:p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40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Antes de los dos años los niños…hacen elección de ropas apropiadas a su sexo, colaboración al vestirse y desvestirse, controlan sus esfínteres, manejan los cubiertos, comunicación por turnos, cuidado de instrumentos domésticos, pedir cosas etc…</a:t>
            </a:r>
          </a:p>
          <a:p>
            <a:pPr lvl="0">
              <a:spcBef>
                <a:spcPts val="400"/>
              </a:spcBef>
            </a:pPr>
            <a:endParaRPr lang="es-ES" dirty="0" smtClean="0">
              <a:solidFill>
                <a:srgbClr val="000000"/>
              </a:solidFill>
              <a:latin typeface="+mj-lt"/>
              <a:cs typeface="Arial" pitchFamily="34"/>
            </a:endParaRPr>
          </a:p>
          <a:p>
            <a:pPr lvl="0">
              <a:spcBef>
                <a:spcPts val="400"/>
              </a:spcBef>
            </a:pPr>
            <a:r>
              <a:rPr lang="es-ES" dirty="0" smtClean="0">
                <a:solidFill>
                  <a:srgbClr val="000000"/>
                </a:solidFill>
                <a:latin typeface="+mj-lt"/>
                <a:cs typeface="Arial" pitchFamily="34"/>
              </a:rPr>
              <a:t>Durante  </a:t>
            </a:r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los dos primeros años, los niños</a:t>
            </a:r>
          </a:p>
          <a:p>
            <a:pPr marL="68580" lvl="0" indent="0">
              <a:spcBef>
                <a:spcPts val="400"/>
              </a:spcBef>
              <a:buNone/>
            </a:pPr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desconocen el sentido de la norma social,</a:t>
            </a:r>
          </a:p>
          <a:p>
            <a:pPr marL="68580" lvl="0" indent="0">
              <a:spcBef>
                <a:spcPts val="400"/>
              </a:spcBef>
              <a:buNone/>
            </a:pPr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y es ahí que nacen conflictos que el niño</a:t>
            </a:r>
          </a:p>
          <a:p>
            <a:pPr marL="68580" lvl="0" indent="0">
              <a:spcBef>
                <a:spcPts val="400"/>
              </a:spcBef>
              <a:buNone/>
            </a:pPr>
            <a:r>
              <a:rPr lang="es-ES" dirty="0">
                <a:solidFill>
                  <a:srgbClr val="000000"/>
                </a:solidFill>
                <a:latin typeface="+mj-lt"/>
                <a:cs typeface="Arial" pitchFamily="34"/>
              </a:rPr>
              <a:t>manifiesta con rabietas.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6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539552" y="836712"/>
            <a:ext cx="8229600" cy="5649492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En los primeros dos años de vida las figuras de apego son las más influyentes en el ambiente social  de los niños, pues estas personas son quien controlan este espacio y son quienes ponen a juego los procedimientos que señalamos.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Las conductas sociales, las aprenden los niños a través de los principios descritos en psicología del aprendizaje y otra serie de mecanismos: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es-ES" sz="2000" dirty="0">
              <a:latin typeface="+mj-lt"/>
              <a:cs typeface="Arial" pitchFamily="34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*INSTRUCCION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*REFORZAMIENTO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 POSITIVO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*IMITACIÑON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*PREPARACION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*PRACTICA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es-ES" sz="2000" dirty="0">
              <a:latin typeface="+mj-lt"/>
              <a:cs typeface="Arial" pitchFamily="34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>
                <a:latin typeface="+mj-lt"/>
                <a:cs typeface="Arial" pitchFamily="34"/>
              </a:rPr>
              <a:t>Es así como estas figuras favorecen en el niño, la asimilación de estas habilidades o aprendizajes y de esta forma comprenden a la sociedad, sus normas, conductas y sus valores.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3616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3"/>
            <a:ext cx="3024336" cy="216024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Procesos afectivos de socialización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90793"/>
            <a:ext cx="6777317" cy="3508977"/>
          </a:xfrm>
        </p:spPr>
        <p:txBody>
          <a:bodyPr/>
          <a:lstStyle/>
          <a:p>
            <a:r>
              <a:rPr lang="es-ES" dirty="0"/>
              <a:t>El apego y la amistad es son los vínculos afectivos básicos, jugando el apego un rol fundamental en los primeros años de vida.</a:t>
            </a:r>
          </a:p>
          <a:p>
            <a:r>
              <a:rPr lang="es-ES" dirty="0"/>
              <a:t>El deseo, la atracción, la amistad, el apego y el enamoramiento impulsan al individuo a vincularse con otras personas.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07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1150</Words>
  <Application>Microsoft Office PowerPoint</Application>
  <PresentationFormat>Presentación en pantalla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Austin</vt:lpstr>
      <vt:lpstr> Tema 1. Desarrollo Social  y de la  personalidad</vt:lpstr>
      <vt:lpstr>Presentación de PowerPoint</vt:lpstr>
      <vt:lpstr>Procesos de socialización </vt:lpstr>
      <vt:lpstr>Procesos mentales de socialización </vt:lpstr>
      <vt:lpstr>Presentación de PowerPoint</vt:lpstr>
      <vt:lpstr>Procesos conductuales de socialización</vt:lpstr>
      <vt:lpstr>Presentación de PowerPoint</vt:lpstr>
      <vt:lpstr>Presentación de PowerPoint</vt:lpstr>
      <vt:lpstr>Procesos afectivos de socialización</vt:lpstr>
      <vt:lpstr>Presentación de PowerPoint</vt:lpstr>
      <vt:lpstr>Presentación de PowerPoint</vt:lpstr>
      <vt:lpstr>Dos primeros meses  de vida</vt:lpstr>
      <vt:lpstr>Seis y doce meses.</vt:lpstr>
      <vt:lpstr>Sistemas de relaciones del niño con el entorno</vt:lpstr>
      <vt:lpstr>Presentación de PowerPoint</vt:lpstr>
      <vt:lpstr>Segundo año de  vida</vt:lpstr>
      <vt:lpstr>Presentación de PowerPoint</vt:lpstr>
      <vt:lpstr>Toma de conciencia</vt:lpstr>
      <vt:lpstr>Celos fraternales </vt:lpstr>
      <vt:lpstr>Criterios educativos.</vt:lpstr>
      <vt:lpstr>Estimulación que ofrece las figuras de apego.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Social  y de la  personalidad</dc:title>
  <dc:creator>Usuario</dc:creator>
  <cp:lastModifiedBy>Usuario</cp:lastModifiedBy>
  <cp:revision>15</cp:revision>
  <dcterms:created xsi:type="dcterms:W3CDTF">2012-08-31T00:49:10Z</dcterms:created>
  <dcterms:modified xsi:type="dcterms:W3CDTF">2012-08-31T05:04:18Z</dcterms:modified>
</cp:coreProperties>
</file>