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1" r:id="rId3"/>
    <p:sldId id="282" r:id="rId4"/>
    <p:sldId id="283" r:id="rId5"/>
    <p:sldId id="301" r:id="rId6"/>
    <p:sldId id="285" r:id="rId7"/>
    <p:sldId id="286" r:id="rId8"/>
    <p:sldId id="287" r:id="rId9"/>
    <p:sldId id="288" r:id="rId10"/>
    <p:sldId id="298" r:id="rId11"/>
    <p:sldId id="305" r:id="rId12"/>
    <p:sldId id="299" r:id="rId13"/>
    <p:sldId id="300" r:id="rId14"/>
    <p:sldId id="306" r:id="rId15"/>
    <p:sldId id="307" r:id="rId16"/>
    <p:sldId id="308" r:id="rId17"/>
    <p:sldId id="303" r:id="rId18"/>
    <p:sldId id="289" r:id="rId19"/>
    <p:sldId id="296" r:id="rId20"/>
    <p:sldId id="290" r:id="rId21"/>
    <p:sldId id="297" r:id="rId22"/>
    <p:sldId id="292" r:id="rId23"/>
    <p:sldId id="293" r:id="rId24"/>
    <p:sldId id="295" r:id="rId25"/>
    <p:sldId id="294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98" autoAdjust="0"/>
    <p:restoredTop sz="94280" autoAdjust="0"/>
  </p:normalViewPr>
  <p:slideViewPr>
    <p:cSldViewPr>
      <p:cViewPr varScale="1">
        <p:scale>
          <a:sx n="74" d="100"/>
          <a:sy n="74" d="100"/>
        </p:scale>
        <p:origin x="8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7F077E9-9FD4-41B1-BDE6-066DD0C0A14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E7F077E9-9FD4-41B1-BDE6-066DD0C0A14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F077E9-9FD4-41B1-BDE6-066DD0C0A14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7F077E9-9FD4-41B1-BDE6-066DD0C0A14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77E9-9FD4-41B1-BDE6-066DD0C0A14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7F077E9-9FD4-41B1-BDE6-066DD0C0A144}" type="datetimeFigureOut">
              <a:rPr lang="es-ES" smtClean="0"/>
              <a:t>21/08/2018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07623DF-F442-45F4-86A6-77E97689F97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56176" y="6359881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s-MX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grpSp>
        <p:nvGrpSpPr>
          <p:cNvPr id="9" name="8 Grupo"/>
          <p:cNvGrpSpPr/>
          <p:nvPr/>
        </p:nvGrpSpPr>
        <p:grpSpPr>
          <a:xfrm>
            <a:off x="467544" y="3140968"/>
            <a:ext cx="7848872" cy="1440160"/>
            <a:chOff x="-680099" y="3230190"/>
            <a:chExt cx="11021123" cy="1350938"/>
          </a:xfrm>
        </p:grpSpPr>
        <p:grpSp>
          <p:nvGrpSpPr>
            <p:cNvPr id="8" name="7 Grupo"/>
            <p:cNvGrpSpPr/>
            <p:nvPr/>
          </p:nvGrpSpPr>
          <p:grpSpPr>
            <a:xfrm>
              <a:off x="-676200" y="3926906"/>
              <a:ext cx="11017224" cy="654222"/>
              <a:chOff x="-676200" y="3926906"/>
              <a:chExt cx="11017224" cy="654222"/>
            </a:xfrm>
          </p:grpSpPr>
          <p:sp>
            <p:nvSpPr>
              <p:cNvPr id="7" name="6 Rectángulo"/>
              <p:cNvSpPr/>
              <p:nvPr/>
            </p:nvSpPr>
            <p:spPr>
              <a:xfrm>
                <a:off x="-676200" y="3933056"/>
                <a:ext cx="11017224" cy="648072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720005" y="3926906"/>
                <a:ext cx="63518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base"/>
                <a:endParaRPr lang="es-MX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" name="4 Rectángulo"/>
            <p:cNvSpPr/>
            <p:nvPr/>
          </p:nvSpPr>
          <p:spPr>
            <a:xfrm rot="21353445">
              <a:off x="-680099" y="3230190"/>
              <a:ext cx="11017224" cy="50405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2430982" y="1700808"/>
            <a:ext cx="4282036" cy="909701"/>
            <a:chOff x="2791022" y="1700808"/>
            <a:chExt cx="4282036" cy="909701"/>
          </a:xfrm>
        </p:grpSpPr>
        <p:pic>
          <p:nvPicPr>
            <p:cNvPr id="3" name="2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1022" y="1700808"/>
              <a:ext cx="1861952" cy="909701"/>
            </a:xfrm>
            <a:prstGeom prst="rect">
              <a:avLst/>
            </a:prstGeom>
          </p:spPr>
        </p:pic>
        <p:sp>
          <p:nvSpPr>
            <p:cNvPr id="2" name="1 CuadroTexto"/>
            <p:cNvSpPr txBox="1"/>
            <p:nvPr/>
          </p:nvSpPr>
          <p:spPr>
            <a:xfrm>
              <a:off x="4788024" y="1765711"/>
              <a:ext cx="228503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>
                  <a:solidFill>
                    <a:prstClr val="black">
                      <a:lumMod val="65000"/>
                      <a:lumOff val="3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​</a:t>
              </a:r>
              <a:r>
                <a:rPr lang="es-MX" sz="2000" b="1">
                  <a:solidFill>
                    <a:prstClr val="black">
                      <a:lumMod val="65000"/>
                      <a:lumOff val="3500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ADECUACIÒN CURRICULAR</a:t>
              </a:r>
              <a:endParaRPr lang="es-MX" sz="2000" b="1" dirty="0">
                <a:solidFill>
                  <a:prstClr val="black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4788024" y="1700808"/>
              <a:ext cx="0" cy="837693"/>
            </a:xfrm>
            <a:prstGeom prst="line">
              <a:avLst/>
            </a:prstGeom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9 CuadroTexto"/>
          <p:cNvSpPr txBox="1"/>
          <p:nvPr/>
        </p:nvSpPr>
        <p:spPr>
          <a:xfrm>
            <a:off x="611560" y="4721910"/>
            <a:ext cx="864572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i="1" dirty="0"/>
              <a:t>CICLO ESCOLAR 2018-2019 </a:t>
            </a:r>
          </a:p>
          <a:p>
            <a:endParaRPr lang="es-ES_tradnl" sz="1000" dirty="0"/>
          </a:p>
          <a:p>
            <a:endParaRPr lang="es-ES_tradnl" sz="1000" dirty="0"/>
          </a:p>
          <a:p>
            <a:endParaRPr lang="es-ES_tradnl" sz="1000" dirty="0"/>
          </a:p>
          <a:p>
            <a:endParaRPr lang="es-ES_tradnl" sz="1000" dirty="0"/>
          </a:p>
          <a:p>
            <a:endParaRPr lang="es-ES_tradnl" sz="1000" dirty="0"/>
          </a:p>
          <a:p>
            <a:endParaRPr lang="es-ES_tradnl" sz="1000" dirty="0"/>
          </a:p>
          <a:p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r>
              <a:rPr lang="es-ES_tradnl" sz="1000" dirty="0"/>
              <a:t>V00/102017 </a:t>
            </a:r>
            <a:endParaRPr lang="es-ES" sz="1000" dirty="0"/>
          </a:p>
          <a:p>
            <a:r>
              <a:rPr lang="es-MX" dirty="0"/>
              <a:t> </a:t>
            </a:r>
            <a:endParaRPr lang="es-ES" i="1" dirty="0"/>
          </a:p>
          <a:p>
            <a:endParaRPr lang="es-MX" sz="2000" dirty="0">
              <a:solidFill>
                <a:prstClr val="black"/>
              </a:solidFill>
            </a:endParaRPr>
          </a:p>
        </p:txBody>
      </p:sp>
      <p:pic>
        <p:nvPicPr>
          <p:cNvPr id="15" name="14 Imagen" descr="logo chiquit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174168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n 15">
            <a:extLst>
              <a:ext uri="{FF2B5EF4-FFF2-40B4-BE49-F238E27FC236}">
                <a16:creationId xmlns="" xmlns:a16="http://schemas.microsoft.com/office/drawing/2014/main" id="{7FB2F1A2-DD49-4A08-B2C0-9430EF9D54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548679"/>
            <a:ext cx="1656184" cy="1217031"/>
          </a:xfrm>
          <a:prstGeom prst="rect">
            <a:avLst/>
          </a:prstGeom>
        </p:spPr>
      </p:pic>
      <p:pic>
        <p:nvPicPr>
          <p:cNvPr id="17" name="Picture 2" descr="Resultado de imagen para TEXTOS">
            <a:extLst>
              <a:ext uri="{FF2B5EF4-FFF2-40B4-BE49-F238E27FC236}">
                <a16:creationId xmlns="" xmlns:a16="http://schemas.microsoft.com/office/drawing/2014/main" id="{D1065DD1-99B9-4597-B38C-068BF439C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563" y="5157192"/>
            <a:ext cx="3232598" cy="135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3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56084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1700" dirty="0"/>
              <a:t>RÙBRICAS</a:t>
            </a:r>
          </a:p>
          <a:p>
            <a:pPr marL="0" indent="0">
              <a:buNone/>
            </a:pPr>
            <a:r>
              <a:rPr lang="es-ES" sz="800" dirty="0"/>
              <a:t>UNIDAD 1 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000" dirty="0"/>
              <a:t>V00/102017</a:t>
            </a:r>
            <a:endParaRPr lang="es-ES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317431"/>
              </p:ext>
            </p:extLst>
          </p:nvPr>
        </p:nvGraphicFramePr>
        <p:xfrm>
          <a:off x="276620" y="2276872"/>
          <a:ext cx="7704856" cy="3279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3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51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349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373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3012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3550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55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CATEGORÌA</a:t>
                      </a:r>
                      <a:endParaRPr lang="es-ES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5 - Excelente</a:t>
                      </a:r>
                      <a:endParaRPr lang="es-ES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4 - Muy bueno</a:t>
                      </a:r>
                      <a:endParaRPr lang="es-ES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3 - Bueno</a:t>
                      </a:r>
                      <a:endParaRPr lang="es-ES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2 - En desarrollo</a:t>
                      </a:r>
                      <a:endParaRPr lang="es-ES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marL="449580" indent="-4495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0 a 1 - Inicial</a:t>
                      </a:r>
                      <a:endParaRPr lang="es-ES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91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chemeClr val="tx1"/>
                          </a:solidFill>
                          <a:effectLst/>
                        </a:rPr>
                        <a:t>Expresión de una opinión personal</a:t>
                      </a:r>
                      <a:endParaRPr lang="es-ES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Sostiene su opinión personal en los aspectos principales del tema tratado, comparaciones válidas y ejemplos adecuados con el propósito del texto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Sostiene su opinión personal</a:t>
                      </a:r>
                      <a:r>
                        <a:rPr lang="es-ES" sz="800" dirty="0">
                          <a:effectLst/>
                        </a:rPr>
                        <a:t> </a:t>
                      </a:r>
                      <a:r>
                        <a:rPr lang="es-ES" sz="700" dirty="0">
                          <a:effectLst/>
                        </a:rPr>
                        <a:t> en los aspectos principales del tema tratado y algunos ejemplos adecuados con el propósito del texto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Sostiene su opinión personal en una de las ideas centrales y algunos ejemplos sencillos.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Sostiene una opinión personal sin basarse en ideas centrales o ejemplos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Sostiene una opinión personal sin establecer ninguna relación con los contenidos del tema tratado.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92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chemeClr val="tx1"/>
                          </a:solidFill>
                          <a:effectLst/>
                        </a:rPr>
                        <a:t>Claridad y coherencia</a:t>
                      </a:r>
                      <a:endParaRPr lang="es-ES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Redacta de forma clara y coherente gracias al uso correcto y variado de los conectores lógicos y las referencias.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Redacta de forma clara y coherente gracias al uso correcto y sencillo de los conectores lógicos y las referencias.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Redacta de forma coherente gracias al uso correcto pero eventual de los conectores lógicos y las referencias.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Redacta de forma coherente, pero haciendo uso de oraciones simples o redundantes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Redacta de forma incoherente debido al uso incorrecto de distintos términos.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50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chemeClr val="tx1"/>
                          </a:solidFill>
                          <a:effectLst/>
                        </a:rPr>
                        <a:t>Síntesis de contenidos</a:t>
                      </a:r>
                      <a:endParaRPr lang="es-ES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Evidencia una economía del lenguaje gracias a la inclusión de numerosas ideas relacionadas con el tema, presentadas de forma precisa y con una correcta jerarquía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Evidencia una economía del lenguaje gracias a la inclusión de numerosas ideas relacionadas con el tema, presentadas de forma precisa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Evidencia cierta economía del lenguaje gracias a la inclusión de una cantidad necesaria de ideas relacionadas con el tema, presentadas de forma precisa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Evidencia una vaga economía del lenguaje debido a la inclusión de una cantidad modesta de ideas relacionadas con el tema, presentadas de manera redundante o poco precisa.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Ofrece contenidos ajenos o irrelevantes respecto del tema de estudio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186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 dirty="0">
                          <a:solidFill>
                            <a:schemeClr val="tx1"/>
                          </a:solidFill>
                          <a:effectLst/>
                        </a:rPr>
                        <a:t>Uso del lenguaje </a:t>
                      </a:r>
                      <a:endParaRPr lang="es-ES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Sostiene su redacción en lineamientos estructurales adecuados, la extensión establecida y el respeto cabal de la normativa de la lengua a lo largo de todo el texto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Sostiene su redacción en lineamientos estructurales adecuados, la extensión establecida y el respeto de la normativa del lengua en la mayor parte del texto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>
                          <a:effectLst/>
                        </a:rPr>
                        <a:t>Sostiene su redacción en lineamientos estructurales adecuados</a:t>
                      </a:r>
                      <a:r>
                        <a:rPr lang="es-ES" sz="800">
                          <a:effectLst/>
                        </a:rPr>
                        <a:t> </a:t>
                      </a:r>
                      <a:r>
                        <a:rPr lang="es-ES" sz="700">
                          <a:effectLst/>
                        </a:rPr>
                        <a:t> y el uso de la normativa de la lengua en la mayor parte del texto.</a:t>
                      </a:r>
                      <a:endParaRPr lang="es-E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Redacta con poca atención a los lineamientos estructurales o el uso de la normativa de la lengua.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700" dirty="0">
                          <a:effectLst/>
                        </a:rPr>
                        <a:t>Redacta</a:t>
                      </a:r>
                      <a:r>
                        <a:rPr lang="es-ES" sz="800" dirty="0">
                          <a:effectLst/>
                        </a:rPr>
                        <a:t> </a:t>
                      </a:r>
                      <a:r>
                        <a:rPr lang="es-ES" sz="700" dirty="0">
                          <a:effectLst/>
                        </a:rPr>
                        <a:t> sin ningún cuidado por la lógica, la extensión o el cuidado de la normativa de la lengua.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9" marR="48199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544" y="1054015"/>
            <a:ext cx="745975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MATERIA: _____________________________________________  MAESTRA: ________________</a:t>
            </a:r>
            <a:b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NOMBRE DE LA ALUMNA: ___________________________ ____   GRADO___ __ SECCION ______</a:t>
            </a: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PUNTOS: ___________        CALFICACION: _____________</a:t>
            </a: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RUBRICA DE REFLEXION PERSONAL</a:t>
            </a:r>
            <a:endParaRPr kumimoji="0" lang="es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n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02952"/>
            <a:ext cx="660497" cy="56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69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560840" cy="60486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dirty="0"/>
              <a:t>UNIDAD II Y UNIDAD IV</a:t>
            </a:r>
          </a:p>
          <a:p>
            <a:pPr marL="0" indent="0">
              <a:buNone/>
            </a:pPr>
            <a:r>
              <a:rPr lang="es-MX" sz="1400" dirty="0"/>
              <a:t>                                          ESCUELA NORMAL DE EDUCACIÓN PREESCOLAR</a:t>
            </a:r>
            <a:endParaRPr lang="es-MX" dirty="0"/>
          </a:p>
          <a:p>
            <a:pPr algn="ctr"/>
            <a:r>
              <a:rPr lang="es-MX" sz="1300" dirty="0"/>
              <a:t>NOMBRE:___________________________________________________     N.L.____     FECHA:_____________ CALIFICACION __________</a:t>
            </a:r>
          </a:p>
          <a:p>
            <a:pPr marL="0" indent="0" algn="ctr">
              <a:buNone/>
            </a:pPr>
            <a:r>
              <a:rPr lang="es-MX" sz="1300" dirty="0"/>
              <a:t> 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000" dirty="0"/>
              <a:t>V00/102017</a:t>
            </a:r>
            <a:endParaRPr lang="es-ES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0 Imagen">
            <a:extLst>
              <a:ext uri="{FF2B5EF4-FFF2-40B4-BE49-F238E27FC236}">
                <a16:creationId xmlns="" xmlns:a16="http://schemas.microsoft.com/office/drawing/2014/main" id="{6F822ACF-0976-4D94-9769-EC21F9C5EF9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04664"/>
            <a:ext cx="1126490" cy="861060"/>
          </a:xfrm>
          <a:prstGeom prst="rect">
            <a:avLst/>
          </a:prstGeom>
        </p:spPr>
      </p:pic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B2127EB3-6D54-423E-8E83-E4D77E478E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194354"/>
              </p:ext>
            </p:extLst>
          </p:nvPr>
        </p:nvGraphicFramePr>
        <p:xfrm>
          <a:off x="650875" y="1772816"/>
          <a:ext cx="6851650" cy="385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54805">
                  <a:extLst>
                    <a:ext uri="{9D8B030D-6E8A-4147-A177-3AD203B41FA5}">
                      <a16:colId xmlns="" xmlns:a16="http://schemas.microsoft.com/office/drawing/2014/main" val="499348236"/>
                    </a:ext>
                  </a:extLst>
                </a:gridCol>
                <a:gridCol w="381635">
                  <a:extLst>
                    <a:ext uri="{9D8B030D-6E8A-4147-A177-3AD203B41FA5}">
                      <a16:colId xmlns="" xmlns:a16="http://schemas.microsoft.com/office/drawing/2014/main" val="144430700"/>
                    </a:ext>
                  </a:extLst>
                </a:gridCol>
                <a:gridCol w="352425">
                  <a:extLst>
                    <a:ext uri="{9D8B030D-6E8A-4147-A177-3AD203B41FA5}">
                      <a16:colId xmlns="" xmlns:a16="http://schemas.microsoft.com/office/drawing/2014/main" val="1951249129"/>
                    </a:ext>
                  </a:extLst>
                </a:gridCol>
                <a:gridCol w="1962785">
                  <a:extLst>
                    <a:ext uri="{9D8B030D-6E8A-4147-A177-3AD203B41FA5}">
                      <a16:colId xmlns="" xmlns:a16="http://schemas.microsoft.com/office/drawing/2014/main" val="2625659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PORTADA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SI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NO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OBSERVACIONES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667723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GOBIERNO DEL ESTADO DE COAHUILA DE ZARAGOZA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 (Mayúsculas, Times New Roman 16,  negritas)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15021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SECRETARÍA DE EDUCACIÓN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( Mayúsculas, Times New Roman 16, negritas)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15532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ESCUELA NORMAL DE EDUCACIÓN PREESCOLAR 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(Mayúsculas, Times New Roman 16)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38401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Escudo de la ENEP ( 4 cm de ancho x 6 cm de largo)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25875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T</a:t>
                      </a:r>
                      <a:r>
                        <a:rPr lang="es-ES_tradnl" sz="1100">
                          <a:effectLst/>
                        </a:rPr>
                        <a:t>ÍTULO DEL TRABAJO (PLANEACIÓN ARGUMENTADA)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(</a:t>
                      </a:r>
                      <a:r>
                        <a:rPr lang="es-MX" sz="1100">
                          <a:effectLst/>
                        </a:rPr>
                        <a:t>Mayúsculas, Times New Roman 16)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443061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PRESENTADO POR: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 (Mayúsculas, Times New Roman 14, negritas)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66577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NOMBRE DEL ALUMNO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(Mayúsculas, Times New Roman 16)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42587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SALTILLO, COAHUILA DE ZARAGOZA 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Ubicar en la parte </a:t>
                      </a:r>
                      <a:r>
                        <a:rPr lang="es-MX" sz="1100">
                          <a:effectLst/>
                        </a:rPr>
                        <a:t>inferior izquierda</a:t>
                      </a:r>
                      <a:r>
                        <a:rPr lang="es-ES_tradnl" sz="1100">
                          <a:effectLst/>
                        </a:rPr>
                        <a:t> (Mayúsculas, Times New Roman 12, negritas)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989114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JULIO 2017</a:t>
                      </a:r>
                      <a:endParaRPr lang="es-MX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Ubicar en la parte inferior derecha (Mayúsculas, Times New Roman 12, negritas)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40932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2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6667" y="573990"/>
            <a:ext cx="756084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/>
              <a:t> 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000" dirty="0"/>
              <a:t>V00/102017</a:t>
            </a:r>
            <a:endParaRPr lang="es-ES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252" y="6114209"/>
            <a:ext cx="402972" cy="3396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a 1">
            <a:extLst>
              <a:ext uri="{FF2B5EF4-FFF2-40B4-BE49-F238E27FC236}">
                <a16:creationId xmlns="" xmlns:a16="http://schemas.microsoft.com/office/drawing/2014/main" id="{384DA3BA-549D-4AEB-B2AF-E91EC201A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759185"/>
              </p:ext>
            </p:extLst>
          </p:nvPr>
        </p:nvGraphicFramePr>
        <p:xfrm>
          <a:off x="251520" y="641744"/>
          <a:ext cx="7848872" cy="5256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0051">
                  <a:extLst>
                    <a:ext uri="{9D8B030D-6E8A-4147-A177-3AD203B41FA5}">
                      <a16:colId xmlns="" xmlns:a16="http://schemas.microsoft.com/office/drawing/2014/main" val="940514897"/>
                    </a:ext>
                  </a:extLst>
                </a:gridCol>
                <a:gridCol w="961650">
                  <a:extLst>
                    <a:ext uri="{9D8B030D-6E8A-4147-A177-3AD203B41FA5}">
                      <a16:colId xmlns="" xmlns:a16="http://schemas.microsoft.com/office/drawing/2014/main" val="4276003322"/>
                    </a:ext>
                  </a:extLst>
                </a:gridCol>
                <a:gridCol w="962378">
                  <a:extLst>
                    <a:ext uri="{9D8B030D-6E8A-4147-A177-3AD203B41FA5}">
                      <a16:colId xmlns="" xmlns:a16="http://schemas.microsoft.com/office/drawing/2014/main" val="2290898334"/>
                    </a:ext>
                  </a:extLst>
                </a:gridCol>
                <a:gridCol w="963833">
                  <a:extLst>
                    <a:ext uri="{9D8B030D-6E8A-4147-A177-3AD203B41FA5}">
                      <a16:colId xmlns="" xmlns:a16="http://schemas.microsoft.com/office/drawing/2014/main" val="3544716972"/>
                    </a:ext>
                  </a:extLst>
                </a:gridCol>
                <a:gridCol w="1015480">
                  <a:extLst>
                    <a:ext uri="{9D8B030D-6E8A-4147-A177-3AD203B41FA5}">
                      <a16:colId xmlns="" xmlns:a16="http://schemas.microsoft.com/office/drawing/2014/main" val="3559280458"/>
                    </a:ext>
                  </a:extLst>
                </a:gridCol>
                <a:gridCol w="1015480">
                  <a:extLst>
                    <a:ext uri="{9D8B030D-6E8A-4147-A177-3AD203B41FA5}">
                      <a16:colId xmlns="" xmlns:a16="http://schemas.microsoft.com/office/drawing/2014/main" val="3181312138"/>
                    </a:ext>
                  </a:extLst>
                </a:gridCol>
              </a:tblGrid>
              <a:tr h="144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INDICADORES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10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9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8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7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6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extLst>
                  <a:ext uri="{0D108BD9-81ED-4DB2-BD59-A6C34878D82A}">
                    <a16:rowId xmlns="" xmlns:a16="http://schemas.microsoft.com/office/drawing/2014/main" val="3365241165"/>
                  </a:ext>
                </a:extLst>
              </a:tr>
              <a:tr h="17995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A).- CONTEXTO EXTERNO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4058702"/>
                  </a:ext>
                </a:extLst>
              </a:tr>
              <a:tr h="179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1.- Nombre del jardín de niños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row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Menciona y describe  16 indicadores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row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Menciona y describe 15 indicadores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row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Menciona y describe  14 indicadores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row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Menciona y describe  13 indicadores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row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Menciona y describe  12 indicadores o menos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extLst>
                  <a:ext uri="{0D108BD9-81ED-4DB2-BD59-A6C34878D82A}">
                    <a16:rowId xmlns="" xmlns:a16="http://schemas.microsoft.com/office/drawing/2014/main" val="650677429"/>
                  </a:ext>
                </a:extLst>
              </a:tr>
              <a:tr h="179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2.- Sostenimiento 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99626565"/>
                  </a:ext>
                </a:extLst>
              </a:tr>
              <a:tr h="179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3.- Turno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9529436"/>
                  </a:ext>
                </a:extLst>
              </a:tr>
              <a:tr h="179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4.- Clave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2237106"/>
                  </a:ext>
                </a:extLst>
              </a:tr>
              <a:tr h="179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5.- Horario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4034577"/>
                  </a:ext>
                </a:extLst>
              </a:tr>
              <a:tr h="179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6.-  Teléfono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2122918"/>
                  </a:ext>
                </a:extLst>
              </a:tr>
              <a:tr h="179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7.- Ubicación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46748575"/>
                  </a:ext>
                </a:extLst>
              </a:tr>
              <a:tr h="179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9.- Nombre de la directora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8808173"/>
                  </a:ext>
                </a:extLst>
              </a:tr>
              <a:tr h="179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10.- Nombre de la educadora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4926587"/>
                  </a:ext>
                </a:extLst>
              </a:tr>
              <a:tr h="179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11.- Contexto social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2963933"/>
                  </a:ext>
                </a:extLst>
              </a:tr>
              <a:tr h="179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12.- Tipo de infraestructura de la institución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6568278"/>
                  </a:ext>
                </a:extLst>
              </a:tr>
              <a:tr h="179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13.- Delimitación de la institución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07755093"/>
                  </a:ext>
                </a:extLst>
              </a:tr>
              <a:tr h="179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14.- Tipos de vivienda de su alrededor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10212833"/>
                  </a:ext>
                </a:extLst>
              </a:tr>
              <a:tr h="179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15.- Servicios públicos con lo que cuenta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0146139"/>
                  </a:ext>
                </a:extLst>
              </a:tr>
              <a:tr h="1799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16.- Problemáticas sociales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9751492"/>
                  </a:ext>
                </a:extLst>
              </a:tr>
              <a:tr h="17995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B).- CONTEXTO INTERNO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63351752"/>
                  </a:ext>
                </a:extLst>
              </a:tr>
              <a:tr h="564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1.-  Espacios  (número y tipo de aulas, espacios administrativos, anexos escolares, patios, otros espacios, </a:t>
                      </a:r>
                      <a:r>
                        <a:rPr lang="es-MX" sz="1000" dirty="0" err="1">
                          <a:effectLst/>
                        </a:rPr>
                        <a:t>etc</a:t>
                      </a:r>
                      <a:r>
                        <a:rPr lang="es-MX" sz="1000" dirty="0">
                          <a:effectLst/>
                        </a:rPr>
                        <a:t>)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Menciona y describe 5 indicadores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Menciona y describe 4 indicadores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Menciona y describe 3 indicadores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Menciona y describe 2 indicadores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Menciona y describe solo 1 indicador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extLst>
                  <a:ext uri="{0D108BD9-81ED-4DB2-BD59-A6C34878D82A}">
                    <a16:rowId xmlns="" xmlns:a16="http://schemas.microsoft.com/office/drawing/2014/main" val="3730171849"/>
                  </a:ext>
                </a:extLst>
              </a:tr>
              <a:tr h="372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2.- Croquis de la institución (Anexos breve explicación d este)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3285108"/>
                  </a:ext>
                </a:extLst>
              </a:tr>
              <a:tr h="372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3.- Organización dentro de la institución (directora, docentes,  etc.)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61333358"/>
                  </a:ext>
                </a:extLst>
              </a:tr>
              <a:tr h="372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4.- Total de docentes que laboran en la institución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03535923"/>
                  </a:ext>
                </a:extLst>
              </a:tr>
              <a:tr h="372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5.- Forma de organización del plantel educativo(</a:t>
                      </a:r>
                      <a:r>
                        <a:rPr lang="es-MX" sz="1000" dirty="0" err="1">
                          <a:effectLst/>
                        </a:rPr>
                        <a:t>Org</a:t>
                      </a:r>
                      <a:r>
                        <a:rPr lang="es-MX" sz="1000" dirty="0">
                          <a:effectLst/>
                        </a:rPr>
                        <a:t> completa)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61" marR="60761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8878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6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560840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000" dirty="0"/>
              <a:t>V00/102017</a:t>
            </a:r>
            <a:endParaRPr lang="es-ES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525" y="5805264"/>
            <a:ext cx="402972" cy="3396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" name="Tabla 13">
            <a:extLst>
              <a:ext uri="{FF2B5EF4-FFF2-40B4-BE49-F238E27FC236}">
                <a16:creationId xmlns="" xmlns:a16="http://schemas.microsoft.com/office/drawing/2014/main" id="{A534FFD1-AB14-4ED5-8BCC-A7FCFAFB6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402427"/>
              </p:ext>
            </p:extLst>
          </p:nvPr>
        </p:nvGraphicFramePr>
        <p:xfrm>
          <a:off x="650875" y="260648"/>
          <a:ext cx="6851650" cy="2506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3335">
                  <a:extLst>
                    <a:ext uri="{9D8B030D-6E8A-4147-A177-3AD203B41FA5}">
                      <a16:colId xmlns="" xmlns:a16="http://schemas.microsoft.com/office/drawing/2014/main" val="3697468131"/>
                    </a:ext>
                  </a:extLst>
                </a:gridCol>
                <a:gridCol w="840105">
                  <a:extLst>
                    <a:ext uri="{9D8B030D-6E8A-4147-A177-3AD203B41FA5}">
                      <a16:colId xmlns="" xmlns:a16="http://schemas.microsoft.com/office/drawing/2014/main" val="2756169946"/>
                    </a:ext>
                  </a:extLst>
                </a:gridCol>
                <a:gridCol w="843915">
                  <a:extLst>
                    <a:ext uri="{9D8B030D-6E8A-4147-A177-3AD203B41FA5}">
                      <a16:colId xmlns="" xmlns:a16="http://schemas.microsoft.com/office/drawing/2014/main" val="1463870707"/>
                    </a:ext>
                  </a:extLst>
                </a:gridCol>
                <a:gridCol w="841375">
                  <a:extLst>
                    <a:ext uri="{9D8B030D-6E8A-4147-A177-3AD203B41FA5}">
                      <a16:colId xmlns="" xmlns:a16="http://schemas.microsoft.com/office/drawing/2014/main" val="3288044115"/>
                    </a:ext>
                  </a:extLst>
                </a:gridCol>
                <a:gridCol w="886460">
                  <a:extLst>
                    <a:ext uri="{9D8B030D-6E8A-4147-A177-3AD203B41FA5}">
                      <a16:colId xmlns="" xmlns:a16="http://schemas.microsoft.com/office/drawing/2014/main" val="719465405"/>
                    </a:ext>
                  </a:extLst>
                </a:gridCol>
                <a:gridCol w="886460">
                  <a:extLst>
                    <a:ext uri="{9D8B030D-6E8A-4147-A177-3AD203B41FA5}">
                      <a16:colId xmlns="" xmlns:a16="http://schemas.microsoft.com/office/drawing/2014/main" val="1487890544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C).- CARACTERÍSTICAS DEL GRUPO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374448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1.- Grado, sección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10 indicadores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9 indicadores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8 indicadores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7 indicadores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6 o menos indicadores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78462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2.- Total de niños, niñas y total de alumnos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1481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3.- Porcentaje de asistencia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31537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4.- Edades en las que oscilan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98316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5.- Características de los niños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667706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6.- Diagnóstico por campo formativo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33080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7.- Estilos de aprendizaje de sus alumnos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1447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9.- BAPS que presenta el grupo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1464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10.- Interrelaciones entre docentes y padres de familia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6771847"/>
                  </a:ext>
                </a:extLst>
              </a:tr>
            </a:tbl>
          </a:graphicData>
        </a:graphic>
      </p:graphicFrame>
      <p:graphicFrame>
        <p:nvGraphicFramePr>
          <p:cNvPr id="15" name="Tabla 14">
            <a:extLst>
              <a:ext uri="{FF2B5EF4-FFF2-40B4-BE49-F238E27FC236}">
                <a16:creationId xmlns="" xmlns:a16="http://schemas.microsoft.com/office/drawing/2014/main" id="{D175C65C-F068-4A83-98B7-9523404601A9}"/>
              </a:ext>
            </a:extLst>
          </p:cNvPr>
          <p:cNvGraphicFramePr>
            <a:graphicFrameLocks noGrp="1"/>
          </p:cNvGraphicFramePr>
          <p:nvPr/>
        </p:nvGraphicFramePr>
        <p:xfrm>
          <a:off x="650875" y="3220371"/>
          <a:ext cx="6851650" cy="19278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0">
                  <a:extLst>
                    <a:ext uri="{9D8B030D-6E8A-4147-A177-3AD203B41FA5}">
                      <a16:colId xmlns="" xmlns:a16="http://schemas.microsoft.com/office/drawing/2014/main" val="121039252"/>
                    </a:ext>
                  </a:extLst>
                </a:gridCol>
                <a:gridCol w="840105">
                  <a:extLst>
                    <a:ext uri="{9D8B030D-6E8A-4147-A177-3AD203B41FA5}">
                      <a16:colId xmlns="" xmlns:a16="http://schemas.microsoft.com/office/drawing/2014/main" val="1417208837"/>
                    </a:ext>
                  </a:extLst>
                </a:gridCol>
                <a:gridCol w="840105">
                  <a:extLst>
                    <a:ext uri="{9D8B030D-6E8A-4147-A177-3AD203B41FA5}">
                      <a16:colId xmlns="" xmlns:a16="http://schemas.microsoft.com/office/drawing/2014/main" val="2764978032"/>
                    </a:ext>
                  </a:extLst>
                </a:gridCol>
                <a:gridCol w="840740">
                  <a:extLst>
                    <a:ext uri="{9D8B030D-6E8A-4147-A177-3AD203B41FA5}">
                      <a16:colId xmlns="" xmlns:a16="http://schemas.microsoft.com/office/drawing/2014/main" val="3310894686"/>
                    </a:ext>
                  </a:extLst>
                </a:gridCol>
                <a:gridCol w="885190">
                  <a:extLst>
                    <a:ext uri="{9D8B030D-6E8A-4147-A177-3AD203B41FA5}">
                      <a16:colId xmlns="" xmlns:a16="http://schemas.microsoft.com/office/drawing/2014/main" val="3671162035"/>
                    </a:ext>
                  </a:extLst>
                </a:gridCol>
                <a:gridCol w="885190">
                  <a:extLst>
                    <a:ext uri="{9D8B030D-6E8A-4147-A177-3AD203B41FA5}">
                      <a16:colId xmlns="" xmlns:a16="http://schemas.microsoft.com/office/drawing/2014/main" val="3151407249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D) SITUACIÓN DE APRENDIZAJE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316874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1.- Propósito de la actividad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 9 indicadores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 8 indicadores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 7 indicadores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 6 indicadores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y describe  5 o menos indicadores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089249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2.- Campo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0602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3.- Aspecto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2427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4.- Competencia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83551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5.- Aprendizaje esperado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5905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6.- Inicio, desarrollo, cierre de la actividad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0396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7.- Espacios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29594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9.- Materiales utilizados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4703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560840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000" dirty="0"/>
              <a:t>V00/102017</a:t>
            </a:r>
            <a:endParaRPr lang="es-ES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525" y="5949280"/>
            <a:ext cx="402972" cy="3396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E0600DA4-9F7E-4C0B-9AAD-0F8D6A33A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493829"/>
              </p:ext>
            </p:extLst>
          </p:nvPr>
        </p:nvGraphicFramePr>
        <p:xfrm>
          <a:off x="650875" y="260648"/>
          <a:ext cx="6851650" cy="2891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0">
                  <a:extLst>
                    <a:ext uri="{9D8B030D-6E8A-4147-A177-3AD203B41FA5}">
                      <a16:colId xmlns="" xmlns:a16="http://schemas.microsoft.com/office/drawing/2014/main" val="1716541851"/>
                    </a:ext>
                  </a:extLst>
                </a:gridCol>
                <a:gridCol w="840105">
                  <a:extLst>
                    <a:ext uri="{9D8B030D-6E8A-4147-A177-3AD203B41FA5}">
                      <a16:colId xmlns="" xmlns:a16="http://schemas.microsoft.com/office/drawing/2014/main" val="392849852"/>
                    </a:ext>
                  </a:extLst>
                </a:gridCol>
                <a:gridCol w="840105">
                  <a:extLst>
                    <a:ext uri="{9D8B030D-6E8A-4147-A177-3AD203B41FA5}">
                      <a16:colId xmlns="" xmlns:a16="http://schemas.microsoft.com/office/drawing/2014/main" val="3217807461"/>
                    </a:ext>
                  </a:extLst>
                </a:gridCol>
                <a:gridCol w="840740">
                  <a:extLst>
                    <a:ext uri="{9D8B030D-6E8A-4147-A177-3AD203B41FA5}">
                      <a16:colId xmlns="" xmlns:a16="http://schemas.microsoft.com/office/drawing/2014/main" val="2932594125"/>
                    </a:ext>
                  </a:extLst>
                </a:gridCol>
                <a:gridCol w="885190">
                  <a:extLst>
                    <a:ext uri="{9D8B030D-6E8A-4147-A177-3AD203B41FA5}">
                      <a16:colId xmlns="" xmlns:a16="http://schemas.microsoft.com/office/drawing/2014/main" val="2697719702"/>
                    </a:ext>
                  </a:extLst>
                </a:gridCol>
                <a:gridCol w="885190">
                  <a:extLst>
                    <a:ext uri="{9D8B030D-6E8A-4147-A177-3AD203B41FA5}">
                      <a16:colId xmlns="" xmlns:a16="http://schemas.microsoft.com/office/drawing/2014/main" val="2720883884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E) EVALUACIÓN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77593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Establece los elementos de la evaluación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Describe la forma de evaluación, herramientas utilizadas, utilidad de esta y aportaciones personales del proceso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Describe la forma de evaluación, utilizadas, utilidad de esta en el proceso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Describe de forma general únicamente la manera de evaluación en el proceso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34354394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="" xmlns:a16="http://schemas.microsoft.com/office/drawing/2014/main" id="{56931A2F-5757-425B-8E80-F91E17F7F01C}"/>
              </a:ext>
            </a:extLst>
          </p:cNvPr>
          <p:cNvGraphicFramePr>
            <a:graphicFrameLocks noGrp="1"/>
          </p:cNvGraphicFramePr>
          <p:nvPr/>
        </p:nvGraphicFramePr>
        <p:xfrm>
          <a:off x="650875" y="3479070"/>
          <a:ext cx="6851650" cy="1156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0">
                  <a:extLst>
                    <a:ext uri="{9D8B030D-6E8A-4147-A177-3AD203B41FA5}">
                      <a16:colId xmlns="" xmlns:a16="http://schemas.microsoft.com/office/drawing/2014/main" val="1155754752"/>
                    </a:ext>
                  </a:extLst>
                </a:gridCol>
                <a:gridCol w="840105">
                  <a:extLst>
                    <a:ext uri="{9D8B030D-6E8A-4147-A177-3AD203B41FA5}">
                      <a16:colId xmlns="" xmlns:a16="http://schemas.microsoft.com/office/drawing/2014/main" val="963522534"/>
                    </a:ext>
                  </a:extLst>
                </a:gridCol>
                <a:gridCol w="840105">
                  <a:extLst>
                    <a:ext uri="{9D8B030D-6E8A-4147-A177-3AD203B41FA5}">
                      <a16:colId xmlns="" xmlns:a16="http://schemas.microsoft.com/office/drawing/2014/main" val="8337249"/>
                    </a:ext>
                  </a:extLst>
                </a:gridCol>
                <a:gridCol w="840740">
                  <a:extLst>
                    <a:ext uri="{9D8B030D-6E8A-4147-A177-3AD203B41FA5}">
                      <a16:colId xmlns="" xmlns:a16="http://schemas.microsoft.com/office/drawing/2014/main" val="2000467105"/>
                    </a:ext>
                  </a:extLst>
                </a:gridCol>
                <a:gridCol w="885190">
                  <a:extLst>
                    <a:ext uri="{9D8B030D-6E8A-4147-A177-3AD203B41FA5}">
                      <a16:colId xmlns="" xmlns:a16="http://schemas.microsoft.com/office/drawing/2014/main" val="3551622451"/>
                    </a:ext>
                  </a:extLst>
                </a:gridCol>
                <a:gridCol w="885190">
                  <a:extLst>
                    <a:ext uri="{9D8B030D-6E8A-4147-A177-3AD203B41FA5}">
                      <a16:colId xmlns="" xmlns:a16="http://schemas.microsoft.com/office/drawing/2014/main" val="2257860537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F) VINCULACIÓN DEL CONTEXTO INTERNO CON EL EXTERNO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2114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1.- Justifica la aplicación de la situación de didáctica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e incluye los 3 indicadores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e incluye 2 indicadores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Menciona e incluye solo 1 indicador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94276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2.- Incluye citas textuales/paráfrasis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79692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3.- Argumenta de manera personal (confrontar teoría-práctica)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287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2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560840" cy="60486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/>
              <a:t> 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000" dirty="0"/>
              <a:t>V00/102017</a:t>
            </a:r>
            <a:endParaRPr lang="es-ES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A5EEC72E-BDAA-4096-8DB9-EBAE03A44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471470"/>
              </p:ext>
            </p:extLst>
          </p:nvPr>
        </p:nvGraphicFramePr>
        <p:xfrm>
          <a:off x="650875" y="476672"/>
          <a:ext cx="6851650" cy="2120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320">
                  <a:extLst>
                    <a:ext uri="{9D8B030D-6E8A-4147-A177-3AD203B41FA5}">
                      <a16:colId xmlns="" xmlns:a16="http://schemas.microsoft.com/office/drawing/2014/main" val="3500698493"/>
                    </a:ext>
                  </a:extLst>
                </a:gridCol>
                <a:gridCol w="840105">
                  <a:extLst>
                    <a:ext uri="{9D8B030D-6E8A-4147-A177-3AD203B41FA5}">
                      <a16:colId xmlns="" xmlns:a16="http://schemas.microsoft.com/office/drawing/2014/main" val="1259141318"/>
                    </a:ext>
                  </a:extLst>
                </a:gridCol>
                <a:gridCol w="840105">
                  <a:extLst>
                    <a:ext uri="{9D8B030D-6E8A-4147-A177-3AD203B41FA5}">
                      <a16:colId xmlns="" xmlns:a16="http://schemas.microsoft.com/office/drawing/2014/main" val="2150263745"/>
                    </a:ext>
                  </a:extLst>
                </a:gridCol>
                <a:gridCol w="840740">
                  <a:extLst>
                    <a:ext uri="{9D8B030D-6E8A-4147-A177-3AD203B41FA5}">
                      <a16:colId xmlns="" xmlns:a16="http://schemas.microsoft.com/office/drawing/2014/main" val="3631686909"/>
                    </a:ext>
                  </a:extLst>
                </a:gridCol>
                <a:gridCol w="885190">
                  <a:extLst>
                    <a:ext uri="{9D8B030D-6E8A-4147-A177-3AD203B41FA5}">
                      <a16:colId xmlns="" xmlns:a16="http://schemas.microsoft.com/office/drawing/2014/main" val="2045496032"/>
                    </a:ext>
                  </a:extLst>
                </a:gridCol>
                <a:gridCol w="885190">
                  <a:extLst>
                    <a:ext uri="{9D8B030D-6E8A-4147-A177-3AD203B41FA5}">
                      <a16:colId xmlns="" xmlns:a16="http://schemas.microsoft.com/office/drawing/2014/main" val="1574749012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G) ORGANIZACIÓN DE LOS ESPACIOS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81313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1.- Menciona   las estrategias utilizadas, ambiente de aprendizaje que manejo, cómo fue su intervención y adecuaciones a la planeación.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Incluye estrategias, ambientes de aprendizaje y adecuaciones a su planeación desarrollados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Incluye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únicamente uno o dos de los elementos trabajados 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Solo menciona el proceso del trabajo realizado en general sin aspectos 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98727459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518D102F-901A-449B-944E-803111C0E747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3286284"/>
          <a:ext cx="7086600" cy="154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337">
                  <a:extLst>
                    <a:ext uri="{9D8B030D-6E8A-4147-A177-3AD203B41FA5}">
                      <a16:colId xmlns="" xmlns:a16="http://schemas.microsoft.com/office/drawing/2014/main" val="197386400"/>
                    </a:ext>
                  </a:extLst>
                </a:gridCol>
                <a:gridCol w="1831608">
                  <a:extLst>
                    <a:ext uri="{9D8B030D-6E8A-4147-A177-3AD203B41FA5}">
                      <a16:colId xmlns="" xmlns:a16="http://schemas.microsoft.com/office/drawing/2014/main" val="106988631"/>
                    </a:ext>
                  </a:extLst>
                </a:gridCol>
                <a:gridCol w="1831608">
                  <a:extLst>
                    <a:ext uri="{9D8B030D-6E8A-4147-A177-3AD203B41FA5}">
                      <a16:colId xmlns="" xmlns:a16="http://schemas.microsoft.com/office/drawing/2014/main" val="2342891388"/>
                    </a:ext>
                  </a:extLst>
                </a:gridCol>
                <a:gridCol w="1831047">
                  <a:extLst>
                    <a:ext uri="{9D8B030D-6E8A-4147-A177-3AD203B41FA5}">
                      <a16:colId xmlns="" xmlns:a16="http://schemas.microsoft.com/office/drawing/2014/main" val="2677143833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H) ANÁLISIS ESCRITO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1.- La redacción es clara y coherente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1.- La redacción es clara, sin coherencia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1.- La redacción no es clara ni coherente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528064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2.-Incluye mínimo 4 citas texutales/paráfrasis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2.- Incluye mínimo 3 citas texutales/paráfrasis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2.- Incluye mínimo 2 citas texutales/paráfrasis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305772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3.- Incluye referencias bibliográficas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3.- No incluye todas las referencias bibliográficas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3.- No incluye ninguna referencias bibliográficas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8067572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4.- Sin errores ortográficos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4.- De 1 - 5 errores  ortográficos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4.- 6 o más errores  ortográficos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450772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9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560840" cy="60486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dirty="0"/>
              <a:t>UNIDAD III Y UNIDAD IV</a:t>
            </a:r>
            <a:endParaRPr lang="es-ES_tradnl" dirty="0"/>
          </a:p>
          <a:p>
            <a:pPr algn="ctr"/>
            <a:r>
              <a:rPr lang="es-MX" sz="1000" i="1" dirty="0"/>
              <a:t>Reseña de una situación didáctica observada y las sugerencias fundamentadas para enriquecerla</a:t>
            </a:r>
            <a:endParaRPr lang="es-MX" sz="1000" dirty="0"/>
          </a:p>
          <a:p>
            <a:pPr algn="ctr"/>
            <a:r>
              <a:rPr lang="es-MX" sz="1000" dirty="0"/>
              <a:t>Rúbrica: DOCUMENTO ESCRITO RESEÑA</a:t>
            </a:r>
          </a:p>
          <a:p>
            <a:pPr algn="ctr"/>
            <a:r>
              <a:rPr lang="es-MX" sz="1000" dirty="0"/>
              <a:t>CURSO:____________________________SECCIÓN____________NOMBRE:________________________________________________</a:t>
            </a:r>
          </a:p>
          <a:p>
            <a:pPr algn="ctr"/>
            <a:r>
              <a:rPr lang="es-MX" sz="1000" dirty="0"/>
              <a:t>FECHA:_____________________________GRUPO: ________________________________</a:t>
            </a:r>
          </a:p>
          <a:p>
            <a:pPr marL="0" indent="0" algn="ctr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000" dirty="0"/>
              <a:t>V00/102017</a:t>
            </a:r>
            <a:endParaRPr lang="es-ES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028" y="6021288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D06943D8-0E57-428A-A041-59C23F2CD21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7992888" cy="3960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4">
            <a:extLst>
              <a:ext uri="{FF2B5EF4-FFF2-40B4-BE49-F238E27FC236}">
                <a16:creationId xmlns="" xmlns:a16="http://schemas.microsoft.com/office/drawing/2014/main" id="{3756EB48-E54A-4E2F-9A46-A0B4C7B1D9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4297"/>
            <a:ext cx="660497" cy="56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44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560840" cy="604867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sz="1000" dirty="0"/>
              <a:t>TRABAJO GLOBAL</a:t>
            </a: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endParaRPr lang="es-ES_tradnl" sz="1000" dirty="0"/>
          </a:p>
          <a:p>
            <a:pPr marL="0" indent="0">
              <a:buNone/>
            </a:pPr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000" dirty="0"/>
              <a:t>V00/102017</a:t>
            </a:r>
            <a:endParaRPr lang="es-ES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81" y="5953611"/>
            <a:ext cx="402972" cy="3396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19997"/>
              </p:ext>
            </p:extLst>
          </p:nvPr>
        </p:nvGraphicFramePr>
        <p:xfrm>
          <a:off x="395536" y="1374483"/>
          <a:ext cx="7632850" cy="4286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16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94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2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779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039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0397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882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09215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RUBRICA DE ENSAYO  </a:t>
                      </a:r>
                      <a:endParaRPr lang="es-ES" sz="900" dirty="0">
                        <a:effectLst/>
                      </a:endParaRPr>
                    </a:p>
                    <a:p>
                      <a:pPr marR="1519555" algn="l">
                        <a:spcBef>
                          <a:spcPts val="295"/>
                        </a:spcBef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ALUMNA: </a:t>
                      </a:r>
                      <a:r>
                        <a:rPr lang="es-MX" sz="800" u="sng" dirty="0">
                          <a:effectLst/>
                        </a:rPr>
                        <a:t>___________________</a:t>
                      </a:r>
                      <a:r>
                        <a:rPr lang="es-MX" sz="800" dirty="0">
                          <a:effectLst/>
                        </a:rPr>
                        <a:t>   NL. </a:t>
                      </a:r>
                      <a:r>
                        <a:rPr lang="es-MX" sz="800" u="sng" dirty="0">
                          <a:effectLst/>
                        </a:rPr>
                        <a:t>___</a:t>
                      </a:r>
                      <a:r>
                        <a:rPr lang="es-MX" sz="800" dirty="0">
                          <a:effectLst/>
                        </a:rPr>
                        <a:t>FECHA:</a:t>
                      </a:r>
                      <a:r>
                        <a:rPr lang="es-MX" sz="800" u="sng" dirty="0">
                          <a:effectLst/>
                        </a:rPr>
                        <a:t> ___________</a:t>
                      </a:r>
                      <a:r>
                        <a:rPr lang="es-MX" sz="800" dirty="0">
                          <a:effectLst/>
                        </a:rPr>
                        <a:t>CALIFICACION___</a:t>
                      </a:r>
                      <a:endParaRPr lang="es-ES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7429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COMPETENCIA: </a:t>
                      </a:r>
                      <a:endParaRPr lang="es-ES" sz="9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PROBLEMA: </a:t>
                      </a:r>
                      <a:endParaRPr lang="es-ES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37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REFERENTE 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PREFORMAL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RECEPTIVO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RESOLUTIVO 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AUTONOMO 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ESTRATEGICO 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404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Evidencia : documento académico escrito (ENSAYO )</a:t>
                      </a:r>
                      <a:endParaRPr lang="es-ES" sz="9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Criterio:</a:t>
                      </a:r>
                      <a:endParaRPr lang="es-ES" sz="9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Determina de manera escrita su visión de personal de conceptos, teorías, y principios de una temática de manera escrita  </a:t>
                      </a:r>
                      <a:endParaRPr lang="es-ES" sz="9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Expresa algunas ideas del tema en forma desarticulada</a:t>
                      </a:r>
                      <a:endParaRPr lang="es-ES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Explica la importancia del tema pero no argumenta su opinión, ni establece un orden estructural del ensayo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Valora y aplica la información en algunos temas o puntos solicitados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  <a:latin typeface="Arial"/>
                          <a:ea typeface="Arial"/>
                        </a:rPr>
                        <a:t>Denota</a:t>
                      </a:r>
                      <a:r>
                        <a:rPr lang="es-MX" sz="800" baseline="0" dirty="0">
                          <a:effectLst/>
                          <a:latin typeface="Arial"/>
                          <a:ea typeface="Arial"/>
                        </a:rPr>
                        <a:t> de forma  general , criterios sin normas  APA</a:t>
                      </a:r>
                      <a:endParaRPr lang="es-ES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Distingue y analiza sus ideas, contenidos y la ordena de manera coherente.</a:t>
                      </a:r>
                      <a:endParaRPr lang="es-ES" sz="9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Denota en su escrito en manejo de normas APA </a:t>
                      </a:r>
                      <a:endParaRPr lang="es-ES" sz="9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Presenta aportaciones personales </a:t>
                      </a:r>
                      <a:endParaRPr lang="es-ES" sz="9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Argumenta y estructura el contenido de forma coherente, ordena las ideas, integra la información con claridad y objetividad. </a:t>
                      </a:r>
                      <a:endParaRPr lang="es-ES" sz="9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Presenta propuestas innovadoras y creativas.</a:t>
                      </a:r>
                      <a:endParaRPr lang="es-ES" sz="9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Utiliza constantemente las normas APA para citar dentro del texto y al final describe las referencias empleadas</a:t>
                      </a:r>
                      <a:endParaRPr lang="es-ES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37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VALOR: 100%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20%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40%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60%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80%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100%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37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EVALUACION 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LOGROS</a:t>
                      </a:r>
                      <a:endParaRPr lang="es-ES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NOTA 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ACCIONES PARA MEJORAR 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11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AUTOEVALUACION 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337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COEVALUACION 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.</a:t>
                      </a:r>
                      <a:endParaRPr lang="es-ES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337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HETEROEVALUACION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>
                          <a:effectLst/>
                        </a:rPr>
                        <a:t> </a:t>
                      </a:r>
                      <a:endParaRPr lang="es-ES" sz="90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ES" sz="9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55099" marR="55099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38213" y="1552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49" name="Imagen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5" y="129735"/>
            <a:ext cx="660497" cy="56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11560" y="992065"/>
            <a:ext cx="947065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ESCUELA NORMAL DE EDUCACIÓN PREESCOLAR</a:t>
            </a:r>
            <a:r>
              <a:rPr lang="es-ES" sz="900" dirty="0">
                <a:latin typeface="Arial" pitchFamily="34" charset="0"/>
                <a:cs typeface="Arial" pitchFamily="34" charset="0"/>
              </a:rPr>
              <a:t>   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LICENCIATURA EN EDUCACIÓN PREESCOLAR</a:t>
            </a: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CICLO ESCOLAR</a:t>
            </a:r>
            <a:r>
              <a:rPr lang="es-ES" sz="900" dirty="0">
                <a:latin typeface="Arial" pitchFamily="34" charset="0"/>
                <a:cs typeface="Arial" pitchFamily="34" charset="0"/>
              </a:rPr>
              <a:t>  </a:t>
            </a:r>
            <a:r>
              <a:rPr kumimoji="0" lang="es-MX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2018-2019</a:t>
            </a:r>
            <a:endParaRPr kumimoji="0" lang="es-E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2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/>
              <a:t> </a:t>
            </a:r>
          </a:p>
          <a:p>
            <a:pPr marL="0" indent="0">
              <a:buNone/>
            </a:pPr>
            <a:endParaRPr lang="es-ES_tradnl" dirty="0">
              <a:solidFill>
                <a:schemeClr val="dk1"/>
              </a:solidFill>
            </a:endParaRP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000" dirty="0"/>
              <a:t>V00/102017</a:t>
            </a:r>
            <a:endParaRPr lang="es-ES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52506"/>
              </p:ext>
            </p:extLst>
          </p:nvPr>
        </p:nvGraphicFramePr>
        <p:xfrm>
          <a:off x="539552" y="620688"/>
          <a:ext cx="6836518" cy="4882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3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162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1470">
                <a:tc>
                  <a:txBody>
                    <a:bodyPr/>
                    <a:lstStyle/>
                    <a:p>
                      <a:r>
                        <a:rPr lang="es-MX" sz="900" dirty="0"/>
                        <a:t>UNIDADES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900" dirty="0"/>
                        <a:t>BIBLIOGRAFÍA</a:t>
                      </a:r>
                      <a:endParaRPr lang="es-E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09050">
                <a:tc>
                  <a:txBody>
                    <a:bodyPr/>
                    <a:lstStyle/>
                    <a:p>
                      <a:r>
                        <a:rPr lang="es-MX" sz="900" dirty="0"/>
                        <a:t>UNIDAD I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0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Popkewitz</a:t>
                      </a:r>
                      <a:r>
                        <a:rPr lang="es-MX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T. 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(2007). La historia del currículum: la educación en los Estados Unidos a principios del siglo xx, como tesis cultural acerca de lo que el niño es y debe ser. En </a:t>
                      </a:r>
                      <a:r>
                        <a:rPr lang="es-MX" sz="10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Profesorado. Revista de currículum y formación del profesorado. 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Recuperado de http://www.ugr.es/local/recfpro/ rev113ART1.pdf </a:t>
                      </a:r>
                    </a:p>
                    <a:p>
                      <a:pPr algn="just"/>
                      <a:r>
                        <a:rPr lang="es-MX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Franklin, M., Johnson, C. 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(2007). El conflicto sobre la educación adaptada a la vida. En </a:t>
                      </a:r>
                      <a:r>
                        <a:rPr lang="es-MX" sz="10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Profesorado. Revista de currículum y formación del profesorado. 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España: Universidad de Granada. Recuperado de http://www.ugr.es/local/recfpro/rev113ART2.pdf </a:t>
                      </a:r>
                    </a:p>
                    <a:p>
                      <a:pPr algn="just"/>
                      <a:r>
                        <a:rPr lang="es-MX" sz="10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Jonnaert</a:t>
                      </a:r>
                      <a:r>
                        <a:rPr lang="es-MX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P., </a:t>
                      </a:r>
                      <a:r>
                        <a:rPr lang="es-MX" sz="10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Barrette</a:t>
                      </a:r>
                      <a:r>
                        <a:rPr lang="es-MX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J., </a:t>
                      </a:r>
                      <a:r>
                        <a:rPr lang="es-MX" sz="10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Masciotra</a:t>
                      </a:r>
                      <a:r>
                        <a:rPr lang="es-MX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D., Yaya, M. 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(2008). La competencia como organizadora de los programas de formación: hacia un desempeño competente. En </a:t>
                      </a:r>
                      <a:r>
                        <a:rPr lang="es-MX" sz="10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Profesorado. Revista de currículum y formación del profesorado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España: Universidad de Granada. Recuperado de http:// redalyc.uaemex.mx/</a:t>
                      </a:r>
                      <a:r>
                        <a:rPr lang="es-MX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redalyc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s-MX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pdf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/567/56712875004.pdf </a:t>
                      </a:r>
                    </a:p>
                    <a:p>
                      <a:pPr algn="just"/>
                      <a:r>
                        <a:rPr lang="es-MX" sz="10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Tardif</a:t>
                      </a:r>
                      <a:r>
                        <a:rPr lang="es-MX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J. 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(2008). Desarrollo de un programa por competencias: de la intención a su implementación. En </a:t>
                      </a:r>
                      <a:r>
                        <a:rPr lang="es-MX" sz="10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Profesorado. Revista de currículum y formación del profesorado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Recuperado de http://www. ugr.es/local/</a:t>
                      </a:r>
                      <a:r>
                        <a:rPr lang="es-MX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recfpro</a:t>
                      </a: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/rev123ART2.pdf </a:t>
                      </a:r>
                    </a:p>
                    <a:p>
                      <a:pPr algn="just"/>
                      <a:r>
                        <a:rPr kumimoji="0" lang="es-ES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Otros recursos </a:t>
                      </a:r>
                      <a:endParaRPr kumimoji="0" lang="es-ES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es-ES" sz="10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ºPlan</a:t>
                      </a:r>
                      <a:r>
                        <a:rPr kumimoji="0" lang="es-ES" sz="10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estudios 2011. </a:t>
                      </a:r>
                      <a:r>
                        <a:rPr kumimoji="0" lang="es-E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Educación Básica. México: </a:t>
                      </a:r>
                      <a:r>
                        <a:rPr kumimoji="0" lang="es-ES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r>
                        <a:rPr kumimoji="0" lang="es-E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-Subsecretaría de Educación Básica. Recuperado de http://basica.sep.gob.mx/dgdc/sitio/pdf/PlanEdu2011.pdf </a:t>
                      </a:r>
                    </a:p>
                    <a:p>
                      <a:pPr algn="just"/>
                      <a:r>
                        <a:rPr kumimoji="0" lang="es-ES" sz="10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ºAcuerdo</a:t>
                      </a:r>
                      <a:r>
                        <a:rPr kumimoji="0" lang="es-ES" sz="10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número 592 </a:t>
                      </a:r>
                      <a:r>
                        <a:rPr kumimoji="0" lang="es-E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 el que se establece la Articulación en la Educación Básica. México: </a:t>
                      </a:r>
                      <a:r>
                        <a:rPr kumimoji="0" lang="es-ES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r>
                        <a:rPr kumimoji="0" lang="es-E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Subsecretaría de Educación Básica. Recuperado de http://basica.sep.gob.mx/reformasecun </a:t>
                      </a:r>
                      <a:r>
                        <a:rPr kumimoji="0" lang="es-ES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daria</a:t>
                      </a:r>
                      <a:r>
                        <a:rPr kumimoji="0" lang="es-E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s-ES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doc</a:t>
                      </a:r>
                      <a:r>
                        <a:rPr kumimoji="0" lang="es-E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/sustento/Acuerdo_592_completo.pdf </a:t>
                      </a:r>
                    </a:p>
                    <a:p>
                      <a:pPr algn="just"/>
                      <a:r>
                        <a:rPr kumimoji="0" lang="es-ES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ºdgespetv</a:t>
                      </a:r>
                      <a:r>
                        <a:rPr kumimoji="0" lang="es-E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(Productor). (2011). La reforma integral de la educación básica y sus implicaciones [Video]. México. Recuperado de https://www.youtube.com/watch?v=OY96j26DziU&amp;list=UUA7_AVc YUvw4DLiyU3wsNZA&amp;index=109&amp;feature=</a:t>
                      </a:r>
                      <a:r>
                        <a:rPr kumimoji="0" lang="es-ES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plpp_video</a:t>
                      </a:r>
                      <a:r>
                        <a:rPr kumimoji="0" lang="es-E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kumimoji="0" lang="es-ES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ºConferencia</a:t>
                      </a:r>
                      <a:r>
                        <a:rPr kumimoji="0" lang="es-E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magistral de la Reforma de la Educación Básica </a:t>
                      </a:r>
                      <a:r>
                        <a:rPr kumimoji="0" lang="es-ES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CanalSeb</a:t>
                      </a:r>
                      <a:r>
                        <a:rPr kumimoji="0" lang="es-ES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[Video]. Recuperado de http:// www.youtube.com/watch?v=lhOtT5IbLvU&amp;feature=related </a:t>
                      </a:r>
                    </a:p>
                    <a:p>
                      <a:pPr algn="just"/>
                      <a:r>
                        <a:rPr kumimoji="0" lang="pt-BR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ºDocentes</a:t>
                      </a:r>
                      <a:r>
                        <a:rPr kumimoji="0" lang="pt-BR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diplomado </a:t>
                      </a:r>
                      <a:r>
                        <a:rPr kumimoji="0" lang="pt-BR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r>
                        <a:rPr kumimoji="0" lang="pt-BR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(2009). Recuperado de http://www.youtube.com/watch?v=OqZCDeHGdQ 8&amp;feature=</a:t>
                      </a:r>
                      <a:r>
                        <a:rPr kumimoji="0" lang="pt-BR" sz="10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kumimoji="0" lang="pt-BR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pt-BR" sz="1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0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Aprendizajes claves para la educación integral. SEP </a:t>
                      </a:r>
                      <a:endParaRPr kumimoji="0" lang="es-MX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6" descr="http://1.bp.blogspot.com/-sKwHmxQBRXA/Tme39h-Q45I/AAAAAAAAAb4/g57iuJFAzWw/s1600/Libro.jpg">
            <a:extLst>
              <a:ext uri="{FF2B5EF4-FFF2-40B4-BE49-F238E27FC236}">
                <a16:creationId xmlns="" xmlns:a16="http://schemas.microsoft.com/office/drawing/2014/main" id="{AC667F0B-77FA-49EA-9BD4-8D44EF955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118" y="678531"/>
            <a:ext cx="1146026" cy="201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ttp://images.clipartpanda.com/picture-books-for-children-NewspaperGraphic.jpg">
            <a:extLst>
              <a:ext uri="{FF2B5EF4-FFF2-40B4-BE49-F238E27FC236}">
                <a16:creationId xmlns="" xmlns:a16="http://schemas.microsoft.com/office/drawing/2014/main" id="{3381170B-0FE7-43F0-B8DF-199C62F1D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071" y="2694754"/>
            <a:ext cx="1216074" cy="252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627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/>
              <a:t> </a:t>
            </a:r>
          </a:p>
          <a:p>
            <a:pPr marL="0" indent="0">
              <a:buNone/>
            </a:pPr>
            <a:endParaRPr lang="es-ES_tradnl" dirty="0">
              <a:solidFill>
                <a:schemeClr val="dk1"/>
              </a:solidFill>
            </a:endParaRP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000" dirty="0"/>
              <a:t>V00/102017</a:t>
            </a:r>
            <a:endParaRPr lang="es-ES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308178"/>
              </p:ext>
            </p:extLst>
          </p:nvPr>
        </p:nvGraphicFramePr>
        <p:xfrm>
          <a:off x="395536" y="620688"/>
          <a:ext cx="7704856" cy="4358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676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9046">
                <a:tc>
                  <a:txBody>
                    <a:bodyPr/>
                    <a:lstStyle/>
                    <a:p>
                      <a:r>
                        <a:rPr lang="es-MX" sz="900" dirty="0"/>
                        <a:t>UNIDADES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900" dirty="0"/>
                        <a:t>BIBLIOGRAFÍA</a:t>
                      </a:r>
                      <a:endParaRPr lang="es-E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5410">
                <a:tc>
                  <a:txBody>
                    <a:bodyPr/>
                    <a:lstStyle/>
                    <a:p>
                      <a:r>
                        <a:rPr lang="es-MX" sz="900" dirty="0"/>
                        <a:t>UNIDAD II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Ahumada, P.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(2005). </a:t>
                      </a:r>
                      <a:r>
                        <a:rPr lang="es-MX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Hacia una evaluación auténtica del aprendizaje.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México: Paidós. </a:t>
                      </a:r>
                    </a:p>
                    <a:p>
                      <a:pPr algn="just"/>
                      <a:r>
                        <a:rPr lang="es-MX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Brousseau</a:t>
                      </a:r>
                      <a:r>
                        <a:rPr lang="es-MX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G.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(2007). </a:t>
                      </a:r>
                      <a:r>
                        <a:rPr lang="es-MX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Iniciación al estudio de la teoría de las situaciones didácticas.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Buenos Aires: Libros del Zorzal. </a:t>
                      </a:r>
                    </a:p>
                    <a:p>
                      <a:pPr algn="just"/>
                      <a:r>
                        <a:rPr lang="es-MX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Chevallard</a:t>
                      </a:r>
                      <a:r>
                        <a:rPr lang="es-MX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Y.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(1998). </a:t>
                      </a:r>
                      <a:r>
                        <a:rPr lang="es-MX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Transposición didáctica, del saber sabio al saber enseñado.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Buenos Aires: </a:t>
                      </a:r>
                      <a:r>
                        <a:rPr lang="es-MX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Aique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/>
                      <a:r>
                        <a:rPr lang="es-MX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Dewey, J.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(1989). </a:t>
                      </a:r>
                      <a:r>
                        <a:rPr lang="es-MX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Cómo pensamos.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Barcelona: Paidós. </a:t>
                      </a:r>
                    </a:p>
                    <a:p>
                      <a:pPr algn="just"/>
                      <a:r>
                        <a:rPr lang="es-MX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Martin, X.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(2006). </a:t>
                      </a:r>
                      <a:r>
                        <a:rPr lang="es-MX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Investigar y aprender. Cómo organizar un proyecto.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Barcelona: Universidad de Barcelona. </a:t>
                      </a:r>
                    </a:p>
                    <a:p>
                      <a:pPr algn="just"/>
                      <a:r>
                        <a:rPr lang="es-MX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Meirieu</a:t>
                      </a:r>
                      <a:r>
                        <a:rPr lang="es-MX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(1996). </a:t>
                      </a:r>
                      <a:r>
                        <a:rPr lang="es-MX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Aprender, sí, pero ¿cómo?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Madrid: Octaedro. </a:t>
                      </a:r>
                    </a:p>
                    <a:p>
                      <a:pPr algn="just"/>
                      <a:r>
                        <a:rPr lang="es-MX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Raths</a:t>
                      </a:r>
                      <a:r>
                        <a:rPr lang="es-MX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L. </a:t>
                      </a:r>
                      <a:r>
                        <a:rPr lang="es-MX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 al.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(1997). </a:t>
                      </a:r>
                      <a:r>
                        <a:rPr lang="es-MX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Cómo enseñar a pensar: teoría y aplicación.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Buenos Aires: Paidós. </a:t>
                      </a:r>
                    </a:p>
                    <a:p>
                      <a:pPr algn="just"/>
                      <a:r>
                        <a:rPr lang="es-MX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Roegiers</a:t>
                      </a:r>
                      <a:r>
                        <a:rPr lang="es-MX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X.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(2010). </a:t>
                      </a:r>
                      <a:r>
                        <a:rPr lang="es-MX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 pedagogía de la integración. Competencias e integración de los conocimientos en la enseñanza.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México: </a:t>
                      </a:r>
                      <a:r>
                        <a:rPr lang="es-MX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fce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Otros recursos </a:t>
                      </a:r>
                      <a:endParaRPr kumimoji="0" lang="es-ES" sz="9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ºBenjo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C. y </a:t>
                      </a:r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Scotta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C.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(Productores) &amp; </a:t>
                      </a:r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Cantet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L.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(Director). (2008).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clase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Entre les </a:t>
                      </a:r>
                      <a:r>
                        <a:rPr kumimoji="0" lang="es-ES" sz="9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murs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]. Francia: 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Golem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/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ºHaft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S., </a:t>
                      </a:r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Junger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P., Thomas, T. y </a:t>
                      </a:r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Schulman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T.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(Productores) &amp; </a:t>
                      </a:r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Weir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M.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(Director). (1981).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Sociedad de los Poetas Muertos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es-ES" sz="9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Dead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9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Poets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9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Society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]. EEUU: 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Touchstone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/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ºDe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Vito, D.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(Productor) &amp; 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</a:t>
                      </a:r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Gravenese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R.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(Director). (2007).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Escritores de la libertad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[</a:t>
                      </a:r>
                      <a:r>
                        <a:rPr kumimoji="0" lang="es-ES" sz="9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Freedom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9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Writers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]. Estados Unidos: 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Paramount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/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ºPhilibert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N.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(Director). (2002).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 y tener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[Documental]. Francia. </a:t>
                      </a:r>
                    </a:p>
                    <a:p>
                      <a:pPr algn="just"/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ºBrousseau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( 2007). books.google.com. Recuperado de 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endede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[http://books.google.es/books?hl=es &amp;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lr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=&amp;id=SFk8xyCht2gC&amp;oi=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fnd&amp;pg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=PA7&amp;dq= </a:t>
                      </a:r>
                    </a:p>
                    <a:p>
                      <a:pPr algn="just"/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ºSaranaitu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(2011).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Teoría de situaciones didácticas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[Video]. Recuperado de http://www.youtube. 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watch?v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=X4YYOp1FtH0 </a:t>
                      </a:r>
                    </a:p>
                    <a:p>
                      <a:pPr algn="just"/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ºa00bregon2 (2010).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Secuencia didáctica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[Video]. Recuperado de http://www.youtube.com/watch?v =mvXOUj7Nryc&amp;feature=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ºquishpealexandra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(2010).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Proyecto de aula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[Video]. Recuperado de http://www.youtube.com/watch ?v=CGbUCPkc8r8&amp;feature=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ºdpedrazao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(2009).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Proyecto de aula lúdico-pedagógica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[Video]. Recuperado de http://www.youtube. 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watch?v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=KBmS22hgep8&amp;feature=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ºGrupo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Aguiju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(2010).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Transposición didáctica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[Video]. Recuperado de http://www.youtube.com/ 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watch?v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=QPUMmnLiP2Y </a:t>
                      </a:r>
                    </a:p>
                    <a:p>
                      <a:pPr algn="just"/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ºCanalApa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(2012).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Estrategias para abordar las dificultades de aprendizajes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[Video]. Recuperado de http://www.youtube.com/watch?v=N03UztQqn6c&amp;feature=relmfu</a:t>
                      </a:r>
                      <a:endParaRPr lang="es-E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6" descr="http://1.bp.blogspot.com/-sKwHmxQBRXA/Tme39h-Q45I/AAAAAAAAAb4/g57iuJFAzWw/s1600/Libro.jpg">
            <a:extLst>
              <a:ext uri="{FF2B5EF4-FFF2-40B4-BE49-F238E27FC236}">
                <a16:creationId xmlns="" xmlns:a16="http://schemas.microsoft.com/office/drawing/2014/main" id="{BB4B1259-47B8-4A80-9FAB-DE39B2A79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81" y="1988840"/>
            <a:ext cx="1008112" cy="1881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32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186262" cy="60486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lang="es-ES_tradnl" altLang="es-ES" sz="4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lang="es-ES_tradnl" altLang="es-ES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lang="es-ES" altLang="es-ES" sz="4800" dirty="0"/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4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4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Encuadre 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4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4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Semestre:  3</a:t>
            </a:r>
            <a:r>
              <a:rPr lang="es-ES_tradnl" altLang="es-ES" sz="4800" b="1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48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4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del Curso: ADECUACIÓN CURRICULAR</a:t>
            </a: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4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s-ES_tradnl" altLang="es-ES" sz="4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Yara Alejandra Hernández Figueroa , Rosa Velia del Rio Tijerina </a:t>
            </a:r>
            <a:endParaRPr lang="es-ES_tradnl" altLang="es-ES" sz="48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_tradnl" altLang="es-ES" sz="48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66675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" altLang="es-ES" sz="4400" dirty="0"/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4400" dirty="0">
                <a:ea typeface="Calibri" panose="020F0502020204030204" pitchFamily="34" charset="0"/>
                <a:cs typeface="Arial" panose="020B0604020202020204" pitchFamily="34" charset="0"/>
              </a:rPr>
              <a:t>Trayecto formativo </a:t>
            </a:r>
            <a:r>
              <a:rPr lang="es-MX" altLang="es-ES" sz="3700" dirty="0">
                <a:ea typeface="Calibri" panose="020F0502020204030204" pitchFamily="34" charset="0"/>
                <a:cs typeface="Arial" panose="020B0604020202020204" pitchFamily="34" charset="0"/>
              </a:rPr>
              <a:t>: Psicopedagógico</a:t>
            </a: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4400" dirty="0"/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4400" dirty="0"/>
              <a:t>Horas: </a:t>
            </a:r>
            <a:r>
              <a:rPr lang="es-ES" sz="3700" b="1" dirty="0"/>
              <a:t>4                </a:t>
            </a:r>
            <a:r>
              <a:rPr lang="es-ES" sz="4400" dirty="0"/>
              <a:t>Créditos</a:t>
            </a:r>
            <a:r>
              <a:rPr lang="es-ES" sz="3700" dirty="0"/>
              <a:t>: </a:t>
            </a:r>
            <a:r>
              <a:rPr lang="es-ES" sz="3700" b="1" dirty="0"/>
              <a:t>4.5</a:t>
            </a:r>
          </a:p>
          <a:p>
            <a:pPr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altLang="es-ES" sz="37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ES" sz="37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indent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4400" dirty="0">
                <a:ea typeface="Calibri" panose="020F0502020204030204" pitchFamily="34" charset="0"/>
                <a:cs typeface="Arial" panose="020B0604020202020204" pitchFamily="34" charset="0"/>
              </a:rPr>
              <a:t>Propósito del curso</a:t>
            </a:r>
          </a:p>
          <a:p>
            <a:pPr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MX" altLang="es-E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buFontTx/>
              <a:buChar char="•"/>
            </a:pPr>
            <a:r>
              <a:rPr lang="es-MX" sz="4300" dirty="0"/>
              <a:t>El estudiante normalista interprete el sentido de los planes de estudio de la educación básica para que a partir de ello, pueda flexibilizar el currículo, las metodologías y los proyectos integradores, tomando en cuenta los requerimientos culturales, lingüísticos y particulares de sus alumnos, acordes con su desarrollo.</a:t>
            </a:r>
          </a:p>
          <a:p>
            <a:pPr lvl="0" algn="just">
              <a:buFontTx/>
              <a:buChar char="•"/>
            </a:pPr>
            <a:endParaRPr lang="es-MX" sz="4300" dirty="0"/>
          </a:p>
          <a:p>
            <a:pPr marL="0" lvl="0" indent="0" algn="just">
              <a:buNone/>
            </a:pPr>
            <a:endParaRPr lang="es-MX" sz="4300" dirty="0"/>
          </a:p>
          <a:p>
            <a:pPr lvl="0" algn="just">
              <a:buFontTx/>
              <a:buChar char="•"/>
            </a:pPr>
            <a:r>
              <a:rPr lang="es-MX" sz="4300" dirty="0"/>
              <a:t>Se pretende que, con base en los enfoques de la psicología evolutiva, el estudiante normalista pueda identificar en los niños, tanto su nivel de desarrollo frente al tipo de competencias y aprendizajes esperados en el proyecto curricular, como en sus habilidades sociales, con la finalidad de adaptar el currículo de acuerdo a las condiciones particulares del grupo en el que desarrollará su práctica </a:t>
            </a:r>
            <a:endParaRPr lang="es-ES" altLang="es-ES" sz="4300" dirty="0"/>
          </a:p>
          <a:p>
            <a:pPr marL="0" indent="0">
              <a:buNone/>
            </a:pPr>
            <a:endParaRPr lang="es-ES_tradnl" sz="4300" dirty="0"/>
          </a:p>
          <a:p>
            <a:pPr marL="0" indent="0">
              <a:buNone/>
            </a:pPr>
            <a:endParaRPr lang="es-ES_tradnl" sz="43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9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900" dirty="0"/>
              <a:t>V00/102017</a:t>
            </a:r>
            <a:endParaRPr lang="es-ES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1" descr="Resultado de imagen para PRODUCCION DE TEXTOS">
            <a:extLst>
              <a:ext uri="{FF2B5EF4-FFF2-40B4-BE49-F238E27FC236}">
                <a16:creationId xmlns="" xmlns:a16="http://schemas.microsoft.com/office/drawing/2014/main" id="{30995393-C417-4BD1-9883-9E168EDDD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66" y="404664"/>
            <a:ext cx="200168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F7D55DB4-1B69-47DB-8628-69939B289E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224" y="548680"/>
            <a:ext cx="1339076" cy="922426"/>
          </a:xfrm>
          <a:prstGeom prst="rect">
            <a:avLst/>
          </a:prstGeom>
        </p:spPr>
      </p:pic>
      <p:pic>
        <p:nvPicPr>
          <p:cNvPr id="7" name="Picture 43" descr="Resultado de imagen para PRODUCCION DE TEXTOS">
            <a:extLst>
              <a:ext uri="{FF2B5EF4-FFF2-40B4-BE49-F238E27FC236}">
                <a16:creationId xmlns="" xmlns:a16="http://schemas.microsoft.com/office/drawing/2014/main" id="{978D7A02-051D-44C5-BB6B-F4A9E34B2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5" y="4869161"/>
            <a:ext cx="165618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53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/>
              <a:t> </a:t>
            </a:r>
          </a:p>
          <a:p>
            <a:pPr marL="0" indent="0">
              <a:buNone/>
            </a:pPr>
            <a:endParaRPr lang="es-ES_tradnl" dirty="0">
              <a:solidFill>
                <a:schemeClr val="dk1"/>
              </a:solidFill>
            </a:endParaRP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000" dirty="0"/>
              <a:t>V00/102017</a:t>
            </a:r>
            <a:endParaRPr lang="es-ES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833991"/>
              </p:ext>
            </p:extLst>
          </p:nvPr>
        </p:nvGraphicFramePr>
        <p:xfrm>
          <a:off x="539552" y="620688"/>
          <a:ext cx="7488832" cy="4119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926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0574">
                <a:tc>
                  <a:txBody>
                    <a:bodyPr/>
                    <a:lstStyle/>
                    <a:p>
                      <a:r>
                        <a:rPr lang="es-MX" sz="900" dirty="0"/>
                        <a:t>UNIDADES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900" dirty="0"/>
                        <a:t>BIBLIOGRAFÍA</a:t>
                      </a:r>
                      <a:endParaRPr lang="es-E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31874">
                <a:tc>
                  <a:txBody>
                    <a:bodyPr/>
                    <a:lstStyle/>
                    <a:p>
                      <a:r>
                        <a:rPr lang="es-MX" sz="900" dirty="0"/>
                        <a:t>UNIDAD III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Díaz Barriga, Á. 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(2009). </a:t>
                      </a:r>
                      <a:r>
                        <a:rPr lang="es-MX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Pensar la didáctica. 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Buenos Aires: </a:t>
                      </a:r>
                      <a:r>
                        <a:rPr lang="es-MX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Amorrortu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es-MX" sz="1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Meirieu</a:t>
                      </a:r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P. 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(1996). </a:t>
                      </a:r>
                      <a:r>
                        <a:rPr lang="es-MX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Aprender, sí, pero ¿cómo? 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Madrid: Octaedro. </a:t>
                      </a:r>
                    </a:p>
                    <a:p>
                      <a:r>
                        <a:rPr lang="es-MX" sz="1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Monereo</a:t>
                      </a:r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C. 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(coord.) (2006). E</a:t>
                      </a:r>
                      <a:r>
                        <a:rPr lang="es-MX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strategias de enseñanza y aprendizaje. Formación del profesorado y aplicación en el aula. 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México: </a:t>
                      </a:r>
                      <a:r>
                        <a:rPr lang="es-MX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Graó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/Colofón. </a:t>
                      </a:r>
                    </a:p>
                    <a:p>
                      <a:r>
                        <a:rPr lang="es-MX" sz="1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Perrenoud</a:t>
                      </a:r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P. 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(2006). </a:t>
                      </a:r>
                      <a:r>
                        <a:rPr lang="es-MX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Pedagogía diferenciada. De las intenciones a la acción. 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Madrid: Editorial Popular. </a:t>
                      </a:r>
                    </a:p>
                    <a:p>
                      <a:r>
                        <a:rPr lang="es-MX" sz="14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Snyders</a:t>
                      </a:r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G. 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(1972). </a:t>
                      </a:r>
                      <a:r>
                        <a:rPr lang="es-MX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Pedagogía progresista: educación tradicional y educación nueva. 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Madrid: </a:t>
                      </a:r>
                      <a:r>
                        <a:rPr lang="es-MX" sz="14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Marova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es-E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Bibliografía complementaria </a:t>
                      </a:r>
                      <a:endParaRPr lang="es-ES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Comenio, A. </a:t>
                      </a:r>
                      <a:r>
                        <a:rPr lang="es-E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(2007). </a:t>
                      </a:r>
                      <a:r>
                        <a:rPr lang="es-ES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Didáctica magna. </a:t>
                      </a:r>
                      <a:r>
                        <a:rPr lang="es-E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México: Porrúa. </a:t>
                      </a:r>
                    </a:p>
                    <a:p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Díaz Barriga, F. y Hernández, G. 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(2002). Estrategias de enseñanza, para la promoción de aprendizajes significativos. En </a:t>
                      </a:r>
                      <a:r>
                        <a:rPr lang="es-MX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Estrategias docentes para un aprendizaje significativo. Una interpretación constructivista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México: McGraw-Hill. </a:t>
                      </a:r>
                    </a:p>
                    <a:p>
                      <a:r>
                        <a:rPr lang="es-MX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Díaz Barriga, F. 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(2005). </a:t>
                      </a:r>
                      <a:r>
                        <a:rPr lang="es-MX" sz="14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Enseñanza situada, vínculo entre la escuela y la vida</a:t>
                      </a:r>
                      <a:r>
                        <a:rPr lang="es-MX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México: McGraw-Hill. </a:t>
                      </a:r>
                      <a:endParaRPr lang="es-ES" sz="1400" dirty="0"/>
                    </a:p>
                    <a:p>
                      <a:pPr algn="just"/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9" descr="http://images.clipartpanda.com/picture-books-for-children-NewspaperGraphic.jpg">
            <a:extLst>
              <a:ext uri="{FF2B5EF4-FFF2-40B4-BE49-F238E27FC236}">
                <a16:creationId xmlns="" xmlns:a16="http://schemas.microsoft.com/office/drawing/2014/main" id="{086A4E8A-F12A-44D7-8EB2-ED3D89D7A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10239"/>
            <a:ext cx="1216074" cy="2524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920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dirty="0"/>
              <a:t> </a:t>
            </a:r>
          </a:p>
          <a:p>
            <a:pPr marL="0" indent="0">
              <a:buNone/>
            </a:pPr>
            <a:endParaRPr lang="es-ES_tradnl" dirty="0">
              <a:solidFill>
                <a:schemeClr val="dk1"/>
              </a:solidFill>
            </a:endParaRP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000" dirty="0"/>
              <a:t>V00/102017</a:t>
            </a:r>
            <a:endParaRPr lang="es-ES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303916"/>
              </p:ext>
            </p:extLst>
          </p:nvPr>
        </p:nvGraphicFramePr>
        <p:xfrm>
          <a:off x="539552" y="620688"/>
          <a:ext cx="7488832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687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6946">
                <a:tc>
                  <a:txBody>
                    <a:bodyPr/>
                    <a:lstStyle/>
                    <a:p>
                      <a:r>
                        <a:rPr lang="es-MX" sz="900" dirty="0"/>
                        <a:t>UNIDADES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900" dirty="0"/>
                        <a:t>BIBLIOGRAFÍA</a:t>
                      </a:r>
                      <a:endParaRPr lang="es-ES" sz="9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r>
                        <a:rPr lang="es-MX" sz="900" dirty="0"/>
                        <a:t>UNIDAD IV</a:t>
                      </a:r>
                      <a:endParaRPr lang="es-E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Cooper, J.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(1993).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Estrategias de enseñanza. Guía para una mejor instrucción.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México: 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Limusa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/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Eggen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P. y </a:t>
                      </a:r>
                      <a:r>
                        <a:rPr kumimoji="0" lang="es-ES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Kauchak</a:t>
                      </a:r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D.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(2010).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Estrategias docentes. Enseñanza de contenidos curriculares y desarrollo de habilidades de pensamiento.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México: 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fce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/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Gardner, H.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(1997).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mente no escolarizada: cómo piensan los niños y como deberían enseñar en las escuelas.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Barcelona, España: Paidós. </a:t>
                      </a:r>
                      <a:endParaRPr lang="es-ES" sz="9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Bibliografía complementaria </a:t>
                      </a:r>
                      <a:endParaRPr lang="es-ES" sz="9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MX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Aebli</a:t>
                      </a:r>
                      <a:r>
                        <a:rPr lang="es-MX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H.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(2000). </a:t>
                      </a:r>
                      <a:r>
                        <a:rPr lang="es-MX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 formas básicas de enseñar. Una didáctica basada en la psicología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Madrid: Narcea. </a:t>
                      </a:r>
                    </a:p>
                    <a:p>
                      <a:pPr algn="just"/>
                      <a:r>
                        <a:rPr lang="es-MX" sz="9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Danielson</a:t>
                      </a:r>
                      <a:r>
                        <a:rPr lang="es-MX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C. y Leslie, A.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(2002). </a:t>
                      </a:r>
                      <a:r>
                        <a:rPr lang="es-MX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 introducción al uso de portafolios en el aula.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México: </a:t>
                      </a:r>
                      <a:r>
                        <a:rPr lang="es-MX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fce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just"/>
                      <a:r>
                        <a:rPr lang="es-MX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Rodrigo, M. y Rodrigo, A.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MX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comps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.) (1997). </a:t>
                      </a:r>
                      <a:r>
                        <a:rPr lang="es-MX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construcción del conocimiento escolar.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Barcelona: Paidós. </a:t>
                      </a:r>
                    </a:p>
                    <a:p>
                      <a:pPr algn="just"/>
                      <a:r>
                        <a:rPr lang="es-MX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Stone, M.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(1999). </a:t>
                      </a:r>
                      <a:r>
                        <a:rPr lang="es-MX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enseñanza para la comprensión. Vinculación entre la investigación y la práctica. </a:t>
                      </a:r>
                      <a:r>
                        <a:rPr lang="es-MX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México: Paidós </a:t>
                      </a:r>
                    </a:p>
                    <a:p>
                      <a:pPr algn="just"/>
                      <a:r>
                        <a:rPr kumimoji="0" lang="es-ES" sz="9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Otros recursos </a:t>
                      </a:r>
                      <a:endParaRPr kumimoji="0" lang="es-ES" sz="9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ºEjemplo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video-reporte didáctico: itzicandelario46600 (2009).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Reporte laboratorio didáctico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[Video]. Recuperado de http://www.youtube.com/watch?v=vZdG7OSVu0E&amp;feature=fvsr </a:t>
                      </a:r>
                    </a:p>
                    <a:p>
                      <a:pPr algn="just"/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ºlilydad09 (2010).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Estrategias didácticas y algo más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[Video]. Recuperado de http://www.youtube. 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watch?v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=XhFQWGr2z0w&amp;feature=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ºcarlyjess1 (2010).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Estrategias didácticas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[Video]. Recuperado de http://www.youtube.com/watch?v =G3gfyuxRJ34&amp;feature=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ºRPHBJ_VkN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-c (2010).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Proyecto de aula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[Video]. Recuperado de http://www.youtube.com/watch?v =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RPHBJ_VkN-c&amp;feature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kumimoji="0" lang="pt-BR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ºElpisoazulweb</a:t>
                      </a:r>
                      <a:r>
                        <a:rPr kumimoji="0" lang="pt-BR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(2010). </a:t>
                      </a:r>
                      <a:r>
                        <a:rPr kumimoji="0" lang="pt-BR" sz="9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Froebel</a:t>
                      </a:r>
                      <a:r>
                        <a:rPr kumimoji="0" lang="pt-BR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t-BR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pt-BR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Video</a:t>
                      </a:r>
                      <a:r>
                        <a:rPr kumimoji="0" lang="pt-BR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]. Recuperado de http://www.youtube.com/watch?v =4G71JNb1I-A&amp;feature=</a:t>
                      </a:r>
                      <a:r>
                        <a:rPr kumimoji="0" lang="pt-BR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kumimoji="0" lang="pt-BR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ºfrancesmartin78 (2011). </a:t>
                      </a:r>
                      <a:r>
                        <a:rPr kumimoji="0" lang="es-ES" sz="9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Froebel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9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star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9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sphere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[Video]. Recuperado de http://www.youtube.com/watc 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h?v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tGBcevVfftc&amp;feature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ºTheZocar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(2011).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Modular </a:t>
                      </a:r>
                      <a:r>
                        <a:rPr kumimoji="0" lang="es-ES" sz="9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Origami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9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Ball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[Video]. Recuperado de http://www.youtube.com/watch?v= P9yLyT9C5bA&amp;feature=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ºzurdock124 ( 2010).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Proyectos juegos Decroly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[Video]. Recuperado de http://www.youtube.com/wa 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tch?v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=Cv9mEVwgDFY&amp;feature=</a:t>
                      </a:r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ºministerioeducacion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(2009).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Elaboración de juegos didácticos infantiles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[Video]. Recuperado de http:// www.youtube.com/watch?v=0Ba0pc4d_LA&amp;feature=related </a:t>
                      </a:r>
                    </a:p>
                    <a:p>
                      <a:pPr algn="just"/>
                      <a:r>
                        <a:rPr kumimoji="0" lang="es-ES" sz="9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ªalternanciaeducativa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(2009). 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técnica </a:t>
                      </a:r>
                      <a:r>
                        <a:rPr kumimoji="0" lang="es-ES" sz="9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Freinet</a:t>
                      </a:r>
                      <a:r>
                        <a:rPr kumimoji="0" lang="es-ES" sz="9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una opción para la enseñanza </a:t>
                      </a:r>
                      <a:r>
                        <a:rPr kumimoji="0" lang="es-E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[Video]. Recuperado de http://www.youtube.com/watch?v=jSAIZEJG7L8&amp;feature=related</a:t>
                      </a:r>
                      <a:endParaRPr lang="es-ES" sz="900" dirty="0"/>
                    </a:p>
                    <a:p>
                      <a:pPr algn="just"/>
                      <a:endParaRPr lang="es-ES" sz="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9" descr="http://images.clipartpanda.com/picture-books-for-children-NewspaperGraphic.jpg">
            <a:extLst>
              <a:ext uri="{FF2B5EF4-FFF2-40B4-BE49-F238E27FC236}">
                <a16:creationId xmlns="" xmlns:a16="http://schemas.microsoft.com/office/drawing/2014/main" id="{9929EBF1-6340-4742-8A16-1B0B417F2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177448"/>
            <a:ext cx="3312368" cy="149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99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560840" cy="6048672"/>
          </a:xfrm>
        </p:spPr>
        <p:txBody>
          <a:bodyPr>
            <a:normAutofit/>
          </a:bodyPr>
          <a:lstStyle/>
          <a:p>
            <a:pPr lvl="0" indent="0" algn="ctr">
              <a:buNone/>
            </a:pPr>
            <a:r>
              <a:rPr lang="es-MX" altLang="es-ES" sz="2000" b="1" dirty="0">
                <a:ea typeface="Calibri" panose="020F0502020204030204" pitchFamily="34" charset="0"/>
                <a:cs typeface="Arial" pitchFamily="34" charset="0"/>
              </a:rPr>
              <a:t>FECHAS DE :Evaluación</a:t>
            </a:r>
          </a:p>
          <a:p>
            <a:pPr lvl="0" indent="0" algn="ctr">
              <a:buNone/>
            </a:pPr>
            <a:r>
              <a:rPr lang="es-MX" altLang="es-ES" sz="2000" b="1" dirty="0">
                <a:ea typeface="Calibri" panose="020F0502020204030204" pitchFamily="34" charset="0"/>
                <a:cs typeface="Arial" pitchFamily="34" charset="0"/>
              </a:rPr>
              <a:t>Observación, ayudantía y práctica   </a:t>
            </a:r>
            <a:endParaRPr lang="es-ES" sz="2000" dirty="0"/>
          </a:p>
          <a:p>
            <a:pPr marL="0" indent="0" algn="ctr">
              <a:buNone/>
            </a:pPr>
            <a:r>
              <a:rPr lang="es-ES" dirty="0"/>
              <a:t> 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000" dirty="0"/>
              <a:t>V00/102017</a:t>
            </a:r>
            <a:endParaRPr lang="es-ES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01097"/>
              </p:ext>
            </p:extLst>
          </p:nvPr>
        </p:nvGraphicFramePr>
        <p:xfrm>
          <a:off x="683568" y="1268760"/>
          <a:ext cx="3312368" cy="219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1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392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es-ES_tradnl" sz="1400" dirty="0"/>
                        <a:t>Unidad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400" dirty="0"/>
                        <a:t>Fecha de evaluación 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s-ES_tradnl" sz="1000" dirty="0"/>
                        <a:t>Unidad</a:t>
                      </a:r>
                      <a:r>
                        <a:rPr lang="es-ES_tradnl" sz="1000" baseline="0" dirty="0"/>
                        <a:t> I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dirty="0"/>
                        <a:t>17 al 21 de septiembre</a:t>
                      </a:r>
                      <a:r>
                        <a:rPr lang="es-ES_tradnl" sz="1000" baseline="0" dirty="0"/>
                        <a:t> </a:t>
                      </a:r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s-ES_tradnl" sz="1000" dirty="0"/>
                        <a:t>Unidad</a:t>
                      </a:r>
                      <a:r>
                        <a:rPr lang="es-ES_tradnl" sz="1000" baseline="0" dirty="0"/>
                        <a:t> II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dirty="0"/>
                        <a:t>22 al 26 de octubre </a:t>
                      </a:r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s-ES_tradnl" sz="1000" dirty="0"/>
                        <a:t>Unidad III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dirty="0"/>
                        <a:t>19</a:t>
                      </a:r>
                      <a:r>
                        <a:rPr lang="es-ES_tradnl" sz="1000" baseline="0" dirty="0"/>
                        <a:t> al 23 de noviembre </a:t>
                      </a:r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s-ES_tradnl" sz="1000" dirty="0"/>
                        <a:t>Unidad IV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dirty="0"/>
                        <a:t>17 al 19</a:t>
                      </a:r>
                      <a:r>
                        <a:rPr lang="es-ES_tradnl" sz="1000" baseline="0" dirty="0"/>
                        <a:t> de diciembre </a:t>
                      </a:r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s-ES_tradnl" sz="1000" dirty="0"/>
                        <a:t>Evaluación global </a:t>
                      </a:r>
                      <a:endParaRPr lang="es-E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dirty="0"/>
                        <a:t>14 al</a:t>
                      </a:r>
                      <a:r>
                        <a:rPr lang="es-ES_tradnl" sz="1000" baseline="0" dirty="0"/>
                        <a:t> 18 de enero </a:t>
                      </a:r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942509"/>
              </p:ext>
            </p:extLst>
          </p:nvPr>
        </p:nvGraphicFramePr>
        <p:xfrm>
          <a:off x="4067944" y="3645024"/>
          <a:ext cx="3859356" cy="1620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151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/>
                        <a:t>Actividad</a:t>
                      </a:r>
                      <a:r>
                        <a:rPr lang="es-ES_tradnl" baseline="0" dirty="0"/>
                        <a:t>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Fecha de realización </a:t>
                      </a:r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1248">
                <a:tc>
                  <a:txBody>
                    <a:bodyPr/>
                    <a:lstStyle/>
                    <a:p>
                      <a:r>
                        <a:rPr lang="es-ES_tradnl" sz="1200" dirty="0"/>
                        <a:t>Observación</a:t>
                      </a:r>
                      <a:r>
                        <a:rPr lang="es-ES_tradnl" sz="1200" baseline="0" dirty="0"/>
                        <a:t> y ayudantía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10,11</a:t>
                      </a:r>
                      <a:r>
                        <a:rPr lang="es-ES_tradnl" sz="1200" baseline="0" dirty="0"/>
                        <a:t> y 12 de septiembre </a:t>
                      </a:r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/>
                        <a:t>Observación</a:t>
                      </a:r>
                      <a:r>
                        <a:rPr lang="es-ES_tradnl" sz="1200" baseline="0" dirty="0"/>
                        <a:t> y ayudantía </a:t>
                      </a:r>
                      <a:endParaRPr lang="es-ES" sz="1200" dirty="0"/>
                    </a:p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7,8 y</a:t>
                      </a:r>
                      <a:r>
                        <a:rPr lang="es-ES_tradnl" sz="1200" baseline="0" dirty="0"/>
                        <a:t> 9 de noviembre </a:t>
                      </a:r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1200" dirty="0"/>
                        <a:t>Jornada de práctica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200" dirty="0"/>
                        <a:t>3 al 7 de diciembre </a:t>
                      </a:r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Imagen 3">
            <a:extLst>
              <a:ext uri="{FF2B5EF4-FFF2-40B4-BE49-F238E27FC236}">
                <a16:creationId xmlns="" xmlns:a16="http://schemas.microsoft.com/office/drawing/2014/main" id="{6F2BB30C-382E-423F-8CA4-EA1A85EC06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7" b="10977"/>
          <a:stretch/>
        </p:blipFill>
        <p:spPr bwMode="auto">
          <a:xfrm>
            <a:off x="5004048" y="1268761"/>
            <a:ext cx="2230793" cy="219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http://images.clipartpanda.com/stamina-clipart-stop_watch_-_analog_2.gif">
            <a:extLst>
              <a:ext uri="{FF2B5EF4-FFF2-40B4-BE49-F238E27FC236}">
                <a16:creationId xmlns="" xmlns:a16="http://schemas.microsoft.com/office/drawing/2014/main" id="{C19798A5-05D6-4012-AF71-D8BAB37A0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700" y="3861048"/>
            <a:ext cx="2550017" cy="1620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203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560840" cy="60486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dirty="0"/>
              <a:t> </a:t>
            </a:r>
          </a:p>
          <a:p>
            <a:pPr lvl="0" indent="0" algn="ctr"/>
            <a:r>
              <a:rPr lang="es-ES" altLang="es-ES" b="1" dirty="0">
                <a:ea typeface="Calibri" panose="020F0502020204030204" pitchFamily="34" charset="0"/>
                <a:cs typeface="Arial" pitchFamily="34" charset="0"/>
              </a:rPr>
              <a:t>CRITERIOS DE EVALUACIÓN:</a:t>
            </a:r>
          </a:p>
          <a:p>
            <a:pPr lvl="0" indent="0"/>
            <a:endParaRPr lang="es-ES" altLang="es-E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indent="0"/>
            <a:endParaRPr lang="es-ES" altLang="es-E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000" dirty="0"/>
              <a:t>V00/102017</a:t>
            </a:r>
            <a:endParaRPr lang="es-ES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975729"/>
              </p:ext>
            </p:extLst>
          </p:nvPr>
        </p:nvGraphicFramePr>
        <p:xfrm>
          <a:off x="683568" y="1455008"/>
          <a:ext cx="7042246" cy="321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83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79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742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49856">
                <a:tc>
                  <a:txBody>
                    <a:bodyPr/>
                    <a:lstStyle/>
                    <a:p>
                      <a:r>
                        <a:rPr lang="es-ES_tradnl" dirty="0"/>
                        <a:t>Criterios de evaluación  por unidad </a:t>
                      </a:r>
                      <a:endParaRPr lang="es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Porcentajes de evaluación</a:t>
                      </a:r>
                      <a:r>
                        <a:rPr lang="es-ES_tradnl" baseline="0" dirty="0"/>
                        <a:t> </a:t>
                      </a:r>
                    </a:p>
                    <a:p>
                      <a:pPr algn="ctr"/>
                      <a:r>
                        <a:rPr lang="es-ES_tradnl" baseline="0" dirty="0"/>
                        <a:t>Formativa </a:t>
                      </a:r>
                      <a:r>
                        <a:rPr lang="es-ES" baseline="0" dirty="0"/>
                        <a:t>                  </a:t>
                      </a:r>
                      <a:r>
                        <a:rPr lang="es-ES_tradnl" dirty="0" err="1"/>
                        <a:t>Sumativa</a:t>
                      </a:r>
                      <a:r>
                        <a:rPr lang="es-ES_tradnl" dirty="0"/>
                        <a:t> 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r>
                        <a:rPr lang="es-ES_tradnl" sz="1200" dirty="0"/>
                        <a:t>Observación de practicas </a:t>
                      </a:r>
                    </a:p>
                    <a:p>
                      <a:r>
                        <a:rPr lang="es-ES_tradnl" sz="1200" dirty="0"/>
                        <a:t>Ensayo</a:t>
                      </a:r>
                    </a:p>
                    <a:p>
                      <a:r>
                        <a:rPr lang="es-ES_tradnl" sz="1200" dirty="0"/>
                        <a:t>Videos </a:t>
                      </a:r>
                    </a:p>
                    <a:p>
                      <a:r>
                        <a:rPr lang="es-ES_tradnl" sz="1200" dirty="0"/>
                        <a:t>Cuadros comparativos </a:t>
                      </a:r>
                    </a:p>
                    <a:p>
                      <a:r>
                        <a:rPr lang="es-ES_tradnl" sz="1200" dirty="0"/>
                        <a:t>Mapas</a:t>
                      </a:r>
                      <a:r>
                        <a:rPr lang="es-ES_tradnl" sz="1200" baseline="0" dirty="0"/>
                        <a:t> conceptuales </a:t>
                      </a:r>
                    </a:p>
                    <a:p>
                      <a:r>
                        <a:rPr lang="es-ES_tradnl" sz="1200" baseline="0" dirty="0"/>
                        <a:t>Mapas mentales </a:t>
                      </a:r>
                    </a:p>
                    <a:p>
                      <a:r>
                        <a:rPr lang="es-ES_tradnl" sz="1200" baseline="0" dirty="0"/>
                        <a:t>Planeaciones </a:t>
                      </a:r>
                    </a:p>
                    <a:p>
                      <a:r>
                        <a:rPr lang="es-ES_tradnl" sz="1200" baseline="0" dirty="0"/>
                        <a:t>Otros específicos del curso </a:t>
                      </a:r>
                      <a:endParaRPr lang="es-ES_tradnl" sz="1200" dirty="0"/>
                    </a:p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60%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0714">
                <a:tc>
                  <a:txBody>
                    <a:bodyPr/>
                    <a:lstStyle/>
                    <a:p>
                      <a:r>
                        <a:rPr lang="es-ES_tradnl" sz="1200" dirty="0"/>
                        <a:t>Examen escrito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20%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0714">
                <a:tc>
                  <a:txBody>
                    <a:bodyPr/>
                    <a:lstStyle/>
                    <a:p>
                      <a:r>
                        <a:rPr lang="es-ES_tradnl" sz="1200" dirty="0"/>
                        <a:t>Portafolio de evidencias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20%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68A4B931-F3A7-4367-9354-33B2A9466C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4760626"/>
            <a:ext cx="1318437" cy="1558362"/>
          </a:xfrm>
          <a:prstGeom prst="rect">
            <a:avLst/>
          </a:prstGeom>
        </p:spPr>
      </p:pic>
      <p:pic>
        <p:nvPicPr>
          <p:cNvPr id="7" name="Picture 8" descr="Resultado de imagen para EXAMEN ESCOLAR">
            <a:extLst>
              <a:ext uri="{FF2B5EF4-FFF2-40B4-BE49-F238E27FC236}">
                <a16:creationId xmlns="" xmlns:a16="http://schemas.microsoft.com/office/drawing/2014/main" id="{F263A8F2-63F5-40ED-961C-B77514EAE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94974"/>
            <a:ext cx="1990725" cy="155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8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560840" cy="60486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dirty="0"/>
              <a:t> </a:t>
            </a:r>
          </a:p>
          <a:p>
            <a:pPr lvl="0" indent="0" algn="ctr"/>
            <a:r>
              <a:rPr lang="es-ES" altLang="es-ES" b="1" dirty="0">
                <a:ea typeface="Calibri" panose="020F0502020204030204" pitchFamily="34" charset="0"/>
                <a:cs typeface="Arial" pitchFamily="34" charset="0"/>
              </a:rPr>
              <a:t>CRITERIOS DE EVALUACIÓN:</a:t>
            </a:r>
          </a:p>
          <a:p>
            <a:pPr lvl="0" indent="0" algn="ctr">
              <a:buNone/>
            </a:pPr>
            <a:endParaRPr lang="es-ES" altLang="es-ES" b="1" dirty="0">
              <a:ea typeface="Calibri" panose="020F0502020204030204" pitchFamily="34" charset="0"/>
              <a:cs typeface="Arial" pitchFamily="34" charset="0"/>
            </a:endParaRPr>
          </a:p>
          <a:p>
            <a:pPr lvl="0" indent="0"/>
            <a:endParaRPr lang="es-ES" altLang="es-E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indent="0"/>
            <a:endParaRPr lang="es-ES" altLang="es-ES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000" dirty="0"/>
              <a:t>V00/102017</a:t>
            </a:r>
            <a:endParaRPr lang="es-ES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64750"/>
              </p:ext>
            </p:extLst>
          </p:nvPr>
        </p:nvGraphicFramePr>
        <p:xfrm>
          <a:off x="683568" y="1455008"/>
          <a:ext cx="7042246" cy="1893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83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7963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742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49856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Criterios de evaluación semestral por curso </a:t>
                      </a:r>
                      <a:endParaRPr lang="es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Porcentaje de evaluación </a:t>
                      </a:r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es-ES_tradnl" sz="1200" dirty="0"/>
                        <a:t>Portafolio de evidencias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50%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0714">
                <a:tc>
                  <a:txBody>
                    <a:bodyPr/>
                    <a:lstStyle/>
                    <a:p>
                      <a:r>
                        <a:rPr lang="es-ES_tradnl" sz="1200" dirty="0"/>
                        <a:t>Argumentación </a:t>
                      </a:r>
                    </a:p>
                    <a:p>
                      <a:r>
                        <a:rPr lang="es-ES_tradnl" sz="1200" dirty="0"/>
                        <a:t>Vestuario</a:t>
                      </a:r>
                      <a:r>
                        <a:rPr lang="es-ES_tradnl" sz="1200" baseline="0" dirty="0"/>
                        <a:t> </a:t>
                      </a:r>
                    </a:p>
                    <a:p>
                      <a:r>
                        <a:rPr lang="es-ES_tradnl" sz="1200" baseline="0" dirty="0"/>
                        <a:t>Contenidos 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50%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2" descr="Resultado de imagen para EXAMEN">
            <a:extLst>
              <a:ext uri="{FF2B5EF4-FFF2-40B4-BE49-F238E27FC236}">
                <a16:creationId xmlns="" xmlns:a16="http://schemas.microsoft.com/office/drawing/2014/main" id="{2A529719-E902-4C17-97E6-CBC1BA543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457523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0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560840" cy="6048672"/>
          </a:xfrm>
        </p:spPr>
        <p:txBody>
          <a:bodyPr>
            <a:normAutofit fontScale="62500" lnSpcReduction="20000"/>
          </a:bodyPr>
          <a:lstStyle/>
          <a:p>
            <a:pPr indent="0" algn="ctr"/>
            <a:endParaRPr lang="es-MX" altLang="es-E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/>
            <a:endParaRPr lang="es-MX" altLang="es-E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/>
            <a:r>
              <a:rPr lang="es-MX" altLang="es-ES" b="1" dirty="0">
                <a:ea typeface="Calibri" panose="020F0502020204030204" pitchFamily="34" charset="0"/>
                <a:cs typeface="Arial" panose="020B0604020202020204" pitchFamily="34" charset="0"/>
              </a:rPr>
              <a:t>REGLAMENTO Y ACUERDOS INTERNOS</a:t>
            </a:r>
          </a:p>
          <a:p>
            <a:pPr indent="0" algn="ctr"/>
            <a:endParaRPr lang="es-MX" altLang="es-ES" b="1" dirty="0">
              <a:cs typeface="Arial" panose="020B0604020202020204" pitchFamily="34" charset="0"/>
            </a:endParaRPr>
          </a:p>
          <a:p>
            <a:pPr indent="0" algn="ctr">
              <a:buNone/>
            </a:pPr>
            <a:endParaRPr lang="es-MX" altLang="es-ES" b="1" dirty="0"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s-MX" dirty="0"/>
              <a:t>Es indispensable contar con el Programa  del </a:t>
            </a:r>
            <a:r>
              <a:rPr lang="es-MX" dirty="0" smtClean="0"/>
              <a:t>curso (Por lo menos de manera electrónica)</a:t>
            </a:r>
            <a:endParaRPr lang="es-MX" dirty="0"/>
          </a:p>
          <a:p>
            <a:pPr algn="just">
              <a:buFont typeface="Wingdings" pitchFamily="2" charset="2"/>
              <a:buChar char="v"/>
            </a:pPr>
            <a:r>
              <a:rPr lang="es-MX" dirty="0"/>
              <a:t>Lectura previa de los textos, para su </a:t>
            </a:r>
            <a:r>
              <a:rPr lang="es-MX" dirty="0" smtClean="0"/>
              <a:t>participación y registro de la </a:t>
            </a:r>
            <a:endParaRPr lang="es-MX" dirty="0"/>
          </a:p>
          <a:p>
            <a:pPr algn="just">
              <a:buFont typeface="Wingdings" pitchFamily="2" charset="2"/>
              <a:buChar char="v"/>
            </a:pPr>
            <a:r>
              <a:rPr lang="es-MX" dirty="0"/>
              <a:t>Uso de computadora solo cuando la actividad lo requiera</a:t>
            </a:r>
          </a:p>
          <a:p>
            <a:pPr algn="just">
              <a:buFont typeface="Wingdings" pitchFamily="2" charset="2"/>
              <a:buChar char="v"/>
            </a:pPr>
            <a:r>
              <a:rPr lang="es-MX" dirty="0"/>
              <a:t>Uso moderado del celular</a:t>
            </a:r>
          </a:p>
          <a:p>
            <a:pPr algn="just">
              <a:buFont typeface="Wingdings" pitchFamily="2" charset="2"/>
              <a:buChar char="v"/>
            </a:pPr>
            <a:r>
              <a:rPr lang="es-MX" dirty="0"/>
              <a:t>Respeto al docente y a las </a:t>
            </a:r>
            <a:r>
              <a:rPr lang="es-MX" dirty="0" smtClean="0"/>
              <a:t>compañeras</a:t>
            </a:r>
          </a:p>
          <a:p>
            <a:pPr algn="just">
              <a:buFont typeface="Wingdings" pitchFamily="2" charset="2"/>
              <a:buChar char="v"/>
            </a:pPr>
            <a:r>
              <a:rPr lang="es-MX" dirty="0" smtClean="0"/>
              <a:t>Respeto de tiempos en horarios de clase, se tomará una consideración de 5 minutos después del receso</a:t>
            </a:r>
            <a:endParaRPr lang="es-MX" dirty="0"/>
          </a:p>
          <a:p>
            <a:pPr algn="just">
              <a:buFont typeface="Wingdings" pitchFamily="2" charset="2"/>
              <a:buChar char="v"/>
            </a:pPr>
            <a:r>
              <a:rPr lang="es-MX" dirty="0"/>
              <a:t>Atención y respeto para quien expone o participa.</a:t>
            </a:r>
          </a:p>
          <a:p>
            <a:pPr algn="just">
              <a:buFont typeface="Wingdings" pitchFamily="2" charset="2"/>
              <a:buChar char="v"/>
            </a:pPr>
            <a:r>
              <a:rPr lang="es-MX" dirty="0"/>
              <a:t>Participación activa de la clase</a:t>
            </a:r>
          </a:p>
          <a:p>
            <a:pPr algn="just"/>
            <a:endParaRPr lang="es-ES" dirty="0"/>
          </a:p>
          <a:p>
            <a:pPr marL="0" indent="0" algn="just">
              <a:buNone/>
            </a:pPr>
            <a:r>
              <a:rPr lang="es-ES" dirty="0"/>
              <a:t> 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3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300" dirty="0"/>
              <a:t>V00/102017</a:t>
            </a:r>
            <a:endParaRPr lang="es-ES" sz="13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2">
            <a:extLst>
              <a:ext uri="{FF2B5EF4-FFF2-40B4-BE49-F238E27FC236}">
                <a16:creationId xmlns="" xmlns:a16="http://schemas.microsoft.com/office/drawing/2014/main" id="{0EC9E41C-009C-4392-912D-BFC68A898F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33048"/>
            <a:ext cx="2232247" cy="203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71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560840" cy="60486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s-ES_tradnl" dirty="0"/>
          </a:p>
          <a:p>
            <a:pPr marL="0" indent="0" algn="ctr">
              <a:buNone/>
            </a:pPr>
            <a:r>
              <a:rPr lang="es-MX" altLang="es-E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profesionales</a:t>
            </a:r>
          </a:p>
          <a:p>
            <a:pPr marL="0" indent="0" algn="ctr">
              <a:buNone/>
            </a:pPr>
            <a:endParaRPr lang="es-MX" altLang="es-E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/>
              <a:t>Diseña planeaciones didácticas aplicando sus conocimientos pedagógicos y disciplinares para responder a las necesidades del contexto en el marco del plan y programas de estudio de la educación básica.</a:t>
            </a:r>
          </a:p>
          <a:p>
            <a:pPr marL="0" indent="0" algn="just">
              <a:buNone/>
            </a:pPr>
            <a:r>
              <a:rPr lang="es-MX" dirty="0"/>
              <a:t> </a:t>
            </a:r>
          </a:p>
          <a:p>
            <a:pPr algn="just"/>
            <a:r>
              <a:rPr lang="es-MX" dirty="0"/>
              <a:t>Genera ambientes formativos para propiciar la autonomía y promover el desarrollo de las competencias en los alumnos de educación básica.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Emplea la evaluación para intervenir en los diferentes ámbitos y momentos de la tarea educativa.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Propicia y regula espacios de aprendizaje incluyentes para todos los alumnos, con el fin de promover la convivencia, el respeto y la aceptación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6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600" dirty="0"/>
              <a:t>V00/102017</a:t>
            </a:r>
            <a:endParaRPr lang="es-ES" sz="16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 descr="Imagen relacionada">
            <a:extLst>
              <a:ext uri="{FF2B5EF4-FFF2-40B4-BE49-F238E27FC236}">
                <a16:creationId xmlns="" xmlns:a16="http://schemas.microsoft.com/office/drawing/2014/main" id="{10B9C4C8-62FA-4884-9BE8-88562665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364253"/>
            <a:ext cx="3240360" cy="1296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0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560840" cy="604867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s-ES_tradnl" dirty="0"/>
          </a:p>
          <a:p>
            <a:pPr marL="0" indent="0" algn="ctr">
              <a:buNone/>
            </a:pPr>
            <a:r>
              <a:rPr lang="es-MX" sz="3400" b="1" dirty="0"/>
              <a:t>Competencias del curso</a:t>
            </a:r>
          </a:p>
          <a:p>
            <a:pPr marL="0" indent="0" algn="ctr">
              <a:buNone/>
            </a:pPr>
            <a:endParaRPr lang="es-MX" sz="3400" dirty="0"/>
          </a:p>
          <a:p>
            <a:pPr algn="just"/>
            <a:r>
              <a:rPr lang="es-ES" sz="3400" dirty="0"/>
              <a:t>Adecua las condiciones físicas en el aula de acuerdo al contexto y las características de los alumnos y el grupo. </a:t>
            </a:r>
          </a:p>
          <a:p>
            <a:pPr algn="just"/>
            <a:endParaRPr lang="es-ES" sz="3400" dirty="0"/>
          </a:p>
          <a:p>
            <a:pPr algn="just"/>
            <a:r>
              <a:rPr lang="es-ES" sz="3400" dirty="0"/>
              <a:t>Establece relaciones entre los principios, conceptos disciplinarios y contenidos del plan y programas de estudio de educación básica. </a:t>
            </a:r>
          </a:p>
          <a:p>
            <a:pPr algn="just"/>
            <a:endParaRPr lang="es-ES" sz="3400" dirty="0"/>
          </a:p>
          <a:p>
            <a:pPr algn="just"/>
            <a:r>
              <a:rPr lang="es-ES" sz="3400" dirty="0"/>
              <a:t>Atiende a los alumnos que enfrentan barreras para el aprendizaje y la participación a través de actividades de acompañamiento. </a:t>
            </a:r>
          </a:p>
          <a:p>
            <a:pPr algn="just"/>
            <a:endParaRPr lang="es-ES" sz="3400" dirty="0"/>
          </a:p>
          <a:p>
            <a:pPr algn="just"/>
            <a:r>
              <a:rPr lang="es-ES" sz="3400" dirty="0"/>
              <a:t>Interpreta los resultados de las evaluaciones para realizar ajustes curriculares y estrategias de aprendizaje. </a:t>
            </a:r>
          </a:p>
          <a:p>
            <a:pPr algn="just"/>
            <a:endParaRPr lang="es-ES" sz="3400" dirty="0"/>
          </a:p>
          <a:p>
            <a:pPr algn="just"/>
            <a:r>
              <a:rPr lang="es-ES" sz="3400" dirty="0"/>
              <a:t>Emplea los recursos y medios didácticos idóneos para la generación de aprendizajes de acuerdo con los niveles de desempeño esperados en el grado escolar. </a:t>
            </a:r>
          </a:p>
          <a:p>
            <a:pPr algn="just"/>
            <a:endParaRPr lang="es-ES" sz="3400" dirty="0"/>
          </a:p>
          <a:p>
            <a:pPr algn="just"/>
            <a:r>
              <a:rPr lang="es-ES" sz="3400" dirty="0"/>
              <a:t>Promueve actividades que favorecen la equidad de género, tolerancia y respeto, contribuyendo al desarrollo personal y social de los alumnos. </a:t>
            </a:r>
          </a:p>
          <a:p>
            <a:pPr algn="just"/>
            <a:endParaRPr lang="es-ES" sz="34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9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900" dirty="0"/>
              <a:t>V00/102017</a:t>
            </a:r>
            <a:endParaRPr lang="es-ES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BD21EDD7-941B-4D48-B727-4E87C4E198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5013176"/>
            <a:ext cx="3790592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9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560840" cy="604867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s-ES_tradnl" dirty="0"/>
          </a:p>
          <a:p>
            <a:pPr marL="0" indent="0" algn="ctr">
              <a:buNone/>
            </a:pPr>
            <a:r>
              <a:rPr lang="es-MX" sz="3400" b="1" dirty="0"/>
              <a:t>Competencias del curso</a:t>
            </a:r>
          </a:p>
          <a:p>
            <a:pPr marL="0" indent="0" algn="ctr">
              <a:buNone/>
            </a:pPr>
            <a:endParaRPr lang="es-MX" sz="3400" dirty="0"/>
          </a:p>
          <a:p>
            <a:pPr marL="0" indent="0" algn="just">
              <a:buNone/>
            </a:pPr>
            <a:endParaRPr lang="es-ES" sz="3400" dirty="0"/>
          </a:p>
          <a:p>
            <a:pPr algn="just"/>
            <a:r>
              <a:rPr lang="es-ES" sz="3400" dirty="0"/>
              <a:t>Diseña situaciones didácticas significativas de acuerdo a la organización curricular y los enfoques pedagógicos del plan y los programas educativos vigentes. </a:t>
            </a:r>
          </a:p>
          <a:p>
            <a:pPr algn="just"/>
            <a:endParaRPr lang="es-ES" sz="3400" dirty="0"/>
          </a:p>
          <a:p>
            <a:pPr algn="just"/>
            <a:r>
              <a:rPr lang="es-ES" sz="3400" dirty="0"/>
              <a:t>Utiliza estrategias didácticas para promover un ambiente propicio para el aprendizaje</a:t>
            </a:r>
          </a:p>
          <a:p>
            <a:pPr algn="just"/>
            <a:endParaRPr lang="es-ES" sz="3400" dirty="0"/>
          </a:p>
          <a:p>
            <a:pPr algn="just"/>
            <a:r>
              <a:rPr lang="es-ES" sz="3400" dirty="0"/>
              <a:t>Establece comunicación eficiente considerando las características del grupo escolar que atiende </a:t>
            </a:r>
          </a:p>
          <a:p>
            <a:pPr algn="just"/>
            <a:endParaRPr lang="es-ES" sz="3400" dirty="0"/>
          </a:p>
          <a:p>
            <a:pPr algn="just"/>
            <a:r>
              <a:rPr lang="es-ES" sz="3400" dirty="0"/>
              <a:t>Realiza adecuaciones curriculares pertinentes en su planeación a partir de los resultados de la evaluación. </a:t>
            </a:r>
          </a:p>
          <a:p>
            <a:pPr algn="just"/>
            <a:endParaRPr lang="es-ES" sz="3400" dirty="0"/>
          </a:p>
          <a:p>
            <a:pPr algn="just"/>
            <a:r>
              <a:rPr lang="es-ES" sz="3400" dirty="0"/>
              <a:t>Elabora proyectos que articulan diversos campos disciplinares para desarrollar un conocimiento integrado en los alumnos. </a:t>
            </a:r>
          </a:p>
          <a:p>
            <a:pPr algn="just"/>
            <a:endParaRPr lang="es-ES" sz="3400" dirty="0"/>
          </a:p>
          <a:p>
            <a:pPr algn="just"/>
            <a:r>
              <a:rPr lang="es-ES" sz="3400" dirty="0"/>
              <a:t>Aplica estrategias de aprendizaje basadas en el uso de las Tecnologías de la Información y la Comunicación de acuerdo con el nivel escolar de los alumnos. </a:t>
            </a:r>
            <a:endParaRPr lang="es-ES_tradnl" sz="34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9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900" dirty="0"/>
              <a:t>V00/102017</a:t>
            </a:r>
            <a:endParaRPr lang="es-ES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Imagen relacionada">
            <a:extLst>
              <a:ext uri="{FF2B5EF4-FFF2-40B4-BE49-F238E27FC236}">
                <a16:creationId xmlns="" xmlns:a16="http://schemas.microsoft.com/office/drawing/2014/main" id="{30AA5DB9-77C4-4837-B5FF-F428D61C0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553" y="5085185"/>
            <a:ext cx="331757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54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488832" cy="60486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MX" sz="4000" dirty="0"/>
              <a:t>Curso que antecede: Planeación educativa</a:t>
            </a:r>
          </a:p>
          <a:p>
            <a:pPr marL="0" indent="0">
              <a:buNone/>
            </a:pPr>
            <a:endParaRPr lang="es-MX" sz="4000" dirty="0"/>
          </a:p>
          <a:p>
            <a:pPr marL="0" indent="0">
              <a:buNone/>
            </a:pPr>
            <a:endParaRPr lang="es-MX" sz="4000" dirty="0"/>
          </a:p>
          <a:p>
            <a:pPr marL="0" indent="0">
              <a:buNone/>
            </a:pPr>
            <a:r>
              <a:rPr lang="es-MX" sz="4000" dirty="0"/>
              <a:t>Curso subsecuente: Teoría pedagógica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b="1" dirty="0"/>
              <a:t>Vinculación con otras asignaturas del mismo semestre:</a:t>
            </a:r>
          </a:p>
          <a:p>
            <a:pPr marL="0" indent="0" algn="just">
              <a:buNone/>
            </a:pPr>
            <a:r>
              <a:rPr lang="es-MX" dirty="0"/>
              <a:t>Ambientes de aprendizaje, Atención ala diversidad, Psicología del desarrollo infantil, Observación y análisis de la práctica educativa 1 y 2 semestre, Iniciación al trabajo docente, Trabajo docente e innovación, Proyectos de intervención socioeducativa.</a:t>
            </a:r>
          </a:p>
          <a:p>
            <a:pPr marL="0" indent="0" algn="just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4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400" dirty="0"/>
              <a:t>V00/102017</a:t>
            </a:r>
            <a:endParaRPr lang="es-ES" sz="14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Resultado de imagen para PRODUCCION DE TEXTOS">
            <a:extLst>
              <a:ext uri="{FF2B5EF4-FFF2-40B4-BE49-F238E27FC236}">
                <a16:creationId xmlns="" xmlns:a16="http://schemas.microsoft.com/office/drawing/2014/main" id="{C8FBEB8C-5725-4957-BCFB-3479E5836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437112"/>
            <a:ext cx="295232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2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048672"/>
          </a:xfrm>
        </p:spPr>
        <p:txBody>
          <a:bodyPr>
            <a:normAutofit fontScale="47500" lnSpcReduction="20000"/>
          </a:bodyPr>
          <a:lstStyle/>
          <a:p>
            <a:pPr algn="ctr"/>
            <a:endParaRPr lang="es-MX" altLang="es-E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s-MX" altLang="es-E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altLang="es-ES" b="1" dirty="0">
                <a:ea typeface="Calibri" panose="020F0502020204030204" pitchFamily="34" charset="0"/>
                <a:cs typeface="Arial" panose="020B0604020202020204" pitchFamily="34" charset="0"/>
              </a:rPr>
              <a:t>UNIDADES DE APRENDIZAJE Y SECUENCIA DE CONTENIDOS:</a:t>
            </a:r>
          </a:p>
          <a:p>
            <a:pPr algn="ctr"/>
            <a:endParaRPr lang="es-MX" altLang="es-ES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b="1" dirty="0"/>
              <a:t>Unidad de aprendizaje I </a:t>
            </a:r>
          </a:p>
          <a:p>
            <a:pPr algn="ctr"/>
            <a:endParaRPr lang="es-ES" dirty="0"/>
          </a:p>
          <a:p>
            <a:pPr algn="just"/>
            <a:r>
              <a:rPr lang="es-MX" b="1" dirty="0"/>
              <a:t>Fundamentos y orientaciones genéricas de los planes de estudio </a:t>
            </a:r>
            <a:endParaRPr lang="es-MX" dirty="0"/>
          </a:p>
          <a:p>
            <a:pPr algn="just"/>
            <a:r>
              <a:rPr lang="es-MX" b="1" dirty="0"/>
              <a:t>en el marco de la Reforma Integral para la Educación Básica </a:t>
            </a:r>
            <a:endParaRPr lang="es-MX" dirty="0"/>
          </a:p>
          <a:p>
            <a:pPr algn="just"/>
            <a:r>
              <a:rPr lang="es-MX" dirty="0"/>
              <a:t>• Currículo como disciplina educativa, expresión de la cultura y organizador escolar. </a:t>
            </a:r>
          </a:p>
          <a:p>
            <a:pPr algn="just"/>
            <a:r>
              <a:rPr lang="es-MX" dirty="0"/>
              <a:t>• Currículo como planes y programas de estudio. </a:t>
            </a:r>
          </a:p>
          <a:p>
            <a:pPr algn="just"/>
            <a:r>
              <a:rPr lang="es-MX" dirty="0"/>
              <a:t>• Principios, fundamentos y orientaciones del currículo de la educación básica en la </a:t>
            </a:r>
            <a:r>
              <a:rPr lang="es-MX" dirty="0" err="1"/>
              <a:t>rieb</a:t>
            </a:r>
            <a:r>
              <a:rPr lang="es-MX" dirty="0"/>
              <a:t>. </a:t>
            </a:r>
          </a:p>
          <a:p>
            <a:pPr algn="just"/>
            <a:endParaRPr lang="es-ES" b="1" dirty="0"/>
          </a:p>
          <a:p>
            <a:pPr algn="ctr"/>
            <a:endParaRPr lang="es-ES" b="1" dirty="0"/>
          </a:p>
          <a:p>
            <a:pPr algn="ctr"/>
            <a:r>
              <a:rPr lang="es-ES" b="1" dirty="0"/>
              <a:t>Unidad de aprendizaje II </a:t>
            </a:r>
          </a:p>
          <a:p>
            <a:pPr algn="ctr"/>
            <a:endParaRPr lang="es-ES" dirty="0"/>
          </a:p>
          <a:p>
            <a:r>
              <a:rPr lang="es-MX" b="1" dirty="0"/>
              <a:t>Situación didáctica: elemento que estructura el proyecto de trabajo en el aula </a:t>
            </a:r>
            <a:endParaRPr lang="es-MX" dirty="0"/>
          </a:p>
          <a:p>
            <a:r>
              <a:rPr lang="es-ES" dirty="0"/>
              <a:t>• Pedagogía de la integración. </a:t>
            </a:r>
          </a:p>
          <a:p>
            <a:r>
              <a:rPr lang="es-ES" dirty="0"/>
              <a:t>• Situaciones didácticas. </a:t>
            </a:r>
          </a:p>
          <a:p>
            <a:r>
              <a:rPr lang="es-ES" dirty="0"/>
              <a:t>• Tipos de actividades de aprendizaje. </a:t>
            </a:r>
          </a:p>
          <a:p>
            <a:r>
              <a:rPr lang="es-ES" dirty="0"/>
              <a:t>• Estrategias y evaluación formativa. 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9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900" dirty="0"/>
              <a:t>V00/102017</a:t>
            </a:r>
            <a:endParaRPr lang="es-ES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Resultado de imagen para PRODUCCION DE TEXTOS">
            <a:extLst>
              <a:ext uri="{FF2B5EF4-FFF2-40B4-BE49-F238E27FC236}">
                <a16:creationId xmlns="" xmlns:a16="http://schemas.microsoft.com/office/drawing/2014/main" id="{16B7B892-CFA7-4A80-84E3-C40B1C336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221088"/>
            <a:ext cx="235576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60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7560840" cy="6048672"/>
          </a:xfrm>
        </p:spPr>
        <p:txBody>
          <a:bodyPr>
            <a:normAutofit fontScale="55000" lnSpcReduction="20000"/>
          </a:bodyPr>
          <a:lstStyle/>
          <a:p>
            <a:pPr algn="ctr"/>
            <a:endParaRPr lang="es-ES" b="1" dirty="0"/>
          </a:p>
          <a:p>
            <a:pPr algn="ctr"/>
            <a:r>
              <a:rPr lang="es-ES" b="1" dirty="0"/>
              <a:t>Unidad de aprendizaje III </a:t>
            </a:r>
          </a:p>
          <a:p>
            <a:pPr algn="ctr"/>
            <a:endParaRPr lang="es-ES" dirty="0"/>
          </a:p>
          <a:p>
            <a:r>
              <a:rPr lang="es-MX" b="1" dirty="0"/>
              <a:t>La construcción de una situación didáctica en función del proyecto curricular </a:t>
            </a:r>
            <a:endParaRPr lang="es-MX" dirty="0"/>
          </a:p>
          <a:p>
            <a:r>
              <a:rPr lang="es-ES" dirty="0"/>
              <a:t>• Estrategia didáctica. </a:t>
            </a:r>
          </a:p>
          <a:p>
            <a:r>
              <a:rPr lang="es-ES" dirty="0"/>
              <a:t>• Secuencia didáctica. </a:t>
            </a:r>
          </a:p>
          <a:p>
            <a:r>
              <a:rPr lang="es-MX" dirty="0"/>
              <a:t>• Adecuaciones al proyecto curricular de acuerdo a las características del grupo. </a:t>
            </a:r>
          </a:p>
          <a:p>
            <a:endParaRPr lang="es-MX" dirty="0"/>
          </a:p>
          <a:p>
            <a:pPr algn="ctr"/>
            <a:endParaRPr lang="es-ES" b="1" dirty="0"/>
          </a:p>
          <a:p>
            <a:pPr algn="ctr"/>
            <a:endParaRPr lang="es-ES" b="1" dirty="0"/>
          </a:p>
          <a:p>
            <a:pPr algn="ctr"/>
            <a:r>
              <a:rPr lang="es-ES" b="1" dirty="0"/>
              <a:t>Unidad de aprendizaje IV </a:t>
            </a:r>
          </a:p>
          <a:p>
            <a:pPr algn="ctr"/>
            <a:endParaRPr lang="es-ES" dirty="0"/>
          </a:p>
          <a:p>
            <a:r>
              <a:rPr lang="es-MX" b="1" dirty="0"/>
              <a:t>Aplicación, valoración, análisis y reformulación de la situación didáctica </a:t>
            </a:r>
            <a:endParaRPr lang="es-MX" dirty="0"/>
          </a:p>
          <a:p>
            <a:r>
              <a:rPr lang="es-ES" dirty="0"/>
              <a:t>• Clasificación general de estrategias. </a:t>
            </a:r>
          </a:p>
          <a:p>
            <a:r>
              <a:rPr lang="es-MX" dirty="0"/>
              <a:t>• Estructura curricular de educación básica. </a:t>
            </a:r>
          </a:p>
          <a:p>
            <a:r>
              <a:rPr lang="es-ES" dirty="0"/>
              <a:t>• Diseño y planeación. </a:t>
            </a:r>
          </a:p>
          <a:p>
            <a:r>
              <a:rPr lang="es-ES" dirty="0"/>
              <a:t>• Adecuación curricular</a:t>
            </a:r>
          </a:p>
          <a:p>
            <a:pPr marL="0" indent="0" algn="ctr">
              <a:buNone/>
            </a:pPr>
            <a:r>
              <a:rPr lang="es-ES" dirty="0"/>
              <a:t> 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9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900" dirty="0"/>
              <a:t>V00/102017</a:t>
            </a:r>
            <a:endParaRPr lang="es-ES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4" descr="Resultado de imagen para PRODUCCION DE TEXTOS">
            <a:extLst>
              <a:ext uri="{FF2B5EF4-FFF2-40B4-BE49-F238E27FC236}">
                <a16:creationId xmlns="" xmlns:a16="http://schemas.microsoft.com/office/drawing/2014/main" id="{CC80327D-F331-49DE-B225-576CD0A697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149080"/>
            <a:ext cx="2448272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14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0486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MX" altLang="es-E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EVIDENCIAS DE APRENDIZAJE POR UNIDAD Y GLOBAL CON SU RESPECTIVA RUBRICA</a:t>
            </a:r>
            <a:endParaRPr lang="es-ES" altLang="es-ES" sz="1200" b="1" dirty="0"/>
          </a:p>
          <a:p>
            <a:pPr marL="0" indent="0" algn="ctr">
              <a:buNone/>
            </a:pPr>
            <a:r>
              <a:rPr lang="es-ES" sz="1200" b="1" dirty="0"/>
              <a:t> </a:t>
            </a:r>
          </a:p>
          <a:p>
            <a:pPr marL="0" indent="0">
              <a:buNone/>
            </a:pPr>
            <a:endParaRPr lang="es-ES_tradnl" dirty="0">
              <a:solidFill>
                <a:schemeClr val="dk1"/>
              </a:solidFill>
            </a:endParaRP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r>
              <a:rPr lang="es-ES_tradnl" sz="1000" dirty="0"/>
              <a:t>ENEP-ST-F-15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s-ES_tradnl" sz="1000" dirty="0"/>
              <a:t>V00/102017</a:t>
            </a:r>
            <a:endParaRPr lang="es-ES" sz="1000" dirty="0"/>
          </a:p>
          <a:p>
            <a:pPr marL="0" indent="0">
              <a:buNone/>
            </a:pPr>
            <a:endParaRPr lang="es-ES_tradnl" sz="1900" dirty="0"/>
          </a:p>
          <a:p>
            <a:pPr marL="0" indent="0">
              <a:buNone/>
            </a:pPr>
            <a:endParaRPr lang="es-ES_tradnl" dirty="0"/>
          </a:p>
        </p:txBody>
      </p:sp>
      <p:pic>
        <p:nvPicPr>
          <p:cNvPr id="5" name="4 Imagen" descr="logo chiquit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661248"/>
            <a:ext cx="402972" cy="3396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345910"/>
              </p:ext>
            </p:extLst>
          </p:nvPr>
        </p:nvGraphicFramePr>
        <p:xfrm>
          <a:off x="765183" y="857150"/>
          <a:ext cx="5751033" cy="437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5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3651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150539">
                <a:tc>
                  <a:txBody>
                    <a:bodyPr/>
                    <a:lstStyle/>
                    <a:p>
                      <a:r>
                        <a:rPr lang="es-MX" sz="1600" dirty="0"/>
                        <a:t>EVIDENCIAS DE APRENDIZAJE</a:t>
                      </a:r>
                      <a:endParaRPr lang="es-ES" sz="1600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es-ES_tradnl" dirty="0"/>
                        <a:t>Actividad</a:t>
                      </a:r>
                      <a:r>
                        <a:rPr lang="es-ES_tradnl" baseline="0" dirty="0"/>
                        <a:t> de evidencia 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706">
                <a:tc>
                  <a:txBody>
                    <a:bodyPr/>
                    <a:lstStyle/>
                    <a:p>
                      <a:r>
                        <a:rPr lang="es-MX" dirty="0"/>
                        <a:t>UNIDAD I</a:t>
                      </a:r>
                      <a:endParaRPr lang="es-E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Una reflexión personal (3 cuartillas) sobre el valor que tiene este conocimiento para la generación de actividades didácticas</a:t>
                      </a:r>
                      <a:endParaRPr lang="es-ES" sz="1000" dirty="0"/>
                    </a:p>
                    <a:p>
                      <a:pPr algn="just"/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56069">
                <a:tc>
                  <a:txBody>
                    <a:bodyPr/>
                    <a:lstStyle/>
                    <a:p>
                      <a:r>
                        <a:rPr lang="es-MX" dirty="0"/>
                        <a:t>UNIDAD II</a:t>
                      </a:r>
                      <a:endParaRPr lang="es-ES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Diseñar un camino didáctico para trabajar el deseo de saber y aprender en los estudiantes a partir de diferentes estrategias y situaciones didácticas empleadas.</a:t>
                      </a:r>
                    </a:p>
                    <a:p>
                      <a:pPr algn="just"/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91706">
                <a:tc>
                  <a:txBody>
                    <a:bodyPr/>
                    <a:lstStyle/>
                    <a:p>
                      <a:r>
                        <a:rPr lang="es-MX" dirty="0"/>
                        <a:t>Unidad III</a:t>
                      </a:r>
                      <a:endParaRPr lang="es-ES" dirty="0"/>
                    </a:p>
                  </a:txBody>
                  <a:tcPr marL="62047" marR="62047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Reseña de una situación didáctica observada y las sugerencias fundamentadas para enriquecerla </a:t>
                      </a:r>
                      <a:endParaRPr lang="es-ES" sz="1000" dirty="0"/>
                    </a:p>
                    <a:p>
                      <a:pPr algn="just"/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91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Unidad IV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Presentar  la estrategia diseñada con los requisitos establecidos, a través de un reporte individual </a:t>
                      </a:r>
                      <a:endParaRPr lang="es-ES" sz="1000" dirty="0"/>
                    </a:p>
                    <a:p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0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/>
                        <a:t>EVIDENCIA GLOBAL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000" dirty="0"/>
                        <a:t>Ensayo</a:t>
                      </a:r>
                      <a:r>
                        <a:rPr lang="es-ES_tradnl" sz="1000" baseline="0" dirty="0"/>
                        <a:t> de la propuesta didáctica  de la planeación</a:t>
                      </a:r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Picture 2" descr="Imagen relacionada">
            <a:extLst>
              <a:ext uri="{FF2B5EF4-FFF2-40B4-BE49-F238E27FC236}">
                <a16:creationId xmlns="" xmlns:a16="http://schemas.microsoft.com/office/drawing/2014/main" id="{3832D8B5-E180-49AD-BC30-36EA98A02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857149"/>
            <a:ext cx="1728193" cy="4372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39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</TotalTime>
  <Words>3723</Words>
  <Application>Microsoft Office PowerPoint</Application>
  <PresentationFormat>Presentación en pantalla (4:3)</PresentationFormat>
  <Paragraphs>856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Arial</vt:lpstr>
      <vt:lpstr>Calibri</vt:lpstr>
      <vt:lpstr>Times New Roman</vt:lpstr>
      <vt:lpstr>Trebuchet MS</vt:lpstr>
      <vt:lpstr>Wingdings</vt:lpstr>
      <vt:lpstr>Wingdings 2</vt:lpstr>
      <vt:lpstr>Opulento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62</cp:revision>
  <dcterms:created xsi:type="dcterms:W3CDTF">2017-05-17T13:05:23Z</dcterms:created>
  <dcterms:modified xsi:type="dcterms:W3CDTF">2018-08-21T18:52:09Z</dcterms:modified>
</cp:coreProperties>
</file>