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6"/>
  </p:notesMasterIdLst>
  <p:sldIdLst>
    <p:sldId id="260" r:id="rId2"/>
    <p:sldId id="273" r:id="rId3"/>
    <p:sldId id="283" r:id="rId4"/>
    <p:sldId id="284" r:id="rId5"/>
    <p:sldId id="257" r:id="rId6"/>
    <p:sldId id="268" r:id="rId7"/>
    <p:sldId id="270" r:id="rId8"/>
    <p:sldId id="288" r:id="rId9"/>
    <p:sldId id="289" r:id="rId10"/>
    <p:sldId id="286" r:id="rId11"/>
    <p:sldId id="287" r:id="rId12"/>
    <p:sldId id="294" r:id="rId13"/>
    <p:sldId id="297" r:id="rId14"/>
    <p:sldId id="285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5680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5021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19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8671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354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4724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8663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2518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0895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286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120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0367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36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571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3819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49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7312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995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4552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343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590596" y="3025509"/>
            <a:ext cx="676875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ES" sz="1400" dirty="0"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ES" sz="1400" dirty="0"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9525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  <a:p>
            <a:endParaRPr lang="es-ES" sz="1000" dirty="0"/>
          </a:p>
        </p:txBody>
      </p:sp>
      <p:sp>
        <p:nvSpPr>
          <p:cNvPr id="2" name="Rectángulo 1"/>
          <p:cNvSpPr/>
          <p:nvPr/>
        </p:nvSpPr>
        <p:spPr>
          <a:xfrm>
            <a:off x="1187624" y="764704"/>
            <a:ext cx="705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b="1" dirty="0"/>
          </a:p>
          <a:p>
            <a:pPr algn="just"/>
            <a:endParaRPr lang="es-MX" dirty="0"/>
          </a:p>
          <a:p>
            <a:pPr algn="just"/>
            <a:endParaRPr lang="es-MX" b="1" dirty="0"/>
          </a:p>
        </p:txBody>
      </p:sp>
      <p:sp>
        <p:nvSpPr>
          <p:cNvPr id="3" name="Rectángulo 2"/>
          <p:cNvSpPr/>
          <p:nvPr/>
        </p:nvSpPr>
        <p:spPr>
          <a:xfrm>
            <a:off x="827584" y="764704"/>
            <a:ext cx="75317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sz="2000" dirty="0">
              <a:latin typeface="Calibri" panose="020F0502020204030204" pitchFamily="34" charset="0"/>
            </a:endParaRPr>
          </a:p>
          <a:p>
            <a:pPr algn="ctr"/>
            <a:endParaRPr lang="es-ES_tradnl" sz="2000" dirty="0">
              <a:latin typeface="Calibri" panose="020F0502020204030204" pitchFamily="34" charset="0"/>
            </a:endParaRPr>
          </a:p>
          <a:p>
            <a:pPr algn="ctr"/>
            <a:endParaRPr lang="es-ES_tradnl" sz="2000" dirty="0">
              <a:latin typeface="Calibri" panose="020F0502020204030204" pitchFamily="34" charset="0"/>
            </a:endParaRPr>
          </a:p>
          <a:p>
            <a:pPr algn="ctr"/>
            <a:r>
              <a:rPr lang="es-MX" b="1" dirty="0"/>
              <a:t>PROYECTO APRENDIZAJES CLAVES</a:t>
            </a:r>
            <a:endParaRPr lang="en-US" dirty="0"/>
          </a:p>
          <a:p>
            <a:pPr algn="ctr"/>
            <a:r>
              <a:rPr lang="es-ES_tradnl" sz="2000" dirty="0">
                <a:latin typeface="Calibri" panose="020F0502020204030204" pitchFamily="34" charset="0"/>
              </a:rPr>
              <a:t>     </a:t>
            </a:r>
          </a:p>
          <a:p>
            <a:endParaRPr lang="es-ES_tradnl" sz="1400" dirty="0">
              <a:latin typeface="Calibri" panose="020F0502020204030204" pitchFamily="34" charset="0"/>
            </a:endParaRPr>
          </a:p>
          <a:p>
            <a:endParaRPr lang="es-ES_tradnl" sz="1400" dirty="0">
              <a:latin typeface="Calibri" panose="020F0502020204030204" pitchFamily="34" charset="0"/>
            </a:endParaRPr>
          </a:p>
          <a:p>
            <a:pPr algn="ctr"/>
            <a:r>
              <a:rPr lang="es-ES_tradnl" b="1" dirty="0">
                <a:latin typeface="Calibri" panose="020F0502020204030204" pitchFamily="34" charset="0"/>
              </a:rPr>
              <a:t>                                                                                                                </a:t>
            </a:r>
          </a:p>
          <a:p>
            <a:pPr algn="ctr"/>
            <a:r>
              <a:rPr lang="es-ES_tradnl" sz="2400" b="1" dirty="0">
                <a:latin typeface="Calibri" panose="020F0502020204030204" pitchFamily="34" charset="0"/>
              </a:rPr>
              <a:t> 3° Semestre.</a:t>
            </a:r>
          </a:p>
          <a:p>
            <a:endParaRPr lang="es-ES_tradnl" sz="1400" dirty="0">
              <a:latin typeface="Calibri" panose="020F0502020204030204" pitchFamily="34" charset="0"/>
            </a:endParaRPr>
          </a:p>
          <a:p>
            <a:endParaRPr lang="es-ES_tradnl" sz="1400" dirty="0">
              <a:latin typeface="Calibri" panose="020F0502020204030204" pitchFamily="34" charset="0"/>
            </a:endParaRPr>
          </a:p>
          <a:p>
            <a:r>
              <a:rPr lang="es-ES_tradnl" sz="1400" dirty="0">
                <a:latin typeface="Calibri" panose="020F0502020204030204" pitchFamily="34" charset="0"/>
              </a:rPr>
              <a:t>              </a:t>
            </a:r>
          </a:p>
          <a:p>
            <a:endParaRPr lang="es-ES_tradnl" sz="1400" dirty="0">
              <a:latin typeface="Calibri" panose="020F0502020204030204" pitchFamily="34" charset="0"/>
            </a:endParaRPr>
          </a:p>
          <a:p>
            <a:endParaRPr lang="es-ES_tradnl" sz="1400" dirty="0">
              <a:latin typeface="Calibri" panose="020F0502020204030204" pitchFamily="34" charset="0"/>
            </a:endParaRPr>
          </a:p>
          <a:p>
            <a:endParaRPr lang="es-ES_tradnl" sz="1400" dirty="0">
              <a:latin typeface="Calibri" panose="020F0502020204030204" pitchFamily="34" charset="0"/>
            </a:endParaRPr>
          </a:p>
          <a:p>
            <a:endParaRPr lang="es-ES_tradnl" sz="1400" dirty="0">
              <a:latin typeface="Calibri" panose="020F0502020204030204" pitchFamily="34" charset="0"/>
            </a:endParaRPr>
          </a:p>
          <a:p>
            <a:pPr algn="r"/>
            <a:r>
              <a:rPr lang="es-ES_tradnl" sz="1400" b="1" dirty="0">
                <a:latin typeface="Calibri" panose="020F0502020204030204" pitchFamily="34" charset="0"/>
              </a:rPr>
              <a:t>  </a:t>
            </a:r>
            <a:r>
              <a:rPr lang="es-ES_tradnl" b="1" dirty="0">
                <a:latin typeface="Calibri" panose="020F0502020204030204" pitchFamily="34" charset="0"/>
              </a:rPr>
              <a:t>Docentes: Sonia </a:t>
            </a:r>
            <a:r>
              <a:rPr lang="es-ES_tradnl" b="1" dirty="0" err="1">
                <a:latin typeface="Calibri" panose="020F0502020204030204" pitchFamily="34" charset="0"/>
              </a:rPr>
              <a:t>Yvonne</a:t>
            </a:r>
            <a:r>
              <a:rPr lang="es-ES_tradnl" b="1" dirty="0">
                <a:latin typeface="Calibri" panose="020F0502020204030204" pitchFamily="34" charset="0"/>
              </a:rPr>
              <a:t> Garza Flores</a:t>
            </a:r>
          </a:p>
          <a:p>
            <a:pPr algn="r"/>
            <a:r>
              <a:rPr lang="es-ES_tradnl" b="1" dirty="0">
                <a:latin typeface="Calibri" panose="020F0502020204030204" pitchFamily="34" charset="0"/>
              </a:rPr>
              <a:t>Blanca Marisa Dávila Salinas</a:t>
            </a:r>
          </a:p>
          <a:p>
            <a:endParaRPr lang="es-ES_tradnl" sz="1400" dirty="0">
              <a:latin typeface="Calibri" panose="020F0502020204030204" pitchFamily="34" charset="0"/>
            </a:endParaRPr>
          </a:p>
          <a:p>
            <a:endParaRPr lang="es-ES_tradnl" sz="1400" dirty="0">
              <a:latin typeface="Calibri" panose="020F0502020204030204" pitchFamily="34" charset="0"/>
            </a:endParaRPr>
          </a:p>
        </p:txBody>
      </p:sp>
      <p:pic>
        <p:nvPicPr>
          <p:cNvPr id="8" name="Imagen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274" y="2766919"/>
            <a:ext cx="2338598" cy="1814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527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es-ES" dirty="0">
                <a:solidFill>
                  <a:schemeClr val="bg1"/>
                </a:solidFill>
                <a:ea typeface="ヒラギノ角ゴ Pro W3" pitchFamily="123" charset="-128"/>
              </a:rPr>
              <a:t> </a:t>
            </a:r>
            <a:r>
              <a:rPr lang="es-ES" altLang="es-ES" dirty="0">
                <a:solidFill>
                  <a:schemeClr val="tx1"/>
                </a:solidFill>
                <a:ea typeface="ヒラギノ角ゴ Pro W3" pitchFamily="123" charset="-128"/>
              </a:rPr>
              <a:t>Fecha de evaluaciones          institucionales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altLang="es-ES" sz="2800" dirty="0">
                <a:ea typeface="ヒラギノ角ゴ Pro W3" pitchFamily="123" charset="-128"/>
              </a:rPr>
              <a:t>1ª EVALUACIÓN </a:t>
            </a:r>
          </a:p>
          <a:p>
            <a:pPr algn="ctr">
              <a:buNone/>
            </a:pPr>
            <a:r>
              <a:rPr lang="es-ES" altLang="es-ES" sz="2800" dirty="0">
                <a:ea typeface="ヒラギノ角ゴ Pro W3" pitchFamily="123" charset="-128"/>
              </a:rPr>
              <a:t>    17 al 21 de Octubre 2018</a:t>
            </a:r>
          </a:p>
          <a:p>
            <a:pPr algn="ctr"/>
            <a:r>
              <a:rPr lang="es-ES" altLang="es-ES" sz="2800" dirty="0">
                <a:ea typeface="ヒラギノ角ゴ Pro W3" pitchFamily="123" charset="-128"/>
              </a:rPr>
              <a:t>2ª EVALUACIÓN</a:t>
            </a:r>
          </a:p>
          <a:p>
            <a:pPr algn="ctr">
              <a:buNone/>
            </a:pPr>
            <a:r>
              <a:rPr lang="es-ES" altLang="es-ES" sz="2800" dirty="0">
                <a:ea typeface="ヒラギノ角ゴ Pro W3" pitchFamily="123" charset="-128"/>
              </a:rPr>
              <a:t>   19 al 23 de Noviembre 2018</a:t>
            </a:r>
          </a:p>
          <a:p>
            <a:pPr algn="ctr"/>
            <a:r>
              <a:rPr lang="es-ES" altLang="es-ES" sz="2800" dirty="0">
                <a:ea typeface="ヒラギノ角ゴ Pro W3" pitchFamily="123" charset="-128"/>
              </a:rPr>
              <a:t>3ª EVALUACIÓN </a:t>
            </a:r>
          </a:p>
          <a:p>
            <a:pPr algn="ctr">
              <a:buNone/>
            </a:pPr>
            <a:r>
              <a:rPr lang="es-ES" altLang="es-ES" sz="2800" dirty="0">
                <a:ea typeface="ヒラギノ角ゴ Pro W3" pitchFamily="123" charset="-128"/>
              </a:rPr>
              <a:t>   14 al 18 de Enero 2019 </a:t>
            </a:r>
          </a:p>
          <a:p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909244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0"/>
            <a:ext cx="6770713" cy="1268760"/>
          </a:xfrm>
        </p:spPr>
        <p:txBody>
          <a:bodyPr>
            <a:normAutofit fontScale="90000"/>
          </a:bodyPr>
          <a:lstStyle/>
          <a:p>
            <a:pPr marL="0" lvl="0" indent="0" algn="ctr">
              <a:spcBef>
                <a:spcPts val="0"/>
              </a:spcBef>
            </a:pPr>
            <a:br>
              <a:rPr lang="es-MX" sz="2000" dirty="0">
                <a:solidFill>
                  <a:prstClr val="black"/>
                </a:solidFill>
                <a:latin typeface="Comic Sans MS" panose="030F0702030302020204" pitchFamily="66" charset="0"/>
              </a:rPr>
            </a:br>
            <a:r>
              <a:rPr lang="es-MX" sz="2700" dirty="0">
                <a:solidFill>
                  <a:prstClr val="black"/>
                </a:solidFill>
                <a:latin typeface="Trebuchet MS" panose="020B0603020202020204" pitchFamily="34" charset="0"/>
              </a:rPr>
              <a:t>FECHAS DE EVALUACIÓN Y JORNADAS DE OBSERVACIÓN Y PRACTICA DOCENTE</a:t>
            </a:r>
            <a:br>
              <a:rPr lang="es-MX" sz="2000" dirty="0">
                <a:latin typeface="Trebuchet MS" panose="020B0603020202020204" pitchFamily="34" charset="0"/>
              </a:rPr>
            </a:br>
            <a:endParaRPr lang="es-MX" sz="2700" dirty="0">
              <a:latin typeface="Trebuchet MS" panose="020B0603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1484784"/>
            <a:ext cx="6561777" cy="5112568"/>
          </a:xfrm>
        </p:spPr>
        <p:txBody>
          <a:bodyPr>
            <a:normAutofit fontScale="62500" lnSpcReduction="20000"/>
          </a:bodyPr>
          <a:lstStyle/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OBSERVACIÓN Y AYUDANTÍA 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dirty="0">
                <a:solidFill>
                  <a:schemeClr val="tx1"/>
                </a:solidFill>
                <a:latin typeface="Trebuchet MS" panose="020B0603020202020204" pitchFamily="34" charset="0"/>
              </a:rPr>
              <a:t>10 - 11 - 12  SEPTIEMBRE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dirty="0">
                <a:solidFill>
                  <a:schemeClr val="tx1"/>
                </a:solidFill>
                <a:latin typeface="Trebuchet MS" panose="020B0603020202020204" pitchFamily="34" charset="0"/>
              </a:rPr>
              <a:t>EVALUACIÓN 1ª UNIDAD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dirty="0">
                <a:solidFill>
                  <a:schemeClr val="tx1"/>
                </a:solidFill>
                <a:latin typeface="Trebuchet MS" panose="020B0603020202020204" pitchFamily="34" charset="0"/>
              </a:rPr>
              <a:t>17 -21 DE SEPTIEMBRE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OBSERVACIÓN Y AYUDANTÍA 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dirty="0">
                <a:solidFill>
                  <a:schemeClr val="tx1"/>
                </a:solidFill>
                <a:latin typeface="Trebuchet MS" panose="020B0603020202020204" pitchFamily="34" charset="0"/>
              </a:rPr>
              <a:t>7 – 8 – 9  NOVIEMBRE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dirty="0">
                <a:solidFill>
                  <a:schemeClr val="tx1"/>
                </a:solidFill>
                <a:latin typeface="Trebuchet MS" panose="020B0603020202020204" pitchFamily="34" charset="0"/>
              </a:rPr>
              <a:t>EVALUACIÓN 2ª UNIDAD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dirty="0">
                <a:solidFill>
                  <a:schemeClr val="tx1"/>
                </a:solidFill>
                <a:latin typeface="Trebuchet MS" panose="020B0603020202020204" pitchFamily="34" charset="0"/>
              </a:rPr>
              <a:t>19 – 23  DE NOVIEMBRE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dirty="0">
                <a:solidFill>
                  <a:schemeClr val="tx1"/>
                </a:solidFill>
                <a:latin typeface="Trebuchet MS" panose="020B0603020202020204" pitchFamily="34" charset="0"/>
              </a:rPr>
              <a:t>VISITA PREVIA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JORNADA DE PRÁCTICA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dirty="0">
                <a:solidFill>
                  <a:schemeClr val="tx1"/>
                </a:solidFill>
                <a:latin typeface="Trebuchet MS" panose="020B0603020202020204" pitchFamily="34" charset="0"/>
              </a:rPr>
              <a:t>3 – 7  DE DICIEMBRE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dirty="0">
                <a:solidFill>
                  <a:schemeClr val="tx1"/>
                </a:solidFill>
                <a:latin typeface="Trebuchet MS" panose="020B0603020202020204" pitchFamily="34" charset="0"/>
              </a:rPr>
              <a:t>EVALUACIÓN 3°ª UNIDAD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dirty="0">
                <a:solidFill>
                  <a:schemeClr val="tx1"/>
                </a:solidFill>
                <a:latin typeface="Trebuchet MS" panose="020B0603020202020204" pitchFamily="34" charset="0"/>
              </a:rPr>
              <a:t>17 – 18 – 19 DIC 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dirty="0">
                <a:solidFill>
                  <a:schemeClr val="tx1"/>
                </a:solidFill>
                <a:latin typeface="Trebuchet MS" panose="020B0603020202020204" pitchFamily="34" charset="0"/>
              </a:rPr>
              <a:t>VACACIONES DECEMBRINAS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dirty="0">
                <a:solidFill>
                  <a:schemeClr val="tx1"/>
                </a:solidFill>
                <a:latin typeface="Trebuchet MS" panose="020B0603020202020204" pitchFamily="34" charset="0"/>
              </a:rPr>
              <a:t>20 DIC – 04 ENE 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EXAMEN SEMESTRAL Y EVALUACIÓN GLOBAL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dirty="0">
                <a:solidFill>
                  <a:schemeClr val="tx1"/>
                </a:solidFill>
                <a:latin typeface="Trebuchet MS" panose="020B0603020202020204" pitchFamily="34" charset="0"/>
              </a:rPr>
              <a:t> 14 – 18 DE ENERO 2019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dirty="0">
                <a:solidFill>
                  <a:schemeClr val="tx1"/>
                </a:solidFill>
                <a:latin typeface="Trebuchet MS" panose="020B0603020202020204" pitchFamily="34" charset="0"/>
              </a:rPr>
              <a:t>TERMINO DE SEMESTRE</a:t>
            </a:r>
          </a:p>
          <a:p>
            <a:pPr marL="0" lvl="0" indent="0" algn="ctr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r>
              <a:rPr lang="es-MX" sz="2200" b="1" dirty="0">
                <a:solidFill>
                  <a:schemeClr val="tx1"/>
                </a:solidFill>
                <a:latin typeface="Trebuchet MS" panose="020B0603020202020204" pitchFamily="34" charset="0"/>
              </a:rPr>
              <a:t>21 – 25 ENERO 2019</a:t>
            </a:r>
          </a:p>
          <a:p>
            <a:endParaRPr lang="es-MX" b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376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DFACA1E-74B4-444F-AD38-614C4279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MX" dirty="0"/>
              <a:t>Rubricas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885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88641A1-BAE6-4629-9969-37185828C2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282959"/>
              </p:ext>
            </p:extLst>
          </p:nvPr>
        </p:nvGraphicFramePr>
        <p:xfrm>
          <a:off x="179512" y="209992"/>
          <a:ext cx="8568953" cy="6497044"/>
        </p:xfrm>
        <a:graphic>
          <a:graphicData uri="http://schemas.openxmlformats.org/drawingml/2006/table">
            <a:tbl>
              <a:tblPr firstRow="1" bandRow="1"/>
              <a:tblGrid>
                <a:gridCol w="1115728">
                  <a:extLst>
                    <a:ext uri="{9D8B030D-6E8A-4147-A177-3AD203B41FA5}">
                      <a16:colId xmlns:a16="http://schemas.microsoft.com/office/drawing/2014/main" val="2496042666"/>
                    </a:ext>
                  </a:extLst>
                </a:gridCol>
                <a:gridCol w="1413322">
                  <a:extLst>
                    <a:ext uri="{9D8B030D-6E8A-4147-A177-3AD203B41FA5}">
                      <a16:colId xmlns:a16="http://schemas.microsoft.com/office/drawing/2014/main" val="1877334027"/>
                    </a:ext>
                  </a:extLst>
                </a:gridCol>
                <a:gridCol w="1562060">
                  <a:extLst>
                    <a:ext uri="{9D8B030D-6E8A-4147-A177-3AD203B41FA5}">
                      <a16:colId xmlns:a16="http://schemas.microsoft.com/office/drawing/2014/main" val="2172146173"/>
                    </a:ext>
                  </a:extLst>
                </a:gridCol>
                <a:gridCol w="1487675">
                  <a:extLst>
                    <a:ext uri="{9D8B030D-6E8A-4147-A177-3AD203B41FA5}">
                      <a16:colId xmlns:a16="http://schemas.microsoft.com/office/drawing/2014/main" val="180134705"/>
                    </a:ext>
                  </a:extLst>
                </a:gridCol>
                <a:gridCol w="1710827">
                  <a:extLst>
                    <a:ext uri="{9D8B030D-6E8A-4147-A177-3AD203B41FA5}">
                      <a16:colId xmlns:a16="http://schemas.microsoft.com/office/drawing/2014/main" val="3100133752"/>
                    </a:ext>
                  </a:extLst>
                </a:gridCol>
                <a:gridCol w="1279341">
                  <a:extLst>
                    <a:ext uri="{9D8B030D-6E8A-4147-A177-3AD203B41FA5}">
                      <a16:colId xmlns:a16="http://schemas.microsoft.com/office/drawing/2014/main" val="4054068573"/>
                    </a:ext>
                  </a:extLst>
                </a:gridCol>
              </a:tblGrid>
              <a:tr h="226288">
                <a:tc rowSpan="2"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Rúbrica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Texto</a:t>
                      </a:r>
                      <a:r>
                        <a:rPr lang="es-ES" sz="1100" b="1" baseline="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 Reflexivo</a:t>
                      </a:r>
                      <a:endParaRPr lang="es-ES" sz="1100" b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Criterios</a:t>
                      </a:r>
                      <a:endParaRPr lang="es-E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EVALUACIÓN</a:t>
                      </a:r>
                      <a:endParaRPr lang="es-E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7021343"/>
                  </a:ext>
                </a:extLst>
              </a:tr>
              <a:tr h="36003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381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6-5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527138"/>
                  </a:ext>
                </a:extLst>
              </a:tr>
              <a:tr h="91588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Introducción</a:t>
                      </a:r>
                      <a:endParaRPr lang="es-ES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Específica el qué va a realizar y el para qué con claridad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Específica el qué va a realizar y el para qué de manera confusa.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Específica algunos de los elementos básicos de la introducción de manera poco clara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Específica sólo un elemento básico de la introducción de manera poco clara.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 específica ninguno de los elementos básicos de la introducción.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517052"/>
                  </a:ext>
                </a:extLst>
              </a:tr>
              <a:tr h="143924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Desarrollo o cuerpo</a:t>
                      </a:r>
                      <a:endParaRPr lang="es-E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Desarrolla el</a:t>
                      </a:r>
                      <a:r>
                        <a:rPr lang="es-ES" sz="11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t</a:t>
                      </a: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ema de manera completa y clara, de acuerdo al propósito establecido y con argumentos que fundamenten su postura.  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Desarrolla el</a:t>
                      </a:r>
                      <a:r>
                        <a:rPr lang="es-ES" sz="11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tema de manera parcial  de acuerdo al propósito establecido y con algunos  argumentos que fundamenten su postura.  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Desarrolla el tema de manera incompleta y confusa, sin continuar el  propósito establecido y con  argumentos pobres que fundamenten su postura.  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Desarrolla su tema de manera incompleta y confusa, sin perseguir el propósito establecido y sin argumentos ni postura alguna.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Realizó copia textual de los contenidos . 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490732"/>
                  </a:ext>
                </a:extLst>
              </a:tr>
              <a:tr h="104672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Conclusión</a:t>
                      </a:r>
                      <a:endParaRPr lang="es-ES" sz="1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Cierra el escrito con conclusiones claras,  acordes al propósito,</a:t>
                      </a:r>
                      <a:r>
                        <a:rPr lang="es-ES" sz="11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desarrollo del tema y de la postura planteada.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Cierra el escrito con conclusiones,  acordes al propósito y desarrollo del tema aunque no de la postura planteada.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Cierra el escrito con conclusiones confusas, acordes al propósito y no acordes al tema planteado.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Presenta conclusiones incompletas, discordes al propósito y desarrollo del tema.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 brinda conclusiones.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750925"/>
                  </a:ext>
                </a:extLst>
              </a:tr>
              <a:tr h="104672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Referencias</a:t>
                      </a:r>
                      <a:endParaRPr lang="es-E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Cuenta con la bibliografía mínima solicitada.  Sigue la norma APA en sus argumentaciones y en su ficha.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Cuenta con alguna bibliografía, su referencia sigue la norma APA en sus argumentaciones y en su ficha.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Cuenta con bibliografía mínima sólo  como ficha o como argumentación sin seguir la norma APA.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Bibliografía incompleta sólo menciona algunos datos.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 cuenta con bibliografía ni  como ficha ni en las argumentaciones.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154295"/>
                  </a:ext>
                </a:extLst>
              </a:tr>
              <a:tr h="39252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</a:rPr>
                        <a:t>Ortografía</a:t>
                      </a:r>
                      <a:endParaRPr lang="es-E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 tiene ni un error ortográfico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Tiene cuatro errores ortográficos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Presenta 10 errores ortográficos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Presenta más de 10 errores ortográficos.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 se acepta.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127876"/>
                  </a:ext>
                </a:extLst>
              </a:tr>
              <a:tr h="91588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Evidencias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Presenta evidencias suficientes que fundamentan la información descrita.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Presenta evidencias insuficientes que fundamentan la información descrita.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Presenta evidencias suficientes que fundamentan la información descrita.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Presenta evidencias que no fundamentan la información descrita.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 presenta evidencias.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682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149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anchor="ctr">
            <a:norm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</a:rPr>
              <a:t>REGLAMENTO Y ACUERDOS INTERNOS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rgbClr val="444D26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9" name="Marcador de contenido 8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/>
              <a:t>Ser puntuales </a:t>
            </a:r>
          </a:p>
          <a:p>
            <a:r>
              <a:rPr lang="es-MX" dirty="0"/>
              <a:t>Respeto a todos los integrantes del grupo</a:t>
            </a:r>
          </a:p>
          <a:p>
            <a:r>
              <a:rPr lang="es-MX" dirty="0"/>
              <a:t>Ser responsables tareas, exposiciones etc.</a:t>
            </a:r>
          </a:p>
          <a:p>
            <a:r>
              <a:rPr lang="es-MX" dirty="0"/>
              <a:t> Ser tolerantes </a:t>
            </a:r>
          </a:p>
          <a:p>
            <a:r>
              <a:rPr lang="es-MX" dirty="0"/>
              <a:t>Cuidar las pertenencias</a:t>
            </a:r>
          </a:p>
          <a:p>
            <a:r>
              <a:rPr lang="es-MX" dirty="0"/>
              <a:t>Participación activa y respetar turnos, levantar su mano</a:t>
            </a:r>
          </a:p>
          <a:p>
            <a:r>
              <a:rPr lang="es-MX" dirty="0"/>
              <a:t>Permisos moderados para ausentarse del salón</a:t>
            </a:r>
          </a:p>
          <a:p>
            <a:r>
              <a:rPr lang="es-MX" dirty="0"/>
              <a:t>Evitar comer en el salón </a:t>
            </a:r>
          </a:p>
          <a:p>
            <a:r>
              <a:rPr lang="es-MX" dirty="0"/>
              <a:t>No realizar tareas de otros cursos durante la clase</a:t>
            </a:r>
          </a:p>
          <a:p>
            <a:r>
              <a:rPr lang="es-MX" dirty="0"/>
              <a:t>Utilizar el celular solo en emergencias</a:t>
            </a:r>
          </a:p>
          <a:p>
            <a:r>
              <a:rPr lang="es-MX" dirty="0"/>
              <a:t>Mantener limpio el salón</a:t>
            </a:r>
          </a:p>
          <a:p>
            <a:r>
              <a:rPr lang="es-MX" dirty="0"/>
              <a:t>Dirigir la atención al exponente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6590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590596" y="3025509"/>
            <a:ext cx="676875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ES" sz="1400" dirty="0"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ES" sz="1400" dirty="0"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899592" y="6093296"/>
            <a:ext cx="9525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  <a:p>
            <a:endParaRPr lang="es-ES" sz="1000" dirty="0"/>
          </a:p>
        </p:txBody>
      </p:sp>
      <p:sp>
        <p:nvSpPr>
          <p:cNvPr id="2" name="Rectángulo 1"/>
          <p:cNvSpPr/>
          <p:nvPr/>
        </p:nvSpPr>
        <p:spPr>
          <a:xfrm>
            <a:off x="539552" y="764704"/>
            <a:ext cx="77048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b="1" dirty="0"/>
          </a:p>
          <a:p>
            <a:r>
              <a:rPr lang="es-MX" b="1" dirty="0"/>
              <a:t>TRAYECTO FORMATIVO:</a:t>
            </a:r>
          </a:p>
          <a:p>
            <a:r>
              <a:rPr lang="es-MX" b="1" dirty="0"/>
              <a:t> </a:t>
            </a:r>
            <a:r>
              <a:rPr lang="es-MX" dirty="0">
                <a:latin typeface="Calibri" panose="020F0502020204030204" pitchFamily="34" charset="0"/>
              </a:rPr>
              <a:t>Práctica Profesional.</a:t>
            </a:r>
          </a:p>
          <a:p>
            <a:endParaRPr lang="es-MX" b="1" dirty="0"/>
          </a:p>
          <a:p>
            <a:r>
              <a:rPr lang="es-MX" dirty="0"/>
              <a:t>•Horas: 2•</a:t>
            </a:r>
            <a:endParaRPr lang="es-MX" dirty="0">
              <a:latin typeface="Calibri" panose="020F0502020204030204" pitchFamily="34" charset="0"/>
            </a:endParaRPr>
          </a:p>
          <a:p>
            <a:endParaRPr lang="es-MX" dirty="0">
              <a:latin typeface="Calibri" panose="020F0502020204030204" pitchFamily="34" charset="0"/>
            </a:endParaRPr>
          </a:p>
          <a:p>
            <a:endParaRPr lang="es-MX" b="1" dirty="0"/>
          </a:p>
          <a:p>
            <a:r>
              <a:rPr lang="es-MX" b="1" dirty="0"/>
              <a:t>PROPÓSITO DEL CURSO:</a:t>
            </a:r>
            <a:r>
              <a:rPr lang="es-MX" dirty="0">
                <a:latin typeface="Calibri" panose="020F0502020204030204" pitchFamily="34" charset="0"/>
              </a:rPr>
              <a:t> </a:t>
            </a:r>
          </a:p>
          <a:p>
            <a:endParaRPr lang="es-MX" dirty="0">
              <a:latin typeface="Calibri" panose="020F0502020204030204" pitchFamily="34" charset="0"/>
            </a:endParaRPr>
          </a:p>
          <a:p>
            <a:pPr algn="just"/>
            <a:r>
              <a:rPr lang="es-MX" dirty="0"/>
              <a:t>* Constituye el primer acercamiento del estudiante normalista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proyecto   de aprendizajes claves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MX" dirty="0"/>
              <a:t> través de su inmersión y participación directa en las actividades que se desarrollan en el aula de clase, el trabajo que realiza el docente titular del grupo con este nuevo programa educativo.</a:t>
            </a:r>
            <a:r>
              <a:rPr lang="es-MX" b="1" dirty="0"/>
              <a:t> </a:t>
            </a:r>
          </a:p>
          <a:p>
            <a:pPr algn="just"/>
            <a:endParaRPr lang="es-MX" dirty="0"/>
          </a:p>
          <a:p>
            <a:pPr algn="just"/>
            <a:endParaRPr lang="es-MX" dirty="0"/>
          </a:p>
          <a:p>
            <a:pPr algn="just"/>
            <a:endParaRPr lang="es-MX" dirty="0"/>
          </a:p>
          <a:p>
            <a:pPr algn="just"/>
            <a:endParaRPr lang="es-MX" dirty="0"/>
          </a:p>
          <a:p>
            <a:pPr algn="just"/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865370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COMPETENCIAS PROFESIONALES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2160590"/>
            <a:ext cx="8138865" cy="3880773"/>
          </a:xfrm>
        </p:spPr>
        <p:txBody>
          <a:bodyPr>
            <a:normAutofit/>
          </a:bodyPr>
          <a:lstStyle/>
          <a:p>
            <a:pPr lvl="0"/>
            <a:r>
              <a:rPr lang="es-MX" dirty="0"/>
              <a:t>Diseña planeaciones didácticas, aplicando sus conocimientos pedagógicos y disciplinares para responder a las                                                 necesidades del contexto en el marco del plan y programas de estudio de la educación básica.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755576" y="6048871"/>
            <a:ext cx="1090363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50" dirty="0">
                <a:latin typeface="Arial" panose="020B0604020202020204" pitchFamily="34" charset="0"/>
                <a:cs typeface="Arial" panose="020B0604020202020204" pitchFamily="34" charset="0"/>
              </a:rPr>
              <a:t>ENEP-ST-F-15</a:t>
            </a:r>
          </a:p>
          <a:p>
            <a:r>
              <a:rPr lang="es-ES_tradnl" sz="1050" dirty="0">
                <a:latin typeface="Arial" panose="020B0604020202020204" pitchFamily="34" charset="0"/>
                <a:cs typeface="Arial" panose="020B0604020202020204" pitchFamily="34" charset="0"/>
              </a:rPr>
              <a:t>V00/102017</a:t>
            </a:r>
            <a:endParaRPr lang="es-E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9721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COMPETENCIAS DEL CURSO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Promueve un clima de confianza en el aula que permita desarrollar los conocimientos, habilidades, actitudes y valores.</a:t>
            </a:r>
          </a:p>
          <a:p>
            <a:pPr lvl="0"/>
            <a:r>
              <a:rPr lang="es-MX" dirty="0"/>
              <a:t>Favorece el desarrollo de la autonomía de los alumnos en situaciones de aprendizaje.</a:t>
            </a:r>
          </a:p>
          <a:p>
            <a:r>
              <a:rPr lang="es-MX" dirty="0"/>
              <a:t>Establece relaciones entre los principios, conceptos disciplinarios y contenidos del plan y programas de estudio de educación básica.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899592" y="6093296"/>
            <a:ext cx="9525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  <a:p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2193977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9525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  <a:p>
            <a:endParaRPr lang="es-ES" sz="1000" dirty="0"/>
          </a:p>
        </p:txBody>
      </p:sp>
      <p:sp>
        <p:nvSpPr>
          <p:cNvPr id="2" name="Rectángulo 1"/>
          <p:cNvSpPr/>
          <p:nvPr/>
        </p:nvSpPr>
        <p:spPr>
          <a:xfrm>
            <a:off x="323528" y="404664"/>
            <a:ext cx="856895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u="sng" dirty="0">
                <a:solidFill>
                  <a:schemeClr val="accent1"/>
                </a:solidFill>
              </a:rPr>
              <a:t>PROPOSITO DEL CURSO</a:t>
            </a:r>
          </a:p>
          <a:p>
            <a:pPr algn="just"/>
            <a:endParaRPr lang="es-MX" b="1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dirty="0"/>
              <a:t>Analizar y comprender la manera en que se materializa el currículum en educación básica. El estudiante podrá focalizar aspectos como: la planificación, los contenidos disciplinarios, las relaciones pedagógicas maestro-alumno, la evaluación, el uso del tiempo, la gestión y realización del programa de aprendizajes clave.</a:t>
            </a:r>
          </a:p>
          <a:p>
            <a:endParaRPr lang="es-MX" dirty="0"/>
          </a:p>
          <a:p>
            <a:pPr algn="just"/>
            <a:endParaRPr lang="es-MX" dirty="0"/>
          </a:p>
          <a:p>
            <a:pPr algn="just"/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033048" y="3561440"/>
            <a:ext cx="67687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ES" sz="14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9525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  <a:p>
            <a:endParaRPr lang="es-ES" sz="1000" dirty="0"/>
          </a:p>
        </p:txBody>
      </p:sp>
      <p:sp>
        <p:nvSpPr>
          <p:cNvPr id="2" name="Rectángulo 1"/>
          <p:cNvSpPr/>
          <p:nvPr/>
        </p:nvSpPr>
        <p:spPr>
          <a:xfrm>
            <a:off x="395536" y="908720"/>
            <a:ext cx="79638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/>
              <a:t>RASGOS DESEABLES DEL PERFIL DE EGRESO</a:t>
            </a:r>
            <a:endParaRPr lang="es-MX" dirty="0">
              <a:latin typeface="Calibri" panose="020F0502020204030204" pitchFamily="34" charset="0"/>
            </a:endParaRPr>
          </a:p>
          <a:p>
            <a:pPr algn="just"/>
            <a:r>
              <a:rPr lang="es-MX" dirty="0">
                <a:latin typeface="Calibri" panose="020F0502020204030204" pitchFamily="34" charset="0"/>
              </a:rPr>
              <a:t>Diseña planeaciones didácticas, aplicando sus conocimientos pedagógicos y disciplinares para responder a las necesidades del contexto en el marco del plan y programas de estudio de la educación básica.</a:t>
            </a:r>
          </a:p>
          <a:p>
            <a:pPr algn="just"/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290982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99592" y="3125291"/>
            <a:ext cx="6768752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9525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  <a:p>
            <a:endParaRPr lang="es-ES" sz="1000" dirty="0"/>
          </a:p>
        </p:txBody>
      </p:sp>
      <p:sp>
        <p:nvSpPr>
          <p:cNvPr id="2" name="Rectángulo 1"/>
          <p:cNvSpPr/>
          <p:nvPr/>
        </p:nvSpPr>
        <p:spPr>
          <a:xfrm>
            <a:off x="395536" y="476672"/>
            <a:ext cx="796381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  <a:p>
            <a:r>
              <a:rPr lang="es-MX" b="1" dirty="0"/>
              <a:t>BIBLIOGRAFIA</a:t>
            </a:r>
          </a:p>
          <a:p>
            <a:r>
              <a:rPr lang="es-MX" dirty="0"/>
              <a:t>Documento: Aprendizajes clave para la educación integral.</a:t>
            </a:r>
          </a:p>
          <a:p>
            <a:r>
              <a:rPr lang="es-MX" dirty="0"/>
              <a:t>Educación preescolar. Plan y programas de estudio, orientaciones didácticas y sugerencias de evaluación.</a:t>
            </a:r>
            <a:endParaRPr lang="en-US" dirty="0"/>
          </a:p>
          <a:p>
            <a:endParaRPr lang="es-MX" b="1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4313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CRITERIOS DE EVALUACIÓN POR UNIDAD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609599" y="1930400"/>
            <a:ext cx="3090672" cy="806845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/>
            <a:r>
              <a:rPr lang="es-MX" dirty="0"/>
              <a:t>EVALUACIÓN FORMATIVA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es-MX" u="sng" dirty="0"/>
              <a:t>TRABAJOS ESCRITOS 60%</a:t>
            </a:r>
          </a:p>
          <a:p>
            <a:r>
              <a:rPr lang="es-MX" dirty="0"/>
              <a:t>OBSERVACIÓN DE PRACTICAS</a:t>
            </a:r>
          </a:p>
          <a:p>
            <a:r>
              <a:rPr lang="es-MX" dirty="0"/>
              <a:t>ENSAYOS</a:t>
            </a:r>
          </a:p>
          <a:p>
            <a:r>
              <a:rPr lang="es-MX" dirty="0"/>
              <a:t>VIDEOS</a:t>
            </a:r>
          </a:p>
          <a:p>
            <a:r>
              <a:rPr lang="es-MX" dirty="0"/>
              <a:t>CUADROS COMPARATIVOS</a:t>
            </a:r>
          </a:p>
          <a:p>
            <a:r>
              <a:rPr lang="es-MX" dirty="0"/>
              <a:t>MAPAS CONCEPTUALES</a:t>
            </a:r>
          </a:p>
          <a:p>
            <a:r>
              <a:rPr lang="es-MX" dirty="0"/>
              <a:t>MAPAS MENTALES</a:t>
            </a:r>
          </a:p>
          <a:p>
            <a:r>
              <a:rPr lang="es-MX" dirty="0"/>
              <a:t>PLANEACIONES</a:t>
            </a:r>
          </a:p>
          <a:p>
            <a:endParaRPr lang="es-MX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3"/>
          </p:nvPr>
        </p:nvSpPr>
        <p:spPr>
          <a:xfrm>
            <a:off x="3866640" y="1930400"/>
            <a:ext cx="3090672" cy="806845"/>
          </a:xfrm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s-MX" dirty="0"/>
              <a:t>EVALUACIÓN SUMATIVA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sz="quarter" idx="4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es-MX" u="sng" dirty="0"/>
              <a:t>EXAMENES 20%</a:t>
            </a:r>
          </a:p>
          <a:p>
            <a:r>
              <a:rPr lang="es-MX" u="sng" dirty="0"/>
              <a:t>PORTAFOLIO DE EVIDENCIAS 20%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TOTAL 100%</a:t>
            </a:r>
          </a:p>
        </p:txBody>
      </p:sp>
    </p:spTree>
    <p:extLst>
      <p:ext uri="{BB962C8B-B14F-4D97-AF65-F5344CB8AC3E}">
        <p14:creationId xmlns:p14="http://schemas.microsoft.com/office/powerpoint/2010/main" val="1214788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CRITERIOS DE EVALUACIÓN </a:t>
            </a:r>
            <a:br>
              <a:rPr lang="es-MX" dirty="0"/>
            </a:br>
            <a:r>
              <a:rPr lang="es-MX" dirty="0"/>
              <a:t>SEMESTRAL 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599" y="2852936"/>
            <a:ext cx="3090672" cy="1252461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algn="ctr"/>
            <a:r>
              <a:rPr lang="es-MX" dirty="0"/>
              <a:t>EVALUACIÓN FORMATIVA</a:t>
            </a:r>
          </a:p>
          <a:p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599" y="4102903"/>
            <a:ext cx="3090672" cy="177436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s-MX" dirty="0"/>
              <a:t>PORTAFOLIO DE EVIDENCIAS</a:t>
            </a:r>
          </a:p>
          <a:p>
            <a:pPr marL="0" indent="0">
              <a:buNone/>
            </a:pPr>
            <a:r>
              <a:rPr lang="es-MX" dirty="0"/>
              <a:t>                 50%</a:t>
            </a:r>
          </a:p>
          <a:p>
            <a:endParaRPr lang="es-MX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866640" y="2824611"/>
            <a:ext cx="3090672" cy="1252461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es-MX" dirty="0"/>
              <a:t>EVALUACIÓN FORMATIVA</a:t>
            </a:r>
          </a:p>
          <a:p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866640" y="4085651"/>
            <a:ext cx="3090672" cy="1791621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s-MX" dirty="0"/>
              <a:t>ARGUMENTACIÓN </a:t>
            </a:r>
          </a:p>
          <a:p>
            <a:r>
              <a:rPr lang="es-MX" dirty="0"/>
              <a:t>VESTUARIO</a:t>
            </a:r>
          </a:p>
          <a:p>
            <a:r>
              <a:rPr lang="es-MX" dirty="0"/>
              <a:t>CONTENIDOS</a:t>
            </a:r>
          </a:p>
          <a:p>
            <a:pPr marL="0" indent="0">
              <a:buNone/>
            </a:pPr>
            <a:r>
              <a:rPr lang="es-MX" dirty="0"/>
              <a:t>               50%</a:t>
            </a:r>
          </a:p>
          <a:p>
            <a:pPr marL="0" indent="0" algn="r">
              <a:buNone/>
            </a:pPr>
            <a:r>
              <a:rPr lang="es-MX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TOTAL 100%</a:t>
            </a:r>
          </a:p>
        </p:txBody>
      </p:sp>
    </p:spTree>
    <p:extLst>
      <p:ext uri="{BB962C8B-B14F-4D97-AF65-F5344CB8AC3E}">
        <p14:creationId xmlns:p14="http://schemas.microsoft.com/office/powerpoint/2010/main" val="13594052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Personalizado 6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FF0000"/>
      </a:accent1>
      <a:accent2>
        <a:srgbClr val="C00000"/>
      </a:accent2>
      <a:accent3>
        <a:srgbClr val="CC593A"/>
      </a:accent3>
      <a:accent4>
        <a:srgbClr val="E46F4A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940</Words>
  <Application>Microsoft Office PowerPoint</Application>
  <PresentationFormat>Presentación en pantalla (4:3)</PresentationFormat>
  <Paragraphs>195</Paragraphs>
  <Slides>14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Arial</vt:lpstr>
      <vt:lpstr>Calibri</vt:lpstr>
      <vt:lpstr>Comic Sans MS</vt:lpstr>
      <vt:lpstr>Times New Roman</vt:lpstr>
      <vt:lpstr>Trebuchet MS</vt:lpstr>
      <vt:lpstr>Wingdings</vt:lpstr>
      <vt:lpstr>Wingdings 3</vt:lpstr>
      <vt:lpstr>ヒラギノ角ゴ Pro W3</vt:lpstr>
      <vt:lpstr>Faceta</vt:lpstr>
      <vt:lpstr>Presentación de PowerPoint</vt:lpstr>
      <vt:lpstr>Presentación de PowerPoint</vt:lpstr>
      <vt:lpstr>COMPETENCIAS PROFESIONALES</vt:lpstr>
      <vt:lpstr>COMPETENCIAS DEL CURSO</vt:lpstr>
      <vt:lpstr>Presentación de PowerPoint</vt:lpstr>
      <vt:lpstr>Presentación de PowerPoint</vt:lpstr>
      <vt:lpstr>Presentación de PowerPoint</vt:lpstr>
      <vt:lpstr>CRITERIOS DE EVALUACIÓN POR UNIDAD</vt:lpstr>
      <vt:lpstr>CRITERIOS DE EVALUACIÓN  SEMESTRAL  </vt:lpstr>
      <vt:lpstr> Fecha de evaluaciones          institucionales </vt:lpstr>
      <vt:lpstr> FECHAS DE EVALUACIÓN Y JORNADAS DE OBSERVACIÓN Y PRACTICA DOCENTE </vt:lpstr>
      <vt:lpstr>Rubricas</vt:lpstr>
      <vt:lpstr>Presentación de PowerPoint</vt:lpstr>
      <vt:lpstr>REGLAMENTO Y ACUERDOS INTERNOS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Arturo Guevara Dàvila</dc:creator>
  <cp:lastModifiedBy>Arturo Guevara Dàvila</cp:lastModifiedBy>
  <cp:revision>9</cp:revision>
  <dcterms:created xsi:type="dcterms:W3CDTF">2018-08-27T01:02:09Z</dcterms:created>
  <dcterms:modified xsi:type="dcterms:W3CDTF">2018-08-27T05:17:49Z</dcterms:modified>
</cp:coreProperties>
</file>