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0DD26-3BC8-4342-9D44-BC174D99B6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FDD800A-7C66-49C6-8E9C-A5C0706777F1}">
      <dgm:prSet phldrT="[Texto]"/>
      <dgm:spPr/>
      <dgm:t>
        <a:bodyPr/>
        <a:lstStyle/>
        <a:p>
          <a:pPr algn="just"/>
          <a:r>
            <a:rPr lang="es-ES" dirty="0" smtClean="0"/>
            <a:t>Elaborar en equipo un video institucional de la ENEP </a:t>
          </a:r>
          <a:endParaRPr lang="es-MX" b="0" dirty="0">
            <a:solidFill>
              <a:schemeClr val="tx1"/>
            </a:solidFill>
          </a:endParaRPr>
        </a:p>
      </dgm:t>
    </dgm:pt>
    <dgm:pt modelId="{8E5EA541-AE32-4967-B0E6-ADBA7D092FED}" type="parTrans" cxnId="{7E1FE5CC-05BF-44CA-AF52-2AFC0C1EF792}">
      <dgm:prSet/>
      <dgm:spPr/>
      <dgm:t>
        <a:bodyPr/>
        <a:lstStyle/>
        <a:p>
          <a:endParaRPr lang="es-MX"/>
        </a:p>
      </dgm:t>
    </dgm:pt>
    <dgm:pt modelId="{060356CA-225A-492C-8CBC-6B2E5D1762A5}" type="sibTrans" cxnId="{7E1FE5CC-05BF-44CA-AF52-2AFC0C1EF792}">
      <dgm:prSet/>
      <dgm:spPr/>
      <dgm:t>
        <a:bodyPr/>
        <a:lstStyle/>
        <a:p>
          <a:endParaRPr lang="es-MX"/>
        </a:p>
      </dgm:t>
    </dgm:pt>
    <dgm:pt modelId="{5DC79E03-77D9-43EB-977B-1CC8150A6D70}">
      <dgm:prSet phldrT="[Texto]"/>
      <dgm:spPr/>
      <dgm:t>
        <a:bodyPr/>
        <a:lstStyle/>
        <a:p>
          <a:pPr algn="just"/>
          <a:r>
            <a:rPr lang="es-ES" dirty="0" smtClean="0"/>
            <a:t>Elaboración de un material digital usando un programa de la web </a:t>
          </a:r>
          <a:endParaRPr lang="es-MX" b="0" dirty="0">
            <a:solidFill>
              <a:schemeClr val="tx1"/>
            </a:solidFill>
          </a:endParaRPr>
        </a:p>
      </dgm:t>
    </dgm:pt>
    <dgm:pt modelId="{D4DEED3E-4205-4470-A33D-C79697F29958}" type="parTrans" cxnId="{92D3E7DC-586E-4381-A1B1-3F51648BD444}">
      <dgm:prSet/>
      <dgm:spPr/>
      <dgm:t>
        <a:bodyPr/>
        <a:lstStyle/>
        <a:p>
          <a:endParaRPr lang="es-MX"/>
        </a:p>
      </dgm:t>
    </dgm:pt>
    <dgm:pt modelId="{1A5E890C-1BBF-4A38-BE61-D1F8D12C7215}" type="sibTrans" cxnId="{92D3E7DC-586E-4381-A1B1-3F51648BD444}">
      <dgm:prSet/>
      <dgm:spPr/>
      <dgm:t>
        <a:bodyPr/>
        <a:lstStyle/>
        <a:p>
          <a:endParaRPr lang="es-MX"/>
        </a:p>
      </dgm:t>
    </dgm:pt>
    <dgm:pt modelId="{B20C8A6B-417A-45A2-834D-09DB64C9F881}" type="pres">
      <dgm:prSet presAssocID="{48B0DD26-3BC8-4342-9D44-BC174D99B6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9677A788-A69E-4B4E-B33A-45E2C9E4D668}" type="pres">
      <dgm:prSet presAssocID="{48B0DD26-3BC8-4342-9D44-BC174D99B695}" presName="Name1" presStyleCnt="0"/>
      <dgm:spPr/>
    </dgm:pt>
    <dgm:pt modelId="{8AC93852-34BA-4F3C-AB75-8AD66F9C208D}" type="pres">
      <dgm:prSet presAssocID="{48B0DD26-3BC8-4342-9D44-BC174D99B695}" presName="cycle" presStyleCnt="0"/>
      <dgm:spPr/>
    </dgm:pt>
    <dgm:pt modelId="{5A2FE6F8-F053-406D-A4B6-2A46C32992D9}" type="pres">
      <dgm:prSet presAssocID="{48B0DD26-3BC8-4342-9D44-BC174D99B695}" presName="srcNode" presStyleLbl="node1" presStyleIdx="0" presStyleCnt="2"/>
      <dgm:spPr/>
    </dgm:pt>
    <dgm:pt modelId="{4EC544FB-3996-4220-AF4F-658F7882F200}" type="pres">
      <dgm:prSet presAssocID="{48B0DD26-3BC8-4342-9D44-BC174D99B695}" presName="conn" presStyleLbl="parChTrans1D2" presStyleIdx="0" presStyleCnt="1"/>
      <dgm:spPr/>
      <dgm:t>
        <a:bodyPr/>
        <a:lstStyle/>
        <a:p>
          <a:endParaRPr lang="es-MX"/>
        </a:p>
      </dgm:t>
    </dgm:pt>
    <dgm:pt modelId="{CF479F25-9F4E-49C3-8315-50B170704CCF}" type="pres">
      <dgm:prSet presAssocID="{48B0DD26-3BC8-4342-9D44-BC174D99B695}" presName="extraNode" presStyleLbl="node1" presStyleIdx="0" presStyleCnt="2"/>
      <dgm:spPr/>
    </dgm:pt>
    <dgm:pt modelId="{E01D628C-2D9A-4B8B-987B-9E6E6E8A766D}" type="pres">
      <dgm:prSet presAssocID="{48B0DD26-3BC8-4342-9D44-BC174D99B695}" presName="dstNode" presStyleLbl="node1" presStyleIdx="0" presStyleCnt="2"/>
      <dgm:spPr/>
    </dgm:pt>
    <dgm:pt modelId="{8D1BB330-585B-4818-8AEA-C84733D19FE0}" type="pres">
      <dgm:prSet presAssocID="{0FDD800A-7C66-49C6-8E9C-A5C0706777F1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8A837A-14D4-40D8-81D7-A7185F7B216A}" type="pres">
      <dgm:prSet presAssocID="{0FDD800A-7C66-49C6-8E9C-A5C0706777F1}" presName="accent_1" presStyleCnt="0"/>
      <dgm:spPr/>
    </dgm:pt>
    <dgm:pt modelId="{455323B3-CE59-4C85-9220-41DD9E5ED50A}" type="pres">
      <dgm:prSet presAssocID="{0FDD800A-7C66-49C6-8E9C-A5C0706777F1}" presName="accentRepeatNode" presStyleLbl="solidFgAcc1" presStyleIdx="0" presStyleCnt="2"/>
      <dgm:spPr/>
    </dgm:pt>
    <dgm:pt modelId="{44EF9C3E-6B1F-4A83-A0CB-83E578B62B3F}" type="pres">
      <dgm:prSet presAssocID="{5DC79E03-77D9-43EB-977B-1CC8150A6D70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961164-46DA-4210-B1BD-80B45717C6E5}" type="pres">
      <dgm:prSet presAssocID="{5DC79E03-77D9-43EB-977B-1CC8150A6D70}" presName="accent_2" presStyleCnt="0"/>
      <dgm:spPr/>
    </dgm:pt>
    <dgm:pt modelId="{76E78C52-C32D-4026-AD60-94E8764EDF13}" type="pres">
      <dgm:prSet presAssocID="{5DC79E03-77D9-43EB-977B-1CC8150A6D70}" presName="accentRepeatNode" presStyleLbl="solidFgAcc1" presStyleIdx="1" presStyleCnt="2"/>
      <dgm:spPr/>
    </dgm:pt>
  </dgm:ptLst>
  <dgm:cxnLst>
    <dgm:cxn modelId="{AD90A920-43CA-470A-AB36-39CD31892744}" type="presOf" srcId="{5DC79E03-77D9-43EB-977B-1CC8150A6D70}" destId="{44EF9C3E-6B1F-4A83-A0CB-83E578B62B3F}" srcOrd="0" destOrd="0" presId="urn:microsoft.com/office/officeart/2008/layout/VerticalCurvedList"/>
    <dgm:cxn modelId="{757F1910-843B-4A87-9485-F8E21C87479E}" type="presOf" srcId="{0FDD800A-7C66-49C6-8E9C-A5C0706777F1}" destId="{8D1BB330-585B-4818-8AEA-C84733D19FE0}" srcOrd="0" destOrd="0" presId="urn:microsoft.com/office/officeart/2008/layout/VerticalCurvedList"/>
    <dgm:cxn modelId="{6529EFEC-ACE4-4501-BE5C-7B28B27E51B1}" type="presOf" srcId="{060356CA-225A-492C-8CBC-6B2E5D1762A5}" destId="{4EC544FB-3996-4220-AF4F-658F7882F200}" srcOrd="0" destOrd="0" presId="urn:microsoft.com/office/officeart/2008/layout/VerticalCurvedList"/>
    <dgm:cxn modelId="{D8824119-51B4-46B4-B73A-AF234C14C7C2}" type="presOf" srcId="{48B0DD26-3BC8-4342-9D44-BC174D99B695}" destId="{B20C8A6B-417A-45A2-834D-09DB64C9F881}" srcOrd="0" destOrd="0" presId="urn:microsoft.com/office/officeart/2008/layout/VerticalCurvedList"/>
    <dgm:cxn modelId="{7E1FE5CC-05BF-44CA-AF52-2AFC0C1EF792}" srcId="{48B0DD26-3BC8-4342-9D44-BC174D99B695}" destId="{0FDD800A-7C66-49C6-8E9C-A5C0706777F1}" srcOrd="0" destOrd="0" parTransId="{8E5EA541-AE32-4967-B0E6-ADBA7D092FED}" sibTransId="{060356CA-225A-492C-8CBC-6B2E5D1762A5}"/>
    <dgm:cxn modelId="{92D3E7DC-586E-4381-A1B1-3F51648BD444}" srcId="{48B0DD26-3BC8-4342-9D44-BC174D99B695}" destId="{5DC79E03-77D9-43EB-977B-1CC8150A6D70}" srcOrd="1" destOrd="0" parTransId="{D4DEED3E-4205-4470-A33D-C79697F29958}" sibTransId="{1A5E890C-1BBF-4A38-BE61-D1F8D12C7215}"/>
    <dgm:cxn modelId="{8A93D16F-F128-46FD-85DF-3CA09AE8956E}" type="presParOf" srcId="{B20C8A6B-417A-45A2-834D-09DB64C9F881}" destId="{9677A788-A69E-4B4E-B33A-45E2C9E4D668}" srcOrd="0" destOrd="0" presId="urn:microsoft.com/office/officeart/2008/layout/VerticalCurvedList"/>
    <dgm:cxn modelId="{F01DD46F-FF78-4E5E-BBA9-B3DC25B562BE}" type="presParOf" srcId="{9677A788-A69E-4B4E-B33A-45E2C9E4D668}" destId="{8AC93852-34BA-4F3C-AB75-8AD66F9C208D}" srcOrd="0" destOrd="0" presId="urn:microsoft.com/office/officeart/2008/layout/VerticalCurvedList"/>
    <dgm:cxn modelId="{79071B89-0299-4DE4-A20C-5A3C16BCEDFF}" type="presParOf" srcId="{8AC93852-34BA-4F3C-AB75-8AD66F9C208D}" destId="{5A2FE6F8-F053-406D-A4B6-2A46C32992D9}" srcOrd="0" destOrd="0" presId="urn:microsoft.com/office/officeart/2008/layout/VerticalCurvedList"/>
    <dgm:cxn modelId="{7E030B05-947A-4453-A3ED-2CDE249BD5D7}" type="presParOf" srcId="{8AC93852-34BA-4F3C-AB75-8AD66F9C208D}" destId="{4EC544FB-3996-4220-AF4F-658F7882F200}" srcOrd="1" destOrd="0" presId="urn:microsoft.com/office/officeart/2008/layout/VerticalCurvedList"/>
    <dgm:cxn modelId="{75997336-BC8F-44FA-9963-AED475B64632}" type="presParOf" srcId="{8AC93852-34BA-4F3C-AB75-8AD66F9C208D}" destId="{CF479F25-9F4E-49C3-8315-50B170704CCF}" srcOrd="2" destOrd="0" presId="urn:microsoft.com/office/officeart/2008/layout/VerticalCurvedList"/>
    <dgm:cxn modelId="{23B99C83-CC65-429E-BEC7-A3C7DF8E40DB}" type="presParOf" srcId="{8AC93852-34BA-4F3C-AB75-8AD66F9C208D}" destId="{E01D628C-2D9A-4B8B-987B-9E6E6E8A766D}" srcOrd="3" destOrd="0" presId="urn:microsoft.com/office/officeart/2008/layout/VerticalCurvedList"/>
    <dgm:cxn modelId="{0E2E6283-F12B-46F4-B5DD-9527C4594ED9}" type="presParOf" srcId="{9677A788-A69E-4B4E-B33A-45E2C9E4D668}" destId="{8D1BB330-585B-4818-8AEA-C84733D19FE0}" srcOrd="1" destOrd="0" presId="urn:microsoft.com/office/officeart/2008/layout/VerticalCurvedList"/>
    <dgm:cxn modelId="{BCA99832-6F67-4C6E-A404-2B0989406C52}" type="presParOf" srcId="{9677A788-A69E-4B4E-B33A-45E2C9E4D668}" destId="{DE8A837A-14D4-40D8-81D7-A7185F7B216A}" srcOrd="2" destOrd="0" presId="urn:microsoft.com/office/officeart/2008/layout/VerticalCurvedList"/>
    <dgm:cxn modelId="{B3720C93-ED38-45E7-986C-047EA5FF35C5}" type="presParOf" srcId="{DE8A837A-14D4-40D8-81D7-A7185F7B216A}" destId="{455323B3-CE59-4C85-9220-41DD9E5ED50A}" srcOrd="0" destOrd="0" presId="urn:microsoft.com/office/officeart/2008/layout/VerticalCurvedList"/>
    <dgm:cxn modelId="{F46BC7E5-419F-4A07-8510-F6CE657E77F2}" type="presParOf" srcId="{9677A788-A69E-4B4E-B33A-45E2C9E4D668}" destId="{44EF9C3E-6B1F-4A83-A0CB-83E578B62B3F}" srcOrd="3" destOrd="0" presId="urn:microsoft.com/office/officeart/2008/layout/VerticalCurvedList"/>
    <dgm:cxn modelId="{29DEFAD3-E7FD-4F08-9764-FA0BD4D21874}" type="presParOf" srcId="{9677A788-A69E-4B4E-B33A-45E2C9E4D668}" destId="{8E961164-46DA-4210-B1BD-80B45717C6E5}" srcOrd="4" destOrd="0" presId="urn:microsoft.com/office/officeart/2008/layout/VerticalCurvedList"/>
    <dgm:cxn modelId="{CA503B2C-22B4-4281-9DF3-7974943B387C}" type="presParOf" srcId="{8E961164-46DA-4210-B1BD-80B45717C6E5}" destId="{76E78C52-C32D-4026-AD60-94E8764EDF1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544FB-3996-4220-AF4F-658F7882F200}">
      <dsp:nvSpPr>
        <dsp:cNvPr id="0" name=""/>
        <dsp:cNvSpPr/>
      </dsp:nvSpPr>
      <dsp:spPr>
        <a:xfrm>
          <a:off x="-5816598" y="-897147"/>
          <a:ext cx="6978870" cy="6978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BB330-585B-4818-8AEA-C84733D19FE0}">
      <dsp:nvSpPr>
        <dsp:cNvPr id="0" name=""/>
        <dsp:cNvSpPr/>
      </dsp:nvSpPr>
      <dsp:spPr>
        <a:xfrm>
          <a:off x="953054" y="740668"/>
          <a:ext cx="7804572" cy="1481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5647" tIns="93980" rIns="93980" bIns="93980" numCol="1" spcCol="1270" anchor="ctr" anchorCtr="0">
          <a:noAutofit/>
        </a:bodyPr>
        <a:lstStyle/>
        <a:p>
          <a:pPr lvl="0" algn="just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/>
            <a:t>Elaborar en equipo un video institucional de la ENEP </a:t>
          </a:r>
          <a:endParaRPr lang="es-MX" sz="3700" b="0" kern="1200" dirty="0">
            <a:solidFill>
              <a:schemeClr val="tx1"/>
            </a:solidFill>
          </a:endParaRPr>
        </a:p>
      </dsp:txBody>
      <dsp:txXfrm>
        <a:off x="953054" y="740668"/>
        <a:ext cx="7804572" cy="1481129"/>
      </dsp:txXfrm>
    </dsp:sp>
    <dsp:sp modelId="{455323B3-CE59-4C85-9220-41DD9E5ED50A}">
      <dsp:nvSpPr>
        <dsp:cNvPr id="0" name=""/>
        <dsp:cNvSpPr/>
      </dsp:nvSpPr>
      <dsp:spPr>
        <a:xfrm>
          <a:off x="27348" y="555527"/>
          <a:ext cx="1851412" cy="18514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EF9C3E-6B1F-4A83-A0CB-83E578B62B3F}">
      <dsp:nvSpPr>
        <dsp:cNvPr id="0" name=""/>
        <dsp:cNvSpPr/>
      </dsp:nvSpPr>
      <dsp:spPr>
        <a:xfrm>
          <a:off x="953054" y="2962777"/>
          <a:ext cx="7804572" cy="1481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5647" tIns="93980" rIns="93980" bIns="93980" numCol="1" spcCol="1270" anchor="ctr" anchorCtr="0">
          <a:noAutofit/>
        </a:bodyPr>
        <a:lstStyle/>
        <a:p>
          <a:pPr lvl="0" algn="just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/>
            <a:t>Elaboración de un material digital usando un programa de la web </a:t>
          </a:r>
          <a:endParaRPr lang="es-MX" sz="3700" b="0" kern="1200" dirty="0">
            <a:solidFill>
              <a:schemeClr val="tx1"/>
            </a:solidFill>
          </a:endParaRPr>
        </a:p>
      </dsp:txBody>
      <dsp:txXfrm>
        <a:off x="953054" y="2962777"/>
        <a:ext cx="7804572" cy="1481129"/>
      </dsp:txXfrm>
    </dsp:sp>
    <dsp:sp modelId="{76E78C52-C32D-4026-AD60-94E8764EDF13}">
      <dsp:nvSpPr>
        <dsp:cNvPr id="0" name=""/>
        <dsp:cNvSpPr/>
      </dsp:nvSpPr>
      <dsp:spPr>
        <a:xfrm>
          <a:off x="27348" y="2777636"/>
          <a:ext cx="1851412" cy="18514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74981-3444-4322-BDB8-469929A70BA8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F92F-16B9-4C51-A74D-2F62822C70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877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11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3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7198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5179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4375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4195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0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2083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924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0629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>
              <a:solidFill>
                <a:srgbClr val="51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1E2CC8-6241-4C7A-9117-3C4F818136D0}" type="slidenum">
              <a:rPr lang="es-ES" smtClean="0">
                <a:solidFill>
                  <a:srgbClr val="514949"/>
                </a:solidFill>
              </a:rPr>
              <a:pPr/>
              <a:t>‹Nº›</a:t>
            </a:fld>
            <a:endParaRPr lang="es-ES">
              <a:solidFill>
                <a:srgbClr val="51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6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027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234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85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9198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0067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741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3856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897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068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811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571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4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2096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760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8710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4157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680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083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sz="1800">
              <a:solidFill>
                <a:prstClr val="black"/>
              </a:solidFill>
            </a:endParaRPr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4" y="6093297"/>
            <a:ext cx="62653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911424" y="6021289"/>
            <a:ext cx="152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ENEP-F-ST-19</a:t>
            </a:r>
            <a:endParaRPr lang="es-ES" sz="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/>
            </a:pPr>
            <a:r>
              <a:rPr lang="es-ES" sz="11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V01/122012</a:t>
            </a:r>
            <a:endParaRPr lang="es-ES" sz="1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9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704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083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99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35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73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717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0F842-BE66-4FCF-A896-57D319335C91}" type="datetimeFigureOut">
              <a:rPr lang="es-MX" smtClean="0"/>
              <a:t>27/08/2018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C6BF-E351-4EFC-9ABF-C93836389C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8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1AA25EE-BD30-4536-8BF5-A3535E04FF35}" type="datetimeFigureOut">
              <a:rPr lang="es-ES" smtClean="0"/>
              <a:pPr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93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991544" y="1052795"/>
            <a:ext cx="8424936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ES" sz="1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4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lang="es-ES" altLang="es-ES" sz="800" dirty="0">
              <a:solidFill>
                <a:prstClr val="black"/>
              </a:solidFill>
            </a:endParaRPr>
          </a:p>
          <a:p>
            <a:pPr algn="ctr"/>
            <a:r>
              <a:rPr lang="es-ES_tradnl" altLang="es-ES" sz="14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altLang="es-ES" sz="800" dirty="0">
              <a:solidFill>
                <a:prstClr val="black"/>
              </a:solidFill>
            </a:endParaRPr>
          </a:p>
          <a:p>
            <a:pPr algn="ctr"/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Semestre: </a:t>
            </a:r>
            <a:r>
              <a:rPr lang="es-ES_tradnl" altLang="es-ES" sz="12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Nombre del Curso: Computación </a:t>
            </a:r>
          </a:p>
          <a:p>
            <a:pPr algn="ctr"/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Docente</a:t>
            </a:r>
            <a:r>
              <a:rPr lang="es-ES_tradnl" altLang="es-ES" sz="12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s-ES" altLang="es-ES" sz="800" dirty="0">
              <a:solidFill>
                <a:prstClr val="black"/>
              </a:solidFill>
            </a:endParaRPr>
          </a:p>
          <a:p>
            <a:endParaRPr lang="es-MX" altLang="es-ES" sz="12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MX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lang="es-MX" altLang="es-ES" sz="1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altLang="es-ES" sz="800" dirty="0">
              <a:solidFill>
                <a:prstClr val="black"/>
              </a:solidFill>
            </a:endParaRPr>
          </a:p>
          <a:p>
            <a:endParaRPr lang="es-ES_tradnl" altLang="es-ES" sz="12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ES_tradnl" altLang="es-ES" sz="12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cs typeface="Arial" panose="020B0604020202020204" pitchFamily="34" charset="0"/>
              </a:rPr>
              <a:t>Numero de Horas / Créditos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lang="es-MX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lang="es-ES" altLang="es-ES" sz="800" dirty="0">
              <a:solidFill>
                <a:prstClr val="black"/>
              </a:solidFill>
            </a:endParaRPr>
          </a:p>
          <a:p>
            <a:pPr>
              <a:buFontTx/>
              <a:buChar char="•"/>
            </a:pPr>
            <a:r>
              <a:rPr lang="es-ES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lang="es-ES" altLang="es-ES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</a:p>
          <a:p>
            <a:pPr>
              <a:buFontTx/>
              <a:buChar char="•"/>
            </a:pPr>
            <a:r>
              <a:rPr lang="es-MX" altLang="es-E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lang="es-ES" altLang="es-ES" sz="800" dirty="0">
              <a:solidFill>
                <a:prstClr val="black"/>
              </a:solidFill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506" y="664353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6093297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2575502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0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15680" y="260648"/>
            <a:ext cx="511256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</a:t>
            </a:r>
            <a:endParaRPr lang="es-ES" altLang="es-ES" sz="2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83512342"/>
              </p:ext>
            </p:extLst>
          </p:nvPr>
        </p:nvGraphicFramePr>
        <p:xfrm>
          <a:off x="1631504" y="836712"/>
          <a:ext cx="878497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948211" y="1984143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prstClr val="black"/>
                </a:solidFill>
              </a:rPr>
              <a:t>Unidad 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074021" y="4377414"/>
            <a:ext cx="1141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prstClr val="black"/>
                </a:solidFill>
              </a:rPr>
              <a:t>Unidad </a:t>
            </a:r>
            <a:r>
              <a:rPr lang="es-MX" sz="2000" b="1" dirty="0" smtClean="0">
                <a:solidFill>
                  <a:prstClr val="black"/>
                </a:solidFill>
              </a:rPr>
              <a:t>1</a:t>
            </a:r>
            <a:endParaRPr lang="es-MX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60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2423592" y="1700809"/>
          <a:ext cx="7488832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74888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Jornada</a:t>
                      </a:r>
                      <a:r>
                        <a:rPr lang="es-ES" sz="2000" baseline="0" dirty="0" smtClean="0"/>
                        <a:t> de observación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000" dirty="0"/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1ª evaluación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000" dirty="0"/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2ª evaluación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000" dirty="0"/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3ª evaluación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000" dirty="0"/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4ª evaluación</a:t>
                      </a:r>
                      <a:r>
                        <a:rPr lang="es-ES" sz="2000" baseline="0" dirty="0" smtClean="0"/>
                        <a:t>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287688" y="332656"/>
            <a:ext cx="511256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evaluación y jornada de observación </a:t>
            </a:r>
            <a:endParaRPr lang="es-ES" altLang="es-ES" sz="2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872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87688" y="332656"/>
            <a:ext cx="511256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evaluación </a:t>
            </a:r>
            <a:endParaRPr lang="es-ES" altLang="es-ES" sz="2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3902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Rectángulo"/>
          <p:cNvSpPr/>
          <p:nvPr/>
        </p:nvSpPr>
        <p:spPr>
          <a:xfrm>
            <a:off x="1631504" y="1075958"/>
            <a:ext cx="88569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200" dirty="0">
                <a:solidFill>
                  <a:prstClr val="black"/>
                </a:solidFill>
                <a:cs typeface="Arial" pitchFamily="34" charset="0"/>
              </a:rPr>
              <a:t>Los alumnos se sentarán en el número de computadora que corresponde a su número de lista, serán responsables del equipo que tienen asignado. Si al llegar al salón encontraran algún daño deben avisar inmediatamente al maestro.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200" dirty="0">
              <a:solidFill>
                <a:prstClr val="black"/>
              </a:solidFill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200" dirty="0">
                <a:solidFill>
                  <a:prstClr val="black"/>
                </a:solidFill>
                <a:cs typeface="Arial" pitchFamily="34" charset="0"/>
              </a:rPr>
              <a:t>Mantener los celulares en modo de silencio, podrán contestar solamente para cosas urgentes pero no se permitirá que estén distrayendo la clase.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200" dirty="0">
              <a:solidFill>
                <a:prstClr val="black"/>
              </a:solidFill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200" dirty="0">
                <a:solidFill>
                  <a:prstClr val="black"/>
                </a:solidFill>
                <a:cs typeface="Arial" pitchFamily="34" charset="0"/>
              </a:rPr>
              <a:t> No se permitirá el uso de mensajeros, Facebook, </a:t>
            </a:r>
            <a:r>
              <a:rPr lang="es-MX" sz="2200" dirty="0" err="1">
                <a:solidFill>
                  <a:prstClr val="black"/>
                </a:solidFill>
                <a:cs typeface="Arial" pitchFamily="34" charset="0"/>
              </a:rPr>
              <a:t>Youtube</a:t>
            </a:r>
            <a:r>
              <a:rPr lang="es-MX" sz="2200" dirty="0">
                <a:solidFill>
                  <a:prstClr val="black"/>
                </a:solidFill>
                <a:cs typeface="Arial" pitchFamily="34" charset="0"/>
              </a:rPr>
              <a:t> u otros durante el tiempo de explicación y realización de ejercicios que no lo requiera. El maestro esta autorizado a sacar del salón a quien este haciendo otra cosa y poner la falta.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200" dirty="0">
              <a:solidFill>
                <a:prstClr val="black"/>
              </a:solidFill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srgbClr val="483F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359696" y="260648"/>
            <a:ext cx="511256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</a:t>
            </a:r>
            <a:endParaRPr lang="es-ES" altLang="es-ES" sz="2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18010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03512" y="185728"/>
            <a:ext cx="89644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Si por alguna razón el alumno falta a clase ya sea justificada o injustificadamente tendrá una semana para entregar el trabajo realizado. Si la falta fuera por algún motivo injustificado se dará una calificación máxima de 8.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Respeto a sus compañeros y profesores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Mantener orden y disciplina  y cuidar el equipo en el que trabajaran durante el semestre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No entrar  con alimentos al aula digital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Entregar trabajos en tiempo y forma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Solo se darán 10 minutos después de la entrada, si llegan mas tarde es falta.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Pedir permiso para salidas en clase.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Durante la clase se debe emplear la computadora para el trabajo asignado, de no ser así se le pedirá que se retire de la clase.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algn="just"/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2187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19536" y="188641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COMPUTACIÓN  </a:t>
            </a:r>
          </a:p>
          <a:p>
            <a:pPr algn="ctr"/>
            <a:r>
              <a:rPr lang="es-MX" sz="3200" b="1" dirty="0" smtClean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QUINTO </a:t>
            </a:r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SEMESTRE </a:t>
            </a:r>
          </a:p>
          <a:p>
            <a:pPr algn="ctr"/>
            <a:endParaRPr lang="es-MX" sz="3200" b="1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Trayecto Formativo</a:t>
            </a:r>
            <a:r>
              <a:rPr lang="es-MX" sz="3200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: </a:t>
            </a:r>
          </a:p>
          <a:p>
            <a:pPr algn="ctr"/>
            <a:endParaRPr lang="es-MX" sz="3200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Optativa</a:t>
            </a:r>
          </a:p>
          <a:p>
            <a:pPr algn="ctr"/>
            <a:endParaRPr lang="es-MX" sz="3200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b="1" dirty="0" smtClean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1 hora </a:t>
            </a:r>
            <a:r>
              <a:rPr lang="es-MX" sz="3200" b="1" dirty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a la semana</a:t>
            </a:r>
          </a:p>
          <a:p>
            <a:pPr algn="ctr"/>
            <a:endParaRPr lang="es-MX" sz="3200" b="1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b="1" dirty="0" smtClean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Maestro: Diana Elizabeth Cerda </a:t>
            </a:r>
            <a:r>
              <a:rPr lang="es-MX" sz="3200" b="1" dirty="0" err="1" smtClean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Orocio</a:t>
            </a:r>
            <a:endParaRPr lang="es-MX" sz="3200" b="1" dirty="0" smtClean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  <a:p>
            <a:pPr algn="ctr"/>
            <a:r>
              <a:rPr lang="es-MX" sz="3200" b="1" dirty="0" smtClean="0">
                <a:ln>
                  <a:solidFill>
                    <a:prstClr val="white">
                      <a:lumMod val="65000"/>
                      <a:lumOff val="35000"/>
                      <a:alpha val="55000"/>
                    </a:prstClr>
                  </a:solidFill>
                </a:ln>
                <a:solidFill>
                  <a:prstClr val="black"/>
                </a:solidFill>
                <a:effectLst>
                  <a:outerShdw blurRad="50800" dist="50800" dir="5400000" algn="ctr" rotWithShape="0">
                    <a:prstClr val="white">
                      <a:lumMod val="65000"/>
                      <a:lumOff val="35000"/>
                    </a:prstClr>
                  </a:outerShdw>
                </a:effectLst>
              </a:rPr>
              <a:t>Diana_elio@hotmail.com </a:t>
            </a:r>
            <a:endParaRPr lang="es-MX" sz="3200" dirty="0">
              <a:ln>
                <a:solidFill>
                  <a:prstClr val="white">
                    <a:lumMod val="65000"/>
                    <a:lumOff val="35000"/>
                    <a:alpha val="55000"/>
                  </a:prstClr>
                </a:solidFill>
              </a:ln>
              <a:solidFill>
                <a:prstClr val="black"/>
              </a:solidFill>
              <a:effectLst>
                <a:outerShdw blurRad="50800" dist="50800" dir="5400000" algn="ctr" rotWithShape="0">
                  <a:prstClr val="white">
                    <a:lumMod val="65000"/>
                    <a:lumOff val="35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036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694263" y="193770"/>
            <a:ext cx="5094308" cy="5599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prstClr val="black"/>
                </a:solidFill>
              </a:rPr>
              <a:t>Propósito del curso</a:t>
            </a: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1775520" y="836712"/>
            <a:ext cx="8579296" cy="13967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just">
              <a:buNone/>
            </a:pPr>
            <a:r>
              <a:rPr lang="es-MX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El estudiante normalista debe adquirir las habilidades informáticas prácticas de carácter transversal. </a:t>
            </a:r>
          </a:p>
          <a:p>
            <a:pPr algn="just"/>
            <a:endParaRPr lang="es-MX" sz="2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1012952" y="1844825"/>
            <a:ext cx="3654288" cy="1213322"/>
            <a:chOff x="6000760" y="1307957"/>
            <a:chExt cx="2214578" cy="1569660"/>
          </a:xfrm>
        </p:grpSpPr>
        <p:sp>
          <p:nvSpPr>
            <p:cNvPr id="5" name="4 Rectángulo redondeado"/>
            <p:cNvSpPr/>
            <p:nvPr/>
          </p:nvSpPr>
          <p:spPr>
            <a:xfrm>
              <a:off x="6000760" y="1500174"/>
              <a:ext cx="2214578" cy="13774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white"/>
                </a:solidFill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6286512" y="1307957"/>
              <a:ext cx="1714512" cy="1569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Aprovechar los recursos disponibles en la red</a:t>
              </a: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5846604" y="1857817"/>
            <a:ext cx="5486804" cy="1310386"/>
            <a:chOff x="6000760" y="1500174"/>
            <a:chExt cx="2214578" cy="3186864"/>
          </a:xfrm>
        </p:grpSpPr>
        <p:sp>
          <p:nvSpPr>
            <p:cNvPr id="11" name="10 Rectángulo redondeado"/>
            <p:cNvSpPr/>
            <p:nvPr/>
          </p:nvSpPr>
          <p:spPr>
            <a:xfrm>
              <a:off x="6000760" y="1500174"/>
              <a:ext cx="2214578" cy="31868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2400" dirty="0">
                <a:solidFill>
                  <a:prstClr val="white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136075" y="1500174"/>
              <a:ext cx="1961453" cy="291920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Poner en practica las herramientas tecnológicas y </a:t>
              </a:r>
              <a:r>
                <a:rPr lang="es-MX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</a:t>
              </a:r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laborar </a:t>
              </a:r>
              <a:r>
                <a:rPr lang="es-MX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materiales digitales</a:t>
              </a: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1012952" y="3299500"/>
            <a:ext cx="4146944" cy="1569660"/>
            <a:chOff x="6000760" y="1643050"/>
            <a:chExt cx="2214578" cy="2255851"/>
          </a:xfrm>
        </p:grpSpPr>
        <p:sp>
          <p:nvSpPr>
            <p:cNvPr id="14" name="13 Rectángulo redondeado"/>
            <p:cNvSpPr/>
            <p:nvPr/>
          </p:nvSpPr>
          <p:spPr>
            <a:xfrm>
              <a:off x="6000760" y="1647040"/>
              <a:ext cx="2214578" cy="15656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2400" dirty="0">
                <a:solidFill>
                  <a:prstClr val="white"/>
                </a:solidFill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6151754" y="1643050"/>
              <a:ext cx="1849271" cy="225585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es-MX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Elaborar la e</a:t>
              </a:r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dición </a:t>
              </a:r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 </a:t>
              </a:r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videos </a:t>
              </a:r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 </a:t>
              </a:r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audios</a:t>
              </a:r>
              <a:endParaRPr lang="es-MX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s-MX" sz="24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s-MX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6458719" y="3421285"/>
            <a:ext cx="4552718" cy="970411"/>
            <a:chOff x="6000761" y="1466832"/>
            <a:chExt cx="2214578" cy="1569660"/>
          </a:xfrm>
        </p:grpSpPr>
        <p:sp>
          <p:nvSpPr>
            <p:cNvPr id="17" name="16 Rectángulo redondeado"/>
            <p:cNvSpPr/>
            <p:nvPr/>
          </p:nvSpPr>
          <p:spPr>
            <a:xfrm>
              <a:off x="6000761" y="1500173"/>
              <a:ext cx="2214578" cy="153631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2400" dirty="0">
                <a:solidFill>
                  <a:prstClr val="white"/>
                </a:solidFill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6286512" y="1466832"/>
              <a:ext cx="1714512" cy="1569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Administrar y organizar archivos digitales </a:t>
              </a:r>
            </a:p>
          </p:txBody>
        </p:sp>
      </p:grpSp>
      <p:sp>
        <p:nvSpPr>
          <p:cNvPr id="19" name="18 Rectángulo"/>
          <p:cNvSpPr/>
          <p:nvPr/>
        </p:nvSpPr>
        <p:spPr>
          <a:xfrm>
            <a:off x="1809752" y="4869161"/>
            <a:ext cx="867873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s-MX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Conocimientos que puede utilizar en diversas actividades tanto académicas como profesionales, con intenciones instrumentales o didácticas.</a:t>
            </a:r>
          </a:p>
          <a:p>
            <a:pPr algn="just">
              <a:spcBef>
                <a:spcPct val="20000"/>
              </a:spcBef>
              <a:defRPr/>
            </a:pPr>
            <a:endParaRPr lang="es-MX" sz="24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679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3 Grupo"/>
          <p:cNvGrpSpPr/>
          <p:nvPr/>
        </p:nvGrpSpPr>
        <p:grpSpPr>
          <a:xfrm>
            <a:off x="2495600" y="404664"/>
            <a:ext cx="7200800" cy="1214446"/>
            <a:chOff x="6000760" y="1500174"/>
            <a:chExt cx="2214578" cy="857256"/>
          </a:xfrm>
          <a:gradFill>
            <a:gsLst>
              <a:gs pos="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</p:grpSpPr>
        <p:sp>
          <p:nvSpPr>
            <p:cNvPr id="3" name="4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  <a:grp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4" name="5 CuadroTexto"/>
            <p:cNvSpPr txBox="1"/>
            <p:nvPr/>
          </p:nvSpPr>
          <p:spPr>
            <a:xfrm>
              <a:off x="6286512" y="1712229"/>
              <a:ext cx="1714512" cy="5865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s-MX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Complementar y ampliar la variedad de recursos didácticos.</a:t>
              </a:r>
            </a:p>
          </p:txBody>
        </p:sp>
      </p:grpSp>
      <p:grpSp>
        <p:nvGrpSpPr>
          <p:cNvPr id="5" name="6 Grupo"/>
          <p:cNvGrpSpPr/>
          <p:nvPr/>
        </p:nvGrpSpPr>
        <p:grpSpPr>
          <a:xfrm>
            <a:off x="2495600" y="1846761"/>
            <a:ext cx="7200800" cy="1214446"/>
            <a:chOff x="6000760" y="1500174"/>
            <a:chExt cx="2214578" cy="857256"/>
          </a:xfrm>
          <a:gradFill>
            <a:gsLst>
              <a:gs pos="21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</p:grpSpPr>
        <p:sp>
          <p:nvSpPr>
            <p:cNvPr id="6" name="7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  <a:grp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7" name="8 CuadroTexto"/>
            <p:cNvSpPr txBox="1"/>
            <p:nvPr/>
          </p:nvSpPr>
          <p:spPr>
            <a:xfrm>
              <a:off x="6048903" y="1643050"/>
              <a:ext cx="2166435" cy="5865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Facilitar la interacción entre profesores y alumnos en situaciones de aprendizaje.</a:t>
              </a:r>
            </a:p>
          </p:txBody>
        </p:sp>
      </p:grpSp>
      <p:grpSp>
        <p:nvGrpSpPr>
          <p:cNvPr id="8" name="9 Grupo"/>
          <p:cNvGrpSpPr/>
          <p:nvPr/>
        </p:nvGrpSpPr>
        <p:grpSpPr>
          <a:xfrm>
            <a:off x="2495600" y="3212976"/>
            <a:ext cx="7200800" cy="1214446"/>
            <a:chOff x="6000760" y="1500174"/>
            <a:chExt cx="2214578" cy="857256"/>
          </a:xfrm>
          <a:gradFill>
            <a:gsLst>
              <a:gs pos="21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</p:grpSpPr>
        <p:sp>
          <p:nvSpPr>
            <p:cNvPr id="9" name="10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  <a:grp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10" name="11 CuadroTexto"/>
            <p:cNvSpPr txBox="1"/>
            <p:nvPr/>
          </p:nvSpPr>
          <p:spPr>
            <a:xfrm>
              <a:off x="6261299" y="1712229"/>
              <a:ext cx="1714512" cy="5865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Incrementar habilidades y destrezas en el uso de la tecnología </a:t>
              </a:r>
              <a:endParaRPr lang="es-MX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1" name="12 Grupo"/>
          <p:cNvGrpSpPr/>
          <p:nvPr/>
        </p:nvGrpSpPr>
        <p:grpSpPr>
          <a:xfrm>
            <a:off x="2495600" y="4725144"/>
            <a:ext cx="7200800" cy="1214446"/>
            <a:chOff x="6000760" y="1500174"/>
            <a:chExt cx="2214578" cy="857256"/>
          </a:xfrm>
          <a:gradFill>
            <a:gsLst>
              <a:gs pos="21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</p:grpSpPr>
        <p:sp>
          <p:nvSpPr>
            <p:cNvPr id="12" name="13 Rectángulo redondeado"/>
            <p:cNvSpPr/>
            <p:nvPr/>
          </p:nvSpPr>
          <p:spPr>
            <a:xfrm>
              <a:off x="6000760" y="1500174"/>
              <a:ext cx="2214578" cy="857256"/>
            </a:xfrm>
            <a:prstGeom prst="roundRect">
              <a:avLst/>
            </a:prstGeom>
            <a:grp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prstClr val="black"/>
                </a:solidFill>
              </a:endParaRPr>
            </a:p>
          </p:txBody>
        </p:sp>
        <p:sp>
          <p:nvSpPr>
            <p:cNvPr id="13" name="14 CuadroTexto"/>
            <p:cNvSpPr txBox="1"/>
            <p:nvPr/>
          </p:nvSpPr>
          <p:spPr>
            <a:xfrm>
              <a:off x="6261299" y="1712229"/>
              <a:ext cx="1714512" cy="5865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Mejorar la calidad de su formación </a:t>
              </a:r>
              <a:r>
                <a:rPr lang="es-MX" sz="24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académica </a:t>
              </a:r>
              <a:r>
                <a:rPr lang="es-MX" sz="2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5575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991544" y="188640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prstClr val="black"/>
                </a:solidFill>
              </a:rPr>
              <a:t>Competencias profesionales a las que contribuye el curso.</a:t>
            </a:r>
            <a:endParaRPr lang="es-MX" sz="2800" dirty="0">
              <a:solidFill>
                <a:prstClr val="black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703512" y="1340768"/>
            <a:ext cx="8784976" cy="4952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Soluciona problemas y toma decisiones utilizando su pensamiento crítico y creativo.</a:t>
            </a:r>
            <a:endParaRPr lang="es-MX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Aprende de manera autónoma y muestra iniciativa para auto-regularse y fortalecer su desarrollo personal.</a:t>
            </a:r>
            <a:endParaRPr lang="es-MX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Colabora con diversos actores para generar proyectos innovadores de impacto social y educativo.</a:t>
            </a:r>
            <a:endParaRPr lang="es-MX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Utiliza las tecnologías de la información y la comunicación de manera crítica.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MX" sz="2400" dirty="0">
                <a:solidFill>
                  <a:prstClr val="black"/>
                </a:solidFill>
              </a:rPr>
              <a:t>Actúa de manera ética ante la diversidad de situaciones que se presentan en la práctica profesional.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8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991544" y="232542"/>
            <a:ext cx="822960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prstClr val="black"/>
                </a:solidFill>
              </a:rPr>
              <a:t>Competencias del curso.</a:t>
            </a:r>
            <a:endParaRPr lang="es-MX" sz="2800" dirty="0">
              <a:solidFill>
                <a:prstClr val="black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2428" y="1279859"/>
            <a:ext cx="110114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ES" sz="2400" dirty="0"/>
              <a:t>Atender aspectos específicos de formación que respondan a las demandas de los contextos en que el estudiante desempeñará la profesión docente</a:t>
            </a:r>
            <a:r>
              <a:rPr lang="es-ES" sz="2400" dirty="0" smtClean="0"/>
              <a:t>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dirty="0"/>
              <a:t>Responder a las expectativas profesionales de los estudiantes normalistas</a:t>
            </a:r>
            <a:r>
              <a:rPr lang="es-MX" sz="24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s-MX" sz="2400" dirty="0"/>
              <a:t>Usa herramientas digitales (objetos de aprendizaje, herramientas de colaboración y educación en línea, software libre para la educación, herramientas para la gestión de contenidos en la web, entre otras), en las que identifica el potencial educativo para su uso</a:t>
            </a:r>
            <a:r>
              <a:rPr lang="es-MX" sz="2400" dirty="0" smtClean="0"/>
              <a:t>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es-MX" sz="24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s-ES" sz="2400" dirty="0"/>
              <a:t>Utiliza software y hardware para la producción de materiales educativos</a:t>
            </a:r>
            <a:r>
              <a:rPr lang="es-ES" sz="2400" dirty="0" smtClean="0"/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s-ES" sz="2400" dirty="0"/>
              <a:t>Utiliza diferentes tipos de dispositivos de almacenamiento.</a:t>
            </a:r>
            <a:endParaRPr lang="es-MX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1741" y="1371108"/>
            <a:ext cx="53476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algn="ctr"/>
            <a:endParaRPr lang="es-MX" sz="2000" b="1" dirty="0"/>
          </a:p>
          <a:p>
            <a:pPr marL="457200" lvl="0" indent="-457200">
              <a:buFont typeface="+mj-lt"/>
              <a:buAutoNum type="arabicPeriod"/>
            </a:pPr>
            <a:r>
              <a:rPr lang="es-ES" sz="2000" b="1" dirty="0"/>
              <a:t>Elementos gráficos </a:t>
            </a:r>
            <a:endParaRPr lang="es-MX" sz="2000" b="1" dirty="0"/>
          </a:p>
          <a:p>
            <a:r>
              <a:rPr lang="es-ES" sz="2000" dirty="0" smtClean="0"/>
              <a:t>	Imágenes</a:t>
            </a:r>
            <a:r>
              <a:rPr lang="es-ES" sz="2000" dirty="0"/>
              <a:t>, </a:t>
            </a:r>
            <a:endParaRPr lang="es-MX" sz="2000" dirty="0"/>
          </a:p>
          <a:p>
            <a:r>
              <a:rPr lang="es-ES" sz="2000" dirty="0" smtClean="0"/>
              <a:t>	</a:t>
            </a:r>
            <a:r>
              <a:rPr lang="es-ES" sz="2000" dirty="0" err="1" smtClean="0"/>
              <a:t>Gifs</a:t>
            </a:r>
            <a:r>
              <a:rPr lang="es-ES" sz="2000" dirty="0" smtClean="0"/>
              <a:t> </a:t>
            </a:r>
            <a:r>
              <a:rPr lang="es-ES" sz="2000" dirty="0" smtClean="0"/>
              <a:t>animados</a:t>
            </a:r>
          </a:p>
          <a:p>
            <a:r>
              <a:rPr lang="es-ES" sz="2000" dirty="0" smtClean="0"/>
              <a:t> 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es-ES" sz="2000" b="1" dirty="0" smtClean="0"/>
              <a:t>Edición </a:t>
            </a:r>
            <a:r>
              <a:rPr lang="es-ES" sz="2000" b="1" dirty="0"/>
              <a:t>de video </a:t>
            </a:r>
            <a:endParaRPr lang="es-MX" sz="2000" b="1" dirty="0"/>
          </a:p>
          <a:p>
            <a:r>
              <a:rPr lang="es-ES" sz="2000" dirty="0"/>
              <a:t>	Conceptos </a:t>
            </a:r>
            <a:endParaRPr lang="es-MX" sz="2000" dirty="0"/>
          </a:p>
          <a:p>
            <a:r>
              <a:rPr lang="es-ES" sz="2000" dirty="0"/>
              <a:t>	Extensiones </a:t>
            </a:r>
            <a:endParaRPr lang="es-ES" sz="2000" dirty="0" smtClean="0"/>
          </a:p>
          <a:p>
            <a:r>
              <a:rPr lang="es-ES" sz="2000" dirty="0" smtClean="0"/>
              <a:t>	Calidad </a:t>
            </a:r>
            <a:endParaRPr lang="es-MX" sz="2000" dirty="0"/>
          </a:p>
          <a:p>
            <a:r>
              <a:rPr lang="es-ES" sz="2000" dirty="0"/>
              <a:t>	Efectos </a:t>
            </a:r>
            <a:endParaRPr lang="es-MX" sz="2000" dirty="0"/>
          </a:p>
          <a:p>
            <a:r>
              <a:rPr lang="es-ES" sz="2000" dirty="0"/>
              <a:t>	Importación y exportación </a:t>
            </a:r>
            <a:endParaRPr lang="es-MX" sz="2000" dirty="0"/>
          </a:p>
          <a:p>
            <a:r>
              <a:rPr lang="es-ES" sz="2000" dirty="0"/>
              <a:t>	Edición y montaje </a:t>
            </a:r>
            <a:endParaRPr lang="es-MX" sz="2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952083" y="232543"/>
            <a:ext cx="2038571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prstClr val="black"/>
                </a:solidFill>
              </a:rPr>
              <a:t>Contenido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439437" y="1414843"/>
            <a:ext cx="477806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dirty="0"/>
          </a:p>
          <a:p>
            <a:pPr marL="457200" lvl="0" indent="-457200">
              <a:buFont typeface="+mj-lt"/>
              <a:buAutoNum type="arabicPeriod" startAt="3"/>
            </a:pPr>
            <a:r>
              <a:rPr lang="es-ES" sz="2000" b="1" dirty="0"/>
              <a:t>Edición de audio </a:t>
            </a:r>
            <a:endParaRPr lang="es-MX" sz="2000" b="1" dirty="0"/>
          </a:p>
          <a:p>
            <a:r>
              <a:rPr lang="es-ES" sz="2000" dirty="0"/>
              <a:t>	Conceptos </a:t>
            </a:r>
            <a:endParaRPr lang="es-MX" sz="2000" dirty="0"/>
          </a:p>
          <a:p>
            <a:r>
              <a:rPr lang="es-ES" sz="2000" dirty="0"/>
              <a:t>	Extensiones </a:t>
            </a:r>
            <a:endParaRPr lang="es-MX" sz="2000" dirty="0"/>
          </a:p>
          <a:p>
            <a:r>
              <a:rPr lang="es-ES" sz="2000" dirty="0"/>
              <a:t>	Grabación de múltiples pistas </a:t>
            </a:r>
            <a:endParaRPr lang="es-MX" sz="2000" dirty="0"/>
          </a:p>
          <a:p>
            <a:r>
              <a:rPr lang="es-ES" sz="2000" dirty="0"/>
              <a:t>	Monitorización y exportación</a:t>
            </a:r>
            <a:endParaRPr lang="es-MX" sz="2000" dirty="0"/>
          </a:p>
          <a:p>
            <a:r>
              <a:rPr lang="es-ES" sz="2000" dirty="0"/>
              <a:t>	Visualización </a:t>
            </a:r>
            <a:endParaRPr lang="es-MX" sz="2000" dirty="0"/>
          </a:p>
          <a:p>
            <a:endParaRPr lang="es-ES" sz="2000" dirty="0"/>
          </a:p>
          <a:p>
            <a:pPr marL="457200" indent="-457200">
              <a:buFont typeface="+mj-lt"/>
              <a:buAutoNum type="arabicPeriod" startAt="4"/>
            </a:pPr>
            <a:r>
              <a:rPr lang="es-ES" sz="2000" b="1" dirty="0" smtClean="0"/>
              <a:t>Tipos </a:t>
            </a:r>
            <a:r>
              <a:rPr lang="es-ES" sz="2000" b="1" dirty="0"/>
              <a:t>de </a:t>
            </a:r>
            <a:r>
              <a:rPr lang="es-ES" sz="2000" b="1" dirty="0" smtClean="0"/>
              <a:t>almacenamiento</a:t>
            </a:r>
          </a:p>
          <a:p>
            <a:pPr marL="457200" indent="-457200">
              <a:buFont typeface="+mj-lt"/>
              <a:buAutoNum type="arabicPeriod" startAt="4"/>
            </a:pPr>
            <a:endParaRPr lang="es-ES" sz="2000" dirty="0" smtClean="0"/>
          </a:p>
          <a:p>
            <a:pPr marL="342900" lvl="0" indent="-342900">
              <a:buFont typeface="+mj-lt"/>
              <a:buAutoNum type="arabicPeriod" startAt="4"/>
            </a:pPr>
            <a:r>
              <a:rPr lang="es-ES" sz="2000" b="1" dirty="0" smtClean="0"/>
              <a:t>Recursos </a:t>
            </a:r>
            <a:r>
              <a:rPr lang="es-ES" sz="2000" b="1" dirty="0"/>
              <a:t>digitales disponibles en la web para la educación </a:t>
            </a:r>
            <a:endParaRPr lang="es-MX" sz="2000" b="1" dirty="0"/>
          </a:p>
          <a:p>
            <a:pPr marL="594360" indent="-457200" algn="ctr">
              <a:buFont typeface="+mj-lt"/>
              <a:buAutoNum type="arabicPeriod"/>
            </a:pPr>
            <a:endParaRPr lang="es-MX" dirty="0"/>
          </a:p>
          <a:p>
            <a:pPr marL="137160"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36383" y="881713"/>
            <a:ext cx="5228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algn="ctr"/>
            <a:r>
              <a:rPr lang="es-MX" b="1" dirty="0">
                <a:solidFill>
                  <a:prstClr val="black"/>
                </a:solidFill>
              </a:rPr>
              <a:t>Unidad de aprendizaje I</a:t>
            </a:r>
          </a:p>
          <a:p>
            <a:pPr marL="137160" algn="ctr"/>
            <a:r>
              <a:rPr lang="es-MX" b="1" dirty="0" smtClean="0"/>
              <a:t>Aplicaciones Multimedia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67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19736" y="300719"/>
            <a:ext cx="396044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400" b="1" dirty="0">
                <a:solidFill>
                  <a:prstClr val="black"/>
                </a:solidFill>
                <a:latin typeface="Calibri Light" panose="020F0302020204030204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lang="es-ES" altLang="es-ES" sz="24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529470" y="1340769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prstClr val="black"/>
                </a:solidFill>
              </a:rPr>
              <a:t>Computación </a:t>
            </a:r>
          </a:p>
        </p:txBody>
      </p:sp>
      <p:sp>
        <p:nvSpPr>
          <p:cNvPr id="4" name="Flecha abajo 3"/>
          <p:cNvSpPr/>
          <p:nvPr/>
        </p:nvSpPr>
        <p:spPr>
          <a:xfrm>
            <a:off x="5447928" y="764704"/>
            <a:ext cx="252028" cy="64807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143672" y="2748991"/>
            <a:ext cx="511256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4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Relación de la materia con cursos del semestre  </a:t>
            </a:r>
            <a:endParaRPr lang="es-ES" altLang="es-ES" sz="24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6" name="Flecha abajo 5"/>
          <p:cNvSpPr/>
          <p:nvPr/>
        </p:nvSpPr>
        <p:spPr>
          <a:xfrm>
            <a:off x="5555940" y="3573016"/>
            <a:ext cx="252028" cy="64807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367808" y="4221089"/>
            <a:ext cx="2871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prstClr val="black"/>
                </a:solidFill>
              </a:rPr>
              <a:t>Con todos los cursos  </a:t>
            </a:r>
          </a:p>
        </p:txBody>
      </p:sp>
    </p:spTree>
    <p:extLst>
      <p:ext uri="{BB962C8B-B14F-4D97-AF65-F5344CB8AC3E}">
        <p14:creationId xmlns:p14="http://schemas.microsoft.com/office/powerpoint/2010/main" val="2910078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19536" y="1116028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Computadora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Software video, audio, office (</a:t>
            </a:r>
            <a:r>
              <a:rPr lang="es-MX" sz="2000" dirty="0" err="1">
                <a:solidFill>
                  <a:prstClr val="black"/>
                </a:solidFill>
                <a:cs typeface="Arial" pitchFamily="34" charset="0"/>
              </a:rPr>
              <a:t>power</a:t>
            </a: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s-MX" sz="2000" dirty="0" err="1">
                <a:solidFill>
                  <a:prstClr val="black"/>
                </a:solidFill>
                <a:cs typeface="Arial" pitchFamily="34" charset="0"/>
              </a:rPr>
              <a:t>point</a:t>
            </a: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 y </a:t>
            </a:r>
            <a:r>
              <a:rPr lang="es-MX" sz="2000" dirty="0" err="1">
                <a:solidFill>
                  <a:prstClr val="black"/>
                </a:solidFill>
                <a:cs typeface="Arial" pitchFamily="34" charset="0"/>
              </a:rPr>
              <a:t>word</a:t>
            </a: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Proyector en el aula </a:t>
            </a:r>
          </a:p>
          <a:p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Internet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Memoria USB, Cd, DVD.</a:t>
            </a:r>
          </a:p>
          <a:p>
            <a:pPr algn="just"/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Micrófono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>
              <a:solidFill>
                <a:prstClr val="black"/>
              </a:solidFill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prstClr val="black"/>
                </a:solidFill>
                <a:cs typeface="Arial" pitchFamily="34" charset="0"/>
              </a:rPr>
              <a:t>Utilización de los celulares plataformas de internet, programas en la nube, formatos de video e imágenes.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215680" y="260648"/>
            <a:ext cx="511256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altLang="es-ES" sz="20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Material de Apoyo</a:t>
            </a:r>
            <a:endParaRPr lang="es-ES" altLang="es-ES" sz="2000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50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789</Words>
  <Application>Microsoft Office PowerPoint</Application>
  <PresentationFormat>Personalizado</PresentationFormat>
  <Paragraphs>145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sistemas</dc:creator>
  <cp:lastModifiedBy>AulaDigital</cp:lastModifiedBy>
  <cp:revision>8</cp:revision>
  <dcterms:created xsi:type="dcterms:W3CDTF">2018-08-17T20:13:21Z</dcterms:created>
  <dcterms:modified xsi:type="dcterms:W3CDTF">2018-08-27T13:13:27Z</dcterms:modified>
</cp:coreProperties>
</file>