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7" r:id="rId2"/>
    <p:sldId id="256" r:id="rId3"/>
    <p:sldId id="272" r:id="rId4"/>
    <p:sldId id="257" r:id="rId5"/>
    <p:sldId id="258" r:id="rId6"/>
    <p:sldId id="260" r:id="rId7"/>
    <p:sldId id="262" r:id="rId8"/>
    <p:sldId id="263" r:id="rId9"/>
    <p:sldId id="264" r:id="rId10"/>
    <p:sldId id="265" r:id="rId11"/>
    <p:sldId id="274" r:id="rId12"/>
    <p:sldId id="266" r:id="rId13"/>
    <p:sldId id="275" r:id="rId14"/>
    <p:sldId id="267" r:id="rId15"/>
    <p:sldId id="268" r:id="rId16"/>
    <p:sldId id="278" r:id="rId17"/>
    <p:sldId id="269" r:id="rId18"/>
    <p:sldId id="276" r:id="rId19"/>
    <p:sldId id="270" r:id="rId20"/>
    <p:sldId id="271" r:id="rId21"/>
    <p:sldId id="259"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13/09/2018</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smtClean="0"/>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13/09/2018</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smtClean="0"/>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91C2465B-B14F-4278-8DBD-E7DBF3BDC11E}" type="slidenum">
              <a:rPr lang="es-ES" smtClean="0"/>
              <a:t>7</a:t>
            </a:fld>
            <a:endParaRPr lang="es-ES"/>
          </a:p>
        </p:txBody>
      </p:sp>
      <p:sp>
        <p:nvSpPr>
          <p:cNvPr id="5" name="Marcador de pie de página 4"/>
          <p:cNvSpPr>
            <a:spLocks noGrp="1"/>
          </p:cNvSpPr>
          <p:nvPr>
            <p:ph type="ftr" sz="quarter" idx="11"/>
          </p:nvPr>
        </p:nvSpPr>
        <p:spPr/>
        <p:txBody>
          <a:bodyPr/>
          <a:lstStyle/>
          <a:p>
            <a:r>
              <a:rPr lang="pt-BR" smtClean="0"/>
              <a:t>Teacher Maria Elena Meza Aguado</a:t>
            </a:r>
            <a:endParaRPr lang="es-ES"/>
          </a:p>
        </p:txBody>
      </p:sp>
      <p:sp>
        <p:nvSpPr>
          <p:cNvPr id="6" name="Marcador de encabezado 5"/>
          <p:cNvSpPr>
            <a:spLocks noGrp="1"/>
          </p:cNvSpPr>
          <p:nvPr>
            <p:ph type="hdr" sz="quarter" idx="12"/>
          </p:nvPr>
        </p:nvSpPr>
        <p:spPr/>
        <p:txBody>
          <a:bodyPr/>
          <a:lstStyle/>
          <a:p>
            <a:r>
              <a:rPr lang="en-US" smtClean="0"/>
              <a:t>Framework for English course B1.2</a:t>
            </a:r>
            <a:endParaRPr lang="es-ES"/>
          </a:p>
        </p:txBody>
      </p:sp>
    </p:spTree>
    <p:extLst>
      <p:ext uri="{BB962C8B-B14F-4D97-AF65-F5344CB8AC3E}">
        <p14:creationId xmlns:p14="http://schemas.microsoft.com/office/powerpoint/2010/main" val="9294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encabezado 3"/>
          <p:cNvSpPr>
            <a:spLocks noGrp="1"/>
          </p:cNvSpPr>
          <p:nvPr>
            <p:ph type="hdr" sz="quarter" idx="10"/>
          </p:nvPr>
        </p:nvSpPr>
        <p:spPr/>
        <p:txBody>
          <a:bodyPr/>
          <a:lstStyle/>
          <a:p>
            <a:r>
              <a:rPr lang="en-US" smtClean="0"/>
              <a:t>Framework for English course B1.2</a:t>
            </a:r>
            <a:endParaRPr lang="es-ES"/>
          </a:p>
        </p:txBody>
      </p:sp>
      <p:sp>
        <p:nvSpPr>
          <p:cNvPr id="5" name="Marcador de pie de página 4"/>
          <p:cNvSpPr>
            <a:spLocks noGrp="1"/>
          </p:cNvSpPr>
          <p:nvPr>
            <p:ph type="ftr" sz="quarter" idx="11"/>
          </p:nvPr>
        </p:nvSpPr>
        <p:spPr/>
        <p:txBody>
          <a:bodyPr/>
          <a:lstStyle/>
          <a:p>
            <a:r>
              <a:rPr lang="pt-BR" smtClean="0"/>
              <a:t>Teacher Maria Elena Meza Aguado</a:t>
            </a:r>
            <a:endParaRPr lang="es-ES"/>
          </a:p>
        </p:txBody>
      </p:sp>
      <p:sp>
        <p:nvSpPr>
          <p:cNvPr id="6" name="Marcador de número de diapositiva 5"/>
          <p:cNvSpPr>
            <a:spLocks noGrp="1"/>
          </p:cNvSpPr>
          <p:nvPr>
            <p:ph type="sldNum" sz="quarter" idx="12"/>
          </p:nvPr>
        </p:nvSpPr>
        <p:spPr/>
        <p:txBody>
          <a:bodyPr/>
          <a:lstStyle/>
          <a:p>
            <a:fld id="{91C2465B-B14F-4278-8DBD-E7DBF3BDC11E}" type="slidenum">
              <a:rPr lang="es-ES" smtClean="0"/>
              <a:t>8</a:t>
            </a:fld>
            <a:endParaRPr lang="es-ES"/>
          </a:p>
        </p:txBody>
      </p:sp>
    </p:spTree>
    <p:extLst>
      <p:ext uri="{BB962C8B-B14F-4D97-AF65-F5344CB8AC3E}">
        <p14:creationId xmlns:p14="http://schemas.microsoft.com/office/powerpoint/2010/main" val="3871805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559DEBC-A12E-497F-96DC-4BE12F868659}" type="datetimeFigureOut">
              <a:rPr lang="es-ES" smtClean="0"/>
              <a:t>13/09/2018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36593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559DEBC-A12E-497F-96DC-4BE12F868659}" type="datetimeFigureOut">
              <a:rPr lang="es-ES" smtClean="0"/>
              <a:t>13/09/2018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6559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559DEBC-A12E-497F-96DC-4BE12F868659}" type="datetimeFigureOut">
              <a:rPr lang="es-ES" smtClean="0"/>
              <a:t>13/09/2018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17477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559DEBC-A12E-497F-96DC-4BE12F868659}" type="datetimeFigureOut">
              <a:rPr lang="es-ES" smtClean="0"/>
              <a:t>13/09/2018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5933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559DEBC-A12E-497F-96DC-4BE12F868659}" type="datetimeFigureOut">
              <a:rPr lang="es-ES" smtClean="0"/>
              <a:t>13/09/2018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81818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559DEBC-A12E-497F-96DC-4BE12F868659}" type="datetimeFigureOut">
              <a:rPr lang="es-ES" smtClean="0"/>
              <a:t>13/09/2018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1667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559DEBC-A12E-497F-96DC-4BE12F868659}" type="datetimeFigureOut">
              <a:rPr lang="es-ES" smtClean="0"/>
              <a:t>13/09/2018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72036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559DEBC-A12E-497F-96DC-4BE12F868659}" type="datetimeFigureOut">
              <a:rPr lang="es-ES" smtClean="0"/>
              <a:t>13/09/2018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797333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59DEBC-A12E-497F-96DC-4BE12F868659}" type="datetimeFigureOut">
              <a:rPr lang="es-ES" smtClean="0"/>
              <a:t>13/09/2018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1649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559DEBC-A12E-497F-96DC-4BE12F868659}" type="datetimeFigureOut">
              <a:rPr lang="es-ES" smtClean="0"/>
              <a:t>13/09/2018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690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559DEBC-A12E-497F-96DC-4BE12F868659}" type="datetimeFigureOut">
              <a:rPr lang="es-ES" smtClean="0"/>
              <a:t>13/09/2018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66716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13/09/2018</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1264997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evie-dgespe.com/Page/index.php/planes-de-estudios-2018/77" TargetMode="External"/><Relationship Id="rId2" Type="http://schemas.openxmlformats.org/officeDocument/2006/relationships/hyperlink" Target="https://www.cambridgeenglish.org/Images/126011-using-cefr-principles-of-good-practic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93442" y="1"/>
            <a:ext cx="9032383" cy="6774288"/>
          </a:xfrm>
          <a:prstGeom prst="rect">
            <a:avLst/>
          </a:prstGeom>
        </p:spPr>
      </p:pic>
    </p:spTree>
    <p:extLst>
      <p:ext uri="{BB962C8B-B14F-4D97-AF65-F5344CB8AC3E}">
        <p14:creationId xmlns:p14="http://schemas.microsoft.com/office/powerpoint/2010/main" val="2416550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smtClean="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smtClean="0"/>
              <a:t>For teachers. </a:t>
            </a:r>
            <a:r>
              <a:rPr lang="en-US" dirty="0"/>
              <a:t>BBC. </a:t>
            </a:r>
            <a:r>
              <a:rPr lang="en-US" dirty="0">
                <a:hlinkClick r:id="rId9"/>
              </a:rPr>
              <a:t>http://www.bbc.co.uk/worldservice/learningenglish/teach</a:t>
            </a:r>
            <a:r>
              <a:rPr lang="en-US" dirty="0" smtClean="0">
                <a:hlinkClick r:id="rId9"/>
              </a:rPr>
              <a:t>/</a:t>
            </a:r>
            <a:endParaRPr lang="en-US" dirty="0" smtClean="0"/>
          </a:p>
          <a:p>
            <a:pPr marL="0" lvl="0" indent="0">
              <a:lnSpc>
                <a:spcPct val="120000"/>
              </a:lnSpc>
              <a:buNone/>
            </a:pPr>
            <a:r>
              <a:rPr lang="en-US" dirty="0" err="1" smtClean="0"/>
              <a:t>Onestop</a:t>
            </a:r>
            <a:r>
              <a:rPr lang="en-US" dirty="0"/>
              <a:t> English. </a:t>
            </a:r>
            <a:r>
              <a:rPr lang="en-US" dirty="0">
                <a:hlinkClick r:id="rId10"/>
              </a:rPr>
              <a:t>http://www.onestopenglish.com</a:t>
            </a:r>
            <a:r>
              <a:rPr lang="en-US" dirty="0" smtClean="0">
                <a:hlinkClick r:id="rId10"/>
              </a:rPr>
              <a:t>/</a:t>
            </a:r>
            <a:endParaRPr lang="en-US" dirty="0" smtClean="0"/>
          </a:p>
          <a:p>
            <a:pPr marL="0" lvl="0" indent="0">
              <a:lnSpc>
                <a:spcPct val="120000"/>
              </a:lnSpc>
              <a:buNone/>
            </a:pPr>
            <a:r>
              <a:rPr lang="en-US" dirty="0" smtClean="0"/>
              <a:t>The </a:t>
            </a:r>
            <a:r>
              <a:rPr lang="en-US" dirty="0"/>
              <a:t>digital teacher. </a:t>
            </a:r>
            <a:r>
              <a:rPr lang="en-US" dirty="0">
                <a:hlinkClick r:id="rId11"/>
              </a:rPr>
              <a:t>https://thedigitalteacher.com</a:t>
            </a:r>
            <a:r>
              <a:rPr lang="en-US" dirty="0" smtClean="0">
                <a:hlinkClick r:id="rId11"/>
              </a:rPr>
              <a:t>/</a:t>
            </a:r>
            <a:endParaRPr lang="en-US" dirty="0" smtClean="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766" t="29182" r="21329" b="40712"/>
          <a:stretch/>
        </p:blipFill>
        <p:spPr>
          <a:xfrm>
            <a:off x="803015" y="514054"/>
            <a:ext cx="5679593" cy="1660189"/>
          </a:xfrm>
          <a:prstGeom prst="rect">
            <a:avLst/>
          </a:prstGeom>
        </p:spPr>
      </p:pic>
      <p:sp>
        <p:nvSpPr>
          <p:cNvPr id="4" name="CuadroTexto 3"/>
          <p:cNvSpPr txBox="1"/>
          <p:nvPr/>
        </p:nvSpPr>
        <p:spPr>
          <a:xfrm>
            <a:off x="632138" y="414960"/>
            <a:ext cx="875763" cy="369332"/>
          </a:xfrm>
          <a:prstGeom prst="rect">
            <a:avLst/>
          </a:prstGeom>
          <a:noFill/>
        </p:spPr>
        <p:txBody>
          <a:bodyPr wrap="square" rtlCol="0">
            <a:spAutoFit/>
          </a:bodyPr>
          <a:lstStyle/>
          <a:p>
            <a:r>
              <a:rPr lang="en-US" dirty="0" smtClean="0"/>
              <a:t>B1.1.1</a:t>
            </a:r>
            <a:endParaRPr lang="es-ES" dirty="0"/>
          </a:p>
        </p:txBody>
      </p:sp>
      <p:pic>
        <p:nvPicPr>
          <p:cNvPr id="7" name="Marcador de contenido 6"/>
          <p:cNvPicPr>
            <a:picLocks noGrp="1" noChangeAspect="1"/>
          </p:cNvPicPr>
          <p:nvPr>
            <p:ph idx="1"/>
          </p:nvPr>
        </p:nvPicPr>
        <p:blipFill rotWithShape="1">
          <a:blip r:embed="rId3"/>
          <a:srcRect l="20692" t="63891" r="64676" b="31140"/>
          <a:stretch/>
        </p:blipFill>
        <p:spPr>
          <a:xfrm>
            <a:off x="975514" y="2133293"/>
            <a:ext cx="1467119" cy="280087"/>
          </a:xfrm>
          <a:prstGeom prst="rect">
            <a:avLst/>
          </a:prstGeom>
        </p:spPr>
      </p:pic>
      <p:pic>
        <p:nvPicPr>
          <p:cNvPr id="8" name="Imagen 7"/>
          <p:cNvPicPr>
            <a:picLocks noChangeAspect="1"/>
          </p:cNvPicPr>
          <p:nvPr/>
        </p:nvPicPr>
        <p:blipFill rotWithShape="1">
          <a:blip r:embed="rId4"/>
          <a:srcRect l="21163" t="24604" r="49736" b="57086"/>
          <a:stretch/>
        </p:blipFill>
        <p:spPr>
          <a:xfrm>
            <a:off x="721753" y="2707227"/>
            <a:ext cx="2548582" cy="901539"/>
          </a:xfrm>
          <a:prstGeom prst="rect">
            <a:avLst/>
          </a:prstGeom>
        </p:spPr>
      </p:pic>
      <p:pic>
        <p:nvPicPr>
          <p:cNvPr id="9" name="Imagen 8"/>
          <p:cNvPicPr>
            <a:picLocks noChangeAspect="1"/>
          </p:cNvPicPr>
          <p:nvPr/>
        </p:nvPicPr>
        <p:blipFill rotWithShape="1">
          <a:blip r:embed="rId5"/>
          <a:srcRect l="20272" t="53125" r="33799" b="29269"/>
          <a:stretch/>
        </p:blipFill>
        <p:spPr>
          <a:xfrm>
            <a:off x="585784" y="3571071"/>
            <a:ext cx="4236075" cy="912947"/>
          </a:xfrm>
          <a:prstGeom prst="rect">
            <a:avLst/>
          </a:prstGeom>
        </p:spPr>
      </p:pic>
      <p:sp>
        <p:nvSpPr>
          <p:cNvPr id="10" name="CuadroTexto 9"/>
          <p:cNvSpPr txBox="1"/>
          <p:nvPr/>
        </p:nvSpPr>
        <p:spPr>
          <a:xfrm>
            <a:off x="509250" y="2454497"/>
            <a:ext cx="965916" cy="369332"/>
          </a:xfrm>
          <a:prstGeom prst="rect">
            <a:avLst/>
          </a:prstGeom>
          <a:noFill/>
        </p:spPr>
        <p:txBody>
          <a:bodyPr wrap="square" rtlCol="0">
            <a:spAutoFit/>
          </a:bodyPr>
          <a:lstStyle/>
          <a:p>
            <a:r>
              <a:rPr lang="en-US" dirty="0" smtClean="0"/>
              <a:t>B.1.1.2</a:t>
            </a:r>
            <a:endParaRPr lang="es-ES" dirty="0"/>
          </a:p>
        </p:txBody>
      </p:sp>
      <p:pic>
        <p:nvPicPr>
          <p:cNvPr id="11" name="Imagen 10"/>
          <p:cNvPicPr>
            <a:picLocks noChangeAspect="1"/>
          </p:cNvPicPr>
          <p:nvPr/>
        </p:nvPicPr>
        <p:blipFill rotWithShape="1">
          <a:blip r:embed="rId6"/>
          <a:srcRect l="19678" t="46082" r="42213" b="19411"/>
          <a:stretch/>
        </p:blipFill>
        <p:spPr>
          <a:xfrm>
            <a:off x="799563" y="4736347"/>
            <a:ext cx="3699520" cy="1883393"/>
          </a:xfrm>
          <a:prstGeom prst="rect">
            <a:avLst/>
          </a:prstGeom>
        </p:spPr>
      </p:pic>
      <p:sp>
        <p:nvSpPr>
          <p:cNvPr id="12" name="CuadroTexto 11"/>
          <p:cNvSpPr txBox="1"/>
          <p:nvPr/>
        </p:nvSpPr>
        <p:spPr>
          <a:xfrm>
            <a:off x="512354" y="4583112"/>
            <a:ext cx="949933" cy="369332"/>
          </a:xfrm>
          <a:prstGeom prst="rect">
            <a:avLst/>
          </a:prstGeom>
          <a:noFill/>
        </p:spPr>
        <p:txBody>
          <a:bodyPr wrap="square" rtlCol="0">
            <a:spAutoFit/>
          </a:bodyPr>
          <a:lstStyle/>
          <a:p>
            <a:r>
              <a:rPr lang="en-US" dirty="0" smtClean="0"/>
              <a:t>B.1.1.3</a:t>
            </a:r>
            <a:endParaRPr lang="es-ES" dirty="0"/>
          </a:p>
        </p:txBody>
      </p:sp>
      <p:pic>
        <p:nvPicPr>
          <p:cNvPr id="13" name="Imagen 12"/>
          <p:cNvPicPr>
            <a:picLocks noChangeAspect="1"/>
          </p:cNvPicPr>
          <p:nvPr/>
        </p:nvPicPr>
        <p:blipFill rotWithShape="1">
          <a:blip r:embed="rId7"/>
          <a:srcRect l="19875" t="29534" r="44392" b="34727"/>
          <a:stretch/>
        </p:blipFill>
        <p:spPr>
          <a:xfrm>
            <a:off x="7300651" y="480002"/>
            <a:ext cx="3391687" cy="1907238"/>
          </a:xfrm>
          <a:prstGeom prst="rect">
            <a:avLst/>
          </a:prstGeom>
        </p:spPr>
      </p:pic>
      <p:sp>
        <p:nvSpPr>
          <p:cNvPr id="14" name="CuadroTexto 13"/>
          <p:cNvSpPr txBox="1"/>
          <p:nvPr/>
        </p:nvSpPr>
        <p:spPr>
          <a:xfrm>
            <a:off x="6397461" y="520259"/>
            <a:ext cx="1056067" cy="369332"/>
          </a:xfrm>
          <a:prstGeom prst="rect">
            <a:avLst/>
          </a:prstGeom>
          <a:noFill/>
        </p:spPr>
        <p:txBody>
          <a:bodyPr wrap="square" rtlCol="0">
            <a:spAutoFit/>
          </a:bodyPr>
          <a:lstStyle/>
          <a:p>
            <a:r>
              <a:rPr lang="en-US" dirty="0" smtClean="0"/>
              <a:t>B.1.1.4</a:t>
            </a:r>
            <a:endParaRPr lang="es-ES" dirty="0"/>
          </a:p>
        </p:txBody>
      </p:sp>
      <p:pic>
        <p:nvPicPr>
          <p:cNvPr id="15" name="Imagen 14"/>
          <p:cNvPicPr>
            <a:picLocks noChangeAspect="1"/>
          </p:cNvPicPr>
          <p:nvPr/>
        </p:nvPicPr>
        <p:blipFill rotWithShape="1">
          <a:blip r:embed="rId8"/>
          <a:srcRect l="19579" t="30238" r="36274" b="34903"/>
          <a:stretch/>
        </p:blipFill>
        <p:spPr>
          <a:xfrm>
            <a:off x="7088003" y="2616610"/>
            <a:ext cx="4206384" cy="1867408"/>
          </a:xfrm>
          <a:prstGeom prst="rect">
            <a:avLst/>
          </a:prstGeom>
        </p:spPr>
      </p:pic>
      <p:sp>
        <p:nvSpPr>
          <p:cNvPr id="16" name="CuadroTexto 15"/>
          <p:cNvSpPr txBox="1"/>
          <p:nvPr/>
        </p:nvSpPr>
        <p:spPr>
          <a:xfrm>
            <a:off x="6377425" y="2431944"/>
            <a:ext cx="953036" cy="369332"/>
          </a:xfrm>
          <a:prstGeom prst="rect">
            <a:avLst/>
          </a:prstGeom>
          <a:noFill/>
        </p:spPr>
        <p:txBody>
          <a:bodyPr wrap="square" rtlCol="0">
            <a:spAutoFit/>
          </a:bodyPr>
          <a:lstStyle/>
          <a:p>
            <a:r>
              <a:rPr lang="en-US" dirty="0" smtClean="0"/>
              <a:t>B.1.1.5</a:t>
            </a:r>
          </a:p>
        </p:txBody>
      </p:sp>
      <p:pic>
        <p:nvPicPr>
          <p:cNvPr id="17" name="Imagen 16"/>
          <p:cNvPicPr>
            <a:picLocks noChangeAspect="1"/>
          </p:cNvPicPr>
          <p:nvPr/>
        </p:nvPicPr>
        <p:blipFill rotWithShape="1">
          <a:blip r:embed="rId9"/>
          <a:srcRect l="19777" t="30238" r="46964" b="35079"/>
          <a:stretch/>
        </p:blipFill>
        <p:spPr>
          <a:xfrm>
            <a:off x="7084758" y="4652868"/>
            <a:ext cx="3354663" cy="1966871"/>
          </a:xfrm>
          <a:prstGeom prst="rect">
            <a:avLst/>
          </a:prstGeom>
        </p:spPr>
      </p:pic>
      <p:sp>
        <p:nvSpPr>
          <p:cNvPr id="18" name="CuadroTexto 17"/>
          <p:cNvSpPr txBox="1"/>
          <p:nvPr/>
        </p:nvSpPr>
        <p:spPr>
          <a:xfrm>
            <a:off x="6397461" y="4528722"/>
            <a:ext cx="912965" cy="369332"/>
          </a:xfrm>
          <a:prstGeom prst="rect">
            <a:avLst/>
          </a:prstGeom>
          <a:noFill/>
        </p:spPr>
        <p:txBody>
          <a:bodyPr wrap="square" rtlCol="0">
            <a:spAutoFit/>
          </a:bodyPr>
          <a:lstStyle/>
          <a:p>
            <a:r>
              <a:rPr lang="en-US" dirty="0" smtClean="0"/>
              <a:t>B.1.1.6</a:t>
            </a:r>
            <a:endParaRPr lang="es-ES" dirty="0"/>
          </a:p>
        </p:txBody>
      </p:sp>
      <p:sp>
        <p:nvSpPr>
          <p:cNvPr id="26" name="CuadroTexto 25"/>
          <p:cNvSpPr txBox="1"/>
          <p:nvPr/>
        </p:nvSpPr>
        <p:spPr>
          <a:xfrm>
            <a:off x="1507901" y="45628"/>
            <a:ext cx="165075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Personal</a:t>
            </a:r>
            <a:endParaRPr lang="es-ES" sz="2400" b="1" dirty="0">
              <a:latin typeface="Arial" panose="020B0604020202020204" pitchFamily="34" charset="0"/>
              <a:cs typeface="Arial" panose="020B0604020202020204" pitchFamily="34" charset="0"/>
            </a:endParaRPr>
          </a:p>
        </p:txBody>
      </p:sp>
      <p:sp>
        <p:nvSpPr>
          <p:cNvPr id="27" name="CuadroTexto 26"/>
          <p:cNvSpPr txBox="1"/>
          <p:nvPr/>
        </p:nvSpPr>
        <p:spPr>
          <a:xfrm>
            <a:off x="7788108" y="20813"/>
            <a:ext cx="2089988"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Community</a:t>
            </a: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942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stretch>
            <a:fillRect/>
          </a:stretch>
        </p:blipFill>
        <p:spPr>
          <a:xfrm>
            <a:off x="7057344" y="4586794"/>
            <a:ext cx="1109568" cy="499915"/>
          </a:xfrm>
          <a:prstGeom prst="rect">
            <a:avLst/>
          </a:prstGeom>
        </p:spPr>
      </p:pic>
      <p:pic>
        <p:nvPicPr>
          <p:cNvPr id="4" name="Imagen 3"/>
          <p:cNvPicPr>
            <a:picLocks noChangeAspect="1"/>
          </p:cNvPicPr>
          <p:nvPr/>
        </p:nvPicPr>
        <p:blipFill rotWithShape="1">
          <a:blip r:embed="rId3"/>
          <a:srcRect l="19975" t="52773" r="38452" b="13600"/>
          <a:stretch/>
        </p:blipFill>
        <p:spPr>
          <a:xfrm>
            <a:off x="7819183" y="4586794"/>
            <a:ext cx="4263101" cy="1938696"/>
          </a:xfrm>
          <a:prstGeom prst="rect">
            <a:avLst/>
          </a:prstGeom>
        </p:spPr>
      </p:pic>
      <p:pic>
        <p:nvPicPr>
          <p:cNvPr id="8" name="Imagen 7"/>
          <p:cNvPicPr>
            <a:picLocks noChangeAspect="1"/>
          </p:cNvPicPr>
          <p:nvPr/>
        </p:nvPicPr>
        <p:blipFill>
          <a:blip r:embed="rId4"/>
          <a:stretch>
            <a:fillRect/>
          </a:stretch>
        </p:blipFill>
        <p:spPr>
          <a:xfrm>
            <a:off x="4730377" y="2709609"/>
            <a:ext cx="3307747" cy="1742474"/>
          </a:xfrm>
          <a:prstGeom prst="rect">
            <a:avLst/>
          </a:prstGeom>
        </p:spPr>
      </p:pic>
      <p:pic>
        <p:nvPicPr>
          <p:cNvPr id="9" name="Imagen 8"/>
          <p:cNvPicPr>
            <a:picLocks noChangeAspect="1"/>
          </p:cNvPicPr>
          <p:nvPr/>
        </p:nvPicPr>
        <p:blipFill>
          <a:blip r:embed="rId5"/>
          <a:stretch>
            <a:fillRect/>
          </a:stretch>
        </p:blipFill>
        <p:spPr>
          <a:xfrm>
            <a:off x="4163400" y="2709609"/>
            <a:ext cx="1133954" cy="493819"/>
          </a:xfrm>
          <a:prstGeom prst="rect">
            <a:avLst/>
          </a:prstGeom>
        </p:spPr>
      </p:pic>
      <p:pic>
        <p:nvPicPr>
          <p:cNvPr id="12" name="Imagen 11"/>
          <p:cNvPicPr>
            <a:picLocks noChangeAspect="1"/>
          </p:cNvPicPr>
          <p:nvPr/>
        </p:nvPicPr>
        <p:blipFill>
          <a:blip r:embed="rId6"/>
          <a:stretch>
            <a:fillRect/>
          </a:stretch>
        </p:blipFill>
        <p:spPr>
          <a:xfrm>
            <a:off x="1192268" y="812089"/>
            <a:ext cx="4038656" cy="1593827"/>
          </a:xfrm>
          <a:prstGeom prst="rect">
            <a:avLst/>
          </a:prstGeom>
        </p:spPr>
      </p:pic>
      <p:pic>
        <p:nvPicPr>
          <p:cNvPr id="13" name="Imagen 12"/>
          <p:cNvPicPr>
            <a:picLocks noChangeAspect="1"/>
          </p:cNvPicPr>
          <p:nvPr/>
        </p:nvPicPr>
        <p:blipFill>
          <a:blip r:embed="rId7"/>
          <a:stretch>
            <a:fillRect/>
          </a:stretch>
        </p:blipFill>
        <p:spPr>
          <a:xfrm>
            <a:off x="1426001" y="2405916"/>
            <a:ext cx="2273398" cy="351039"/>
          </a:xfrm>
          <a:prstGeom prst="rect">
            <a:avLst/>
          </a:prstGeom>
        </p:spPr>
      </p:pic>
      <p:pic>
        <p:nvPicPr>
          <p:cNvPr id="14" name="Imagen 13"/>
          <p:cNvPicPr>
            <a:picLocks noChangeAspect="1"/>
          </p:cNvPicPr>
          <p:nvPr/>
        </p:nvPicPr>
        <p:blipFill>
          <a:blip r:embed="rId8"/>
          <a:stretch>
            <a:fillRect/>
          </a:stretch>
        </p:blipFill>
        <p:spPr>
          <a:xfrm>
            <a:off x="777341" y="744734"/>
            <a:ext cx="1048603" cy="493819"/>
          </a:xfrm>
          <a:prstGeom prst="rect">
            <a:avLst/>
          </a:prstGeom>
        </p:spPr>
      </p:pic>
      <p:sp>
        <p:nvSpPr>
          <p:cNvPr id="15" name="CuadroTexto 14"/>
          <p:cNvSpPr txBox="1"/>
          <p:nvPr/>
        </p:nvSpPr>
        <p:spPr>
          <a:xfrm>
            <a:off x="5014175" y="375402"/>
            <a:ext cx="3023949" cy="646331"/>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Professional</a:t>
            </a:r>
            <a:endParaRPr lang="es-E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657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291742973"/>
              </p:ext>
            </p:extLst>
          </p:nvPr>
        </p:nvGraphicFramePr>
        <p:xfrm>
          <a:off x="5486399" y="235767"/>
          <a:ext cx="5795493" cy="6385720"/>
        </p:xfrm>
        <a:graphic>
          <a:graphicData uri="http://schemas.openxmlformats.org/drawingml/2006/table">
            <a:tbl>
              <a:tblPr firstRow="1" firstCol="1" bandRow="1">
                <a:tableStyleId>{5C22544A-7EE6-4342-B048-85BDC9FD1C3A}</a:tableStyleId>
              </a:tblPr>
              <a:tblGrid>
                <a:gridCol w="941263"/>
                <a:gridCol w="1102623"/>
                <a:gridCol w="3751607"/>
              </a:tblGrid>
              <a:tr h="277640">
                <a:tc>
                  <a:txBody>
                    <a:bodyPr/>
                    <a:lstStyle/>
                    <a:p>
                      <a:pPr marL="0" marR="0" algn="ctr">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sesiones</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Agosto</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400" noProof="0" dirty="0" smtClean="0">
                          <a:effectLst/>
                          <a:latin typeface="Arial" panose="020B0604020202020204" pitchFamily="34" charset="0"/>
                          <a:cs typeface="Arial" panose="020B0604020202020204" pitchFamily="34" charset="0"/>
                        </a:rPr>
                        <a:t>20 – 24 Introduction ENEP</a:t>
                      </a:r>
                      <a:endParaRPr lang="en-US" sz="14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400" noProof="0" dirty="0" smtClean="0">
                          <a:effectLst/>
                          <a:latin typeface="Arial" panose="020B0604020202020204" pitchFamily="34" charset="0"/>
                          <a:cs typeface="Arial" panose="020B0604020202020204" pitchFamily="34" charset="0"/>
                        </a:rPr>
                        <a:t>27 -31 Introduction and diagnosis</a:t>
                      </a:r>
                      <a:endParaRPr lang="en-US" sz="14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s-MX" sz="1400">
                          <a:effectLst/>
                          <a:latin typeface="Arial" panose="020B0604020202020204" pitchFamily="34" charset="0"/>
                          <a:cs typeface="Arial" panose="020B0604020202020204" pitchFamily="34" charset="0"/>
                        </a:rPr>
                        <a:t>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Septiembre</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3 -7</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s-MX" sz="1400" dirty="0" smtClean="0">
                          <a:effectLst/>
                          <a:latin typeface="Arial" panose="020B0604020202020204" pitchFamily="34" charset="0"/>
                          <a:cs typeface="Arial" panose="020B0604020202020204" pitchFamily="34" charset="0"/>
                        </a:rPr>
                        <a:t>2</a:t>
                      </a:r>
                      <a:r>
                        <a:rPr lang="es-MX"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10 -14 </a:t>
                      </a:r>
                      <a:r>
                        <a:rPr lang="es-MX" sz="1400" dirty="0" smtClean="0">
                          <a:effectLst/>
                          <a:latin typeface="Arial" panose="020B0604020202020204" pitchFamily="34" charset="0"/>
                          <a:cs typeface="Arial" panose="020B0604020202020204" pitchFamily="34" charset="0"/>
                        </a:rPr>
                        <a:t>Obs</a:t>
                      </a:r>
                      <a:r>
                        <a:rPr lang="es-MX" sz="1400" baseline="0" dirty="0" smtClean="0">
                          <a:effectLst/>
                          <a:latin typeface="Arial" panose="020B0604020202020204" pitchFamily="34" charset="0"/>
                          <a:cs typeface="Arial" panose="020B0604020202020204" pitchFamily="34" charset="0"/>
                        </a:rPr>
                        <a:t>erve and </a:t>
                      </a:r>
                      <a:r>
                        <a:rPr lang="en-US" sz="1400" baseline="0" noProof="0" dirty="0" smtClean="0">
                          <a:effectLst/>
                          <a:latin typeface="Arial" panose="020B0604020202020204" pitchFamily="34" charset="0"/>
                          <a:cs typeface="Arial" panose="020B0604020202020204" pitchFamily="34" charset="0"/>
                        </a:rPr>
                        <a:t>assist</a:t>
                      </a:r>
                      <a:r>
                        <a:rPr lang="es-MX" sz="1400" baseline="0" dirty="0" smtClean="0">
                          <a:effectLst/>
                          <a:latin typeface="Arial" panose="020B0604020202020204" pitchFamily="34" charset="0"/>
                          <a:cs typeface="Arial" panose="020B0604020202020204" pitchFamily="34" charset="0"/>
                        </a:rPr>
                        <a:t> </a:t>
                      </a:r>
                      <a:r>
                        <a:rPr lang="es-MX" sz="1400" dirty="0" smtClean="0">
                          <a:effectLst/>
                          <a:latin typeface="Arial" panose="020B0604020202020204" pitchFamily="34" charset="0"/>
                          <a:cs typeface="Arial" panose="020B0604020202020204" pitchFamily="34" charset="0"/>
                        </a:rPr>
                        <a:t>2°, </a:t>
                      </a:r>
                      <a:r>
                        <a:rPr lang="en-US" sz="1400" noProof="0" dirty="0" smtClean="0">
                          <a:effectLst/>
                          <a:latin typeface="Arial" panose="020B0604020202020204" pitchFamily="34" charset="0"/>
                          <a:cs typeface="Arial" panose="020B0604020202020204" pitchFamily="34" charset="0"/>
                        </a:rPr>
                        <a:t>Practi</a:t>
                      </a:r>
                      <a:r>
                        <a:rPr lang="en-US" sz="1400" baseline="0" noProof="0" dirty="0" smtClean="0">
                          <a:effectLst/>
                          <a:latin typeface="Arial" panose="020B0604020202020204" pitchFamily="34" charset="0"/>
                          <a:cs typeface="Arial" panose="020B0604020202020204" pitchFamily="34" charset="0"/>
                        </a:rPr>
                        <a:t>ce</a:t>
                      </a:r>
                      <a:r>
                        <a:rPr lang="es-MX" sz="1400" baseline="0" dirty="0" smtClean="0">
                          <a:effectLst/>
                          <a:latin typeface="Arial" panose="020B0604020202020204" pitchFamily="34" charset="0"/>
                          <a:cs typeface="Arial" panose="020B0604020202020204" pitchFamily="34" charset="0"/>
                        </a:rPr>
                        <a:t> 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400" dirty="0" smtClean="0">
                          <a:effectLst/>
                          <a:latin typeface="Arial" panose="020B0604020202020204" pitchFamily="34" charset="0"/>
                          <a:cs typeface="Arial" panose="020B0604020202020204" pitchFamily="34" charset="0"/>
                        </a:rPr>
                        <a:t>17 – 21 </a:t>
                      </a:r>
                      <a:r>
                        <a:rPr lang="en-US" sz="1400" noProof="0" dirty="0" smtClean="0">
                          <a:effectLst/>
                          <a:latin typeface="Arial" panose="020B0604020202020204" pitchFamily="34" charset="0"/>
                          <a:cs typeface="Arial" panose="020B0604020202020204" pitchFamily="34" charset="0"/>
                        </a:rPr>
                        <a:t>Practi</a:t>
                      </a:r>
                      <a:r>
                        <a:rPr lang="en-US" sz="1400" baseline="0" noProof="0" dirty="0" smtClean="0">
                          <a:effectLst/>
                          <a:latin typeface="Arial" panose="020B0604020202020204" pitchFamily="34" charset="0"/>
                          <a:cs typeface="Arial" panose="020B0604020202020204" pitchFamily="34" charset="0"/>
                        </a:rPr>
                        <a:t>ce</a:t>
                      </a:r>
                      <a:r>
                        <a:rPr lang="es-MX" sz="1400" baseline="0" dirty="0" smtClean="0">
                          <a:effectLst/>
                          <a:latin typeface="Arial" panose="020B0604020202020204" pitchFamily="34" charset="0"/>
                          <a:cs typeface="Arial" panose="020B0604020202020204" pitchFamily="34" charset="0"/>
                        </a:rPr>
                        <a:t> 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24 – </a:t>
                      </a:r>
                      <a:r>
                        <a:rPr lang="es-MX" sz="1400" dirty="0" smtClean="0">
                          <a:effectLst/>
                          <a:latin typeface="Arial" panose="020B0604020202020204" pitchFamily="34" charset="0"/>
                          <a:cs typeface="Arial" panose="020B0604020202020204" pitchFamily="34" charset="0"/>
                        </a:rPr>
                        <a:t>28</a:t>
                      </a:r>
                      <a:r>
                        <a:rPr lang="es-MX" sz="1400" baseline="0" dirty="0" smtClean="0">
                          <a:effectLst/>
                          <a:latin typeface="Arial" panose="020B0604020202020204" pitchFamily="34" charset="0"/>
                          <a:cs typeface="Arial" panose="020B0604020202020204" pitchFamily="34" charset="0"/>
                        </a:rPr>
                        <a:t> </a:t>
                      </a:r>
                      <a:r>
                        <a:rPr lang="en-US" sz="1400" noProof="0" dirty="0" smtClean="0">
                          <a:effectLst/>
                          <a:latin typeface="Arial" panose="020B0604020202020204" pitchFamily="34" charset="0"/>
                          <a:cs typeface="Arial" panose="020B0604020202020204" pitchFamily="34" charset="0"/>
                        </a:rPr>
                        <a:t>Practi</a:t>
                      </a:r>
                      <a:r>
                        <a:rPr lang="en-US" sz="1400" baseline="0" noProof="0" dirty="0" smtClean="0">
                          <a:effectLst/>
                          <a:latin typeface="Arial" panose="020B0604020202020204" pitchFamily="34" charset="0"/>
                          <a:cs typeface="Arial" panose="020B0604020202020204" pitchFamily="34" charset="0"/>
                        </a:rPr>
                        <a:t>ce</a:t>
                      </a:r>
                      <a:r>
                        <a:rPr lang="es-MX" sz="1400" baseline="0" dirty="0" smtClean="0">
                          <a:effectLst/>
                          <a:latin typeface="Arial" panose="020B0604020202020204" pitchFamily="34" charset="0"/>
                          <a:cs typeface="Arial" panose="020B0604020202020204" pitchFamily="34" charset="0"/>
                        </a:rPr>
                        <a:t> 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Octubre</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1 – </a:t>
                      </a:r>
                      <a:r>
                        <a:rPr lang="es-MX" sz="1400" dirty="0" smtClean="0">
                          <a:effectLst/>
                          <a:latin typeface="Arial" panose="020B0604020202020204" pitchFamily="34" charset="0"/>
                          <a:cs typeface="Arial" panose="020B0604020202020204" pitchFamily="34" charset="0"/>
                        </a:rPr>
                        <a:t>5 </a:t>
                      </a:r>
                      <a:r>
                        <a:rPr lang="en-US" sz="1400" noProof="0" dirty="0" smtClean="0">
                          <a:effectLst/>
                          <a:latin typeface="Arial" panose="020B0604020202020204" pitchFamily="34" charset="0"/>
                          <a:cs typeface="Arial" panose="020B0604020202020204" pitchFamily="34" charset="0"/>
                        </a:rPr>
                        <a:t>Practi</a:t>
                      </a:r>
                      <a:r>
                        <a:rPr lang="en-US" sz="1400" baseline="0" noProof="0" dirty="0" smtClean="0">
                          <a:effectLst/>
                          <a:latin typeface="Arial" panose="020B0604020202020204" pitchFamily="34" charset="0"/>
                          <a:cs typeface="Arial" panose="020B0604020202020204" pitchFamily="34" charset="0"/>
                        </a:rPr>
                        <a:t>ce</a:t>
                      </a:r>
                      <a:r>
                        <a:rPr lang="es-MX" sz="1400" baseline="0" dirty="0" smtClean="0">
                          <a:effectLst/>
                          <a:latin typeface="Arial" panose="020B0604020202020204" pitchFamily="34" charset="0"/>
                          <a:cs typeface="Arial" panose="020B0604020202020204" pitchFamily="34" charset="0"/>
                        </a:rPr>
                        <a:t> 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400" dirty="0">
                          <a:effectLst/>
                          <a:latin typeface="Arial" panose="020B0604020202020204" pitchFamily="34" charset="0"/>
                          <a:cs typeface="Arial" panose="020B0604020202020204" pitchFamily="34" charset="0"/>
                        </a:rPr>
                        <a:t>8 – 12 </a:t>
                      </a:r>
                      <a:r>
                        <a:rPr lang="en-US" sz="1400" noProof="0" dirty="0" smtClean="0">
                          <a:effectLst/>
                          <a:latin typeface="Arial" panose="020B0604020202020204" pitchFamily="34" charset="0"/>
                          <a:cs typeface="Arial" panose="020B0604020202020204" pitchFamily="34" charset="0"/>
                        </a:rPr>
                        <a:t>Practi</a:t>
                      </a:r>
                      <a:r>
                        <a:rPr lang="en-US" sz="1400" baseline="0" noProof="0" dirty="0" smtClean="0">
                          <a:effectLst/>
                          <a:latin typeface="Arial" panose="020B0604020202020204" pitchFamily="34" charset="0"/>
                          <a:cs typeface="Arial" panose="020B0604020202020204" pitchFamily="34" charset="0"/>
                        </a:rPr>
                        <a:t>ce</a:t>
                      </a:r>
                      <a:r>
                        <a:rPr lang="es-MX" sz="1400" baseline="0" dirty="0" smtClean="0">
                          <a:effectLst/>
                          <a:latin typeface="Arial" panose="020B0604020202020204" pitchFamily="34" charset="0"/>
                          <a:cs typeface="Arial" panose="020B0604020202020204" pitchFamily="34" charset="0"/>
                        </a:rPr>
                        <a:t> 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400" dirty="0">
                          <a:effectLst/>
                          <a:latin typeface="Arial" panose="020B0604020202020204" pitchFamily="34" charset="0"/>
                          <a:cs typeface="Arial" panose="020B0604020202020204" pitchFamily="34" charset="0"/>
                        </a:rPr>
                        <a:t>15 – 19 </a:t>
                      </a:r>
                      <a:r>
                        <a:rPr lang="en-US" sz="1400" noProof="0" dirty="0" smtClean="0">
                          <a:effectLst/>
                          <a:latin typeface="Arial" panose="020B0604020202020204" pitchFamily="34" charset="0"/>
                          <a:cs typeface="Arial" panose="020B0604020202020204" pitchFamily="34" charset="0"/>
                        </a:rPr>
                        <a:t>Practi</a:t>
                      </a:r>
                      <a:r>
                        <a:rPr lang="en-US" sz="1400" baseline="0" noProof="0" dirty="0" smtClean="0">
                          <a:effectLst/>
                          <a:latin typeface="Arial" panose="020B0604020202020204" pitchFamily="34" charset="0"/>
                          <a:cs typeface="Arial" panose="020B0604020202020204" pitchFamily="34" charset="0"/>
                        </a:rPr>
                        <a:t>ce</a:t>
                      </a:r>
                      <a:r>
                        <a:rPr lang="es-MX" sz="1400" baseline="0" dirty="0" smtClean="0">
                          <a:effectLst/>
                          <a:latin typeface="Arial" panose="020B0604020202020204" pitchFamily="34" charset="0"/>
                          <a:cs typeface="Arial" panose="020B0604020202020204" pitchFamily="34" charset="0"/>
                        </a:rPr>
                        <a:t> 3° </a:t>
                      </a:r>
                      <a:r>
                        <a:rPr lang="en-US" sz="1400" noProof="0" smtClean="0">
                          <a:effectLst/>
                          <a:latin typeface="Arial" panose="020B0604020202020204" pitchFamily="34" charset="0"/>
                          <a:cs typeface="Arial" panose="020B0604020202020204" pitchFamily="34" charset="0"/>
                        </a:rPr>
                        <a:t>Evaluation</a:t>
                      </a:r>
                      <a:endParaRPr lang="es-E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400" noProof="0" dirty="0" smtClean="0">
                          <a:effectLst/>
                          <a:latin typeface="Arial" panose="020B0604020202020204" pitchFamily="34" charset="0"/>
                          <a:cs typeface="Arial" panose="020B0604020202020204" pitchFamily="34" charset="0"/>
                        </a:rPr>
                        <a:t>22 -26 </a:t>
                      </a:r>
                      <a:r>
                        <a:rPr lang="en-US" sz="1400" noProof="0" dirty="0" smtClean="0">
                          <a:solidFill>
                            <a:srgbClr val="FF0000"/>
                          </a:solidFill>
                          <a:effectLst/>
                          <a:latin typeface="Arial" panose="020B0604020202020204" pitchFamily="34" charset="0"/>
                          <a:cs typeface="Arial" panose="020B0604020202020204" pitchFamily="34" charset="0"/>
                        </a:rPr>
                        <a:t>1</a:t>
                      </a:r>
                      <a:r>
                        <a:rPr lang="en-US" sz="1400" baseline="30000" noProof="0" dirty="0" smtClean="0">
                          <a:solidFill>
                            <a:srgbClr val="FF0000"/>
                          </a:solidFill>
                          <a:effectLst/>
                          <a:latin typeface="Arial" panose="020B0604020202020204" pitchFamily="34" charset="0"/>
                          <a:cs typeface="Arial" panose="020B0604020202020204" pitchFamily="34" charset="0"/>
                        </a:rPr>
                        <a:t>st</a:t>
                      </a:r>
                      <a:r>
                        <a:rPr lang="en-US" sz="1400" noProof="0" dirty="0" smtClean="0">
                          <a:solidFill>
                            <a:srgbClr val="FF0000"/>
                          </a:solidFill>
                          <a:effectLst/>
                          <a:latin typeface="Arial" panose="020B0604020202020204" pitchFamily="34" charset="0"/>
                          <a:cs typeface="Arial" panose="020B0604020202020204" pitchFamily="34" charset="0"/>
                        </a:rPr>
                        <a:t> Evaluation</a:t>
                      </a:r>
                      <a:endParaRPr lang="en-US" sz="1400" noProof="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n-US" sz="1400" noProof="0" dirty="0" smtClean="0">
                          <a:effectLst/>
                          <a:latin typeface="Arial" panose="020B0604020202020204" pitchFamily="34" charset="0"/>
                          <a:cs typeface="Arial" panose="020B0604020202020204" pitchFamily="34" charset="0"/>
                        </a:rPr>
                        <a:t>29 -2 (holiday</a:t>
                      </a:r>
                      <a:r>
                        <a:rPr lang="en-US" sz="1400" baseline="0" noProof="0" dirty="0" smtClean="0">
                          <a:effectLst/>
                          <a:latin typeface="Arial" panose="020B0604020202020204" pitchFamily="34" charset="0"/>
                          <a:cs typeface="Arial" panose="020B0604020202020204" pitchFamily="34" charset="0"/>
                        </a:rPr>
                        <a:t> Friday the 2nd</a:t>
                      </a:r>
                      <a:r>
                        <a:rPr lang="en-US" sz="1400" noProof="0" dirty="0" smtClean="0">
                          <a:effectLst/>
                          <a:latin typeface="Arial" panose="020B0604020202020204" pitchFamily="34" charset="0"/>
                          <a:cs typeface="Arial" panose="020B0604020202020204" pitchFamily="34" charset="0"/>
                        </a:rPr>
                        <a:t>)</a:t>
                      </a:r>
                      <a:endParaRPr lang="en-US" sz="14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Noviembre</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5 -9 </a:t>
                      </a:r>
                      <a:r>
                        <a:rPr lang="es-MX" sz="1400" dirty="0" smtClean="0">
                          <a:effectLst/>
                          <a:latin typeface="Arial" panose="020B0604020202020204" pitchFamily="34" charset="0"/>
                          <a:cs typeface="Arial" panose="020B0604020202020204" pitchFamily="34" charset="0"/>
                        </a:rPr>
                        <a:t>Observe</a:t>
                      </a:r>
                      <a:r>
                        <a:rPr lang="es-MX" sz="1400" baseline="0" dirty="0" smtClean="0">
                          <a:effectLst/>
                          <a:latin typeface="Arial" panose="020B0604020202020204" pitchFamily="34" charset="0"/>
                          <a:cs typeface="Arial" panose="020B0604020202020204" pitchFamily="34" charset="0"/>
                        </a:rPr>
                        <a:t> and </a:t>
                      </a:r>
                      <a:r>
                        <a:rPr lang="en-US" sz="1400" baseline="0" noProof="0" dirty="0" smtClean="0">
                          <a:effectLst/>
                          <a:latin typeface="Arial" panose="020B0604020202020204" pitchFamily="34" charset="0"/>
                          <a:cs typeface="Arial" panose="020B0604020202020204" pitchFamily="34" charset="0"/>
                        </a:rPr>
                        <a:t>practice</a:t>
                      </a:r>
                      <a:r>
                        <a:rPr lang="es-MX" sz="1400" baseline="0" dirty="0" smtClean="0">
                          <a:effectLst/>
                          <a:latin typeface="Arial" panose="020B0604020202020204" pitchFamily="34" charset="0"/>
                          <a:cs typeface="Arial" panose="020B0604020202020204" pitchFamily="34" charset="0"/>
                        </a:rPr>
                        <a:t> 2°, </a:t>
                      </a:r>
                      <a:r>
                        <a:rPr lang="en-US" sz="1400" noProof="0" dirty="0" smtClean="0">
                          <a:effectLst/>
                          <a:latin typeface="Arial" panose="020B0604020202020204" pitchFamily="34" charset="0"/>
                          <a:cs typeface="Arial" panose="020B0604020202020204" pitchFamily="34" charset="0"/>
                        </a:rPr>
                        <a:t>Practi</a:t>
                      </a:r>
                      <a:r>
                        <a:rPr lang="en-US" sz="1400" baseline="0" noProof="0" dirty="0" smtClean="0">
                          <a:effectLst/>
                          <a:latin typeface="Arial" panose="020B0604020202020204" pitchFamily="34" charset="0"/>
                          <a:cs typeface="Arial" panose="020B0604020202020204" pitchFamily="34" charset="0"/>
                        </a:rPr>
                        <a:t>ce</a:t>
                      </a:r>
                      <a:r>
                        <a:rPr lang="es-MX" sz="1400" baseline="0" dirty="0" smtClean="0">
                          <a:effectLst/>
                          <a:latin typeface="Arial" panose="020B0604020202020204" pitchFamily="34" charset="0"/>
                          <a:cs typeface="Arial" panose="020B0604020202020204" pitchFamily="34" charset="0"/>
                        </a:rPr>
                        <a:t> 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12 -</a:t>
                      </a:r>
                      <a:r>
                        <a:rPr lang="es-MX" sz="1400" dirty="0" smtClean="0">
                          <a:effectLst/>
                          <a:latin typeface="Arial" panose="020B0604020202020204" pitchFamily="34" charset="0"/>
                          <a:cs typeface="Arial" panose="020B0604020202020204" pitchFamily="34" charset="0"/>
                        </a:rPr>
                        <a:t>16 </a:t>
                      </a:r>
                      <a:r>
                        <a:rPr lang="en-US" sz="1400" noProof="0" dirty="0" smtClean="0">
                          <a:effectLst/>
                          <a:latin typeface="Arial" panose="020B0604020202020204" pitchFamily="34" charset="0"/>
                          <a:cs typeface="Arial" panose="020B0604020202020204" pitchFamily="34" charset="0"/>
                        </a:rPr>
                        <a:t>Practi</a:t>
                      </a:r>
                      <a:r>
                        <a:rPr lang="en-US" sz="1400" baseline="0" noProof="0" dirty="0" smtClean="0">
                          <a:effectLst/>
                          <a:latin typeface="Arial" panose="020B0604020202020204" pitchFamily="34" charset="0"/>
                          <a:cs typeface="Arial" panose="020B0604020202020204" pitchFamily="34" charset="0"/>
                        </a:rPr>
                        <a:t>ce</a:t>
                      </a:r>
                      <a:r>
                        <a:rPr lang="es-MX" sz="1400" baseline="0" dirty="0" smtClean="0">
                          <a:effectLst/>
                          <a:latin typeface="Arial" panose="020B0604020202020204" pitchFamily="34" charset="0"/>
                          <a:cs typeface="Arial" panose="020B0604020202020204" pitchFamily="34" charset="0"/>
                        </a:rPr>
                        <a:t> 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19 – </a:t>
                      </a:r>
                      <a:r>
                        <a:rPr lang="es-MX" sz="1400" dirty="0" smtClean="0">
                          <a:effectLst/>
                          <a:latin typeface="Arial" panose="020B0604020202020204" pitchFamily="34" charset="0"/>
                          <a:cs typeface="Arial" panose="020B0604020202020204" pitchFamily="34" charset="0"/>
                        </a:rPr>
                        <a:t>23 </a:t>
                      </a:r>
                      <a:r>
                        <a:rPr lang="es-MX" sz="1400" dirty="0" smtClean="0">
                          <a:solidFill>
                            <a:srgbClr val="FF0000"/>
                          </a:solidFill>
                          <a:effectLst/>
                          <a:latin typeface="Arial" panose="020B0604020202020204" pitchFamily="34" charset="0"/>
                          <a:cs typeface="Arial" panose="020B0604020202020204" pitchFamily="34" charset="0"/>
                        </a:rPr>
                        <a:t>2nd </a:t>
                      </a:r>
                      <a:r>
                        <a:rPr lang="en-US" sz="1400" noProof="0" dirty="0" smtClean="0">
                          <a:solidFill>
                            <a:srgbClr val="FF0000"/>
                          </a:solidFill>
                          <a:effectLst/>
                          <a:latin typeface="Arial" panose="020B0604020202020204" pitchFamily="34" charset="0"/>
                          <a:cs typeface="Arial" panose="020B0604020202020204" pitchFamily="34" charset="0"/>
                        </a:rPr>
                        <a:t>Evaluation</a:t>
                      </a:r>
                      <a:r>
                        <a:rPr lang="en-US" sz="1400" noProof="0" dirty="0" smtClean="0">
                          <a:effectLst/>
                          <a:latin typeface="Arial" panose="020B0604020202020204" pitchFamily="34" charset="0"/>
                          <a:cs typeface="Arial" panose="020B0604020202020204" pitchFamily="34" charset="0"/>
                        </a:rPr>
                        <a:t>, Practi</a:t>
                      </a:r>
                      <a:r>
                        <a:rPr lang="en-US" sz="1400" baseline="0" noProof="0" dirty="0" smtClean="0">
                          <a:effectLst/>
                          <a:latin typeface="Arial" panose="020B0604020202020204" pitchFamily="34" charset="0"/>
                          <a:cs typeface="Arial" panose="020B0604020202020204" pitchFamily="34" charset="0"/>
                        </a:rPr>
                        <a:t>ce</a:t>
                      </a:r>
                      <a:r>
                        <a:rPr lang="es-MX" sz="1400" baseline="0" dirty="0" smtClean="0">
                          <a:effectLst/>
                          <a:latin typeface="Arial" panose="020B0604020202020204" pitchFamily="34" charset="0"/>
                          <a:cs typeface="Arial" panose="020B0604020202020204" pitchFamily="34" charset="0"/>
                        </a:rPr>
                        <a:t> 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26 -30 </a:t>
                      </a:r>
                      <a:r>
                        <a:rPr lang="en-US" sz="1400" noProof="0" dirty="0" smtClean="0">
                          <a:effectLst/>
                          <a:latin typeface="Arial" panose="020B0604020202020204" pitchFamily="34" charset="0"/>
                          <a:cs typeface="Arial" panose="020B0604020202020204" pitchFamily="34" charset="0"/>
                        </a:rPr>
                        <a:t>Practice 3</a:t>
                      </a:r>
                      <a:r>
                        <a:rPr lang="es-MX" sz="1400" dirty="0" smtClean="0">
                          <a:effectLst/>
                          <a:latin typeface="Arial" panose="020B0604020202020204" pitchFamily="34" charset="0"/>
                          <a:cs typeface="Arial" panose="020B0604020202020204" pitchFamily="34" charset="0"/>
                        </a:rPr>
                        <a:t>°, </a:t>
                      </a:r>
                      <a:r>
                        <a:rPr lang="en-US" sz="1400" noProof="0" dirty="0" smtClean="0">
                          <a:effectLst/>
                          <a:latin typeface="Arial" panose="020B0604020202020204" pitchFamily="34" charset="0"/>
                          <a:cs typeface="Arial" panose="020B0604020202020204" pitchFamily="34" charset="0"/>
                        </a:rPr>
                        <a:t>Practi</a:t>
                      </a:r>
                      <a:r>
                        <a:rPr lang="en-US" sz="1400" baseline="0" noProof="0" dirty="0" smtClean="0">
                          <a:effectLst/>
                          <a:latin typeface="Arial" panose="020B0604020202020204" pitchFamily="34" charset="0"/>
                          <a:cs typeface="Arial" panose="020B0604020202020204" pitchFamily="34" charset="0"/>
                        </a:rPr>
                        <a:t>ce</a:t>
                      </a:r>
                      <a:r>
                        <a:rPr lang="es-MX" sz="1400" baseline="0" dirty="0" smtClean="0">
                          <a:effectLst/>
                          <a:latin typeface="Arial" panose="020B0604020202020204" pitchFamily="34" charset="0"/>
                          <a:cs typeface="Arial" panose="020B0604020202020204" pitchFamily="34" charset="0"/>
                        </a:rPr>
                        <a:t> 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Diciembre</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3 -</a:t>
                      </a:r>
                      <a:r>
                        <a:rPr lang="es-MX" sz="1400" dirty="0" smtClean="0">
                          <a:effectLst/>
                          <a:latin typeface="Arial" panose="020B0604020202020204" pitchFamily="34" charset="0"/>
                          <a:cs typeface="Arial" panose="020B0604020202020204" pitchFamily="34" charset="0"/>
                        </a:rPr>
                        <a:t>7</a:t>
                      </a:r>
                      <a:r>
                        <a:rPr lang="en-US" sz="1400" noProof="0" dirty="0" smtClean="0">
                          <a:effectLst/>
                          <a:latin typeface="Arial" panose="020B0604020202020204" pitchFamily="34" charset="0"/>
                          <a:cs typeface="Arial" panose="020B0604020202020204" pitchFamily="34" charset="0"/>
                        </a:rPr>
                        <a:t> Practice</a:t>
                      </a:r>
                      <a:r>
                        <a:rPr lang="en-US" sz="1400" baseline="0" noProof="0" dirty="0" smtClean="0">
                          <a:effectLst/>
                          <a:latin typeface="Arial" panose="020B0604020202020204" pitchFamily="34" charset="0"/>
                          <a:cs typeface="Arial" panose="020B0604020202020204" pitchFamily="34" charset="0"/>
                        </a:rPr>
                        <a:t> </a:t>
                      </a:r>
                      <a:r>
                        <a:rPr lang="es-MX" sz="1400" dirty="0" smtClean="0">
                          <a:effectLst/>
                          <a:latin typeface="Arial" panose="020B0604020202020204" pitchFamily="34" charset="0"/>
                          <a:cs typeface="Arial" panose="020B0604020202020204" pitchFamily="34" charset="0"/>
                        </a:rPr>
                        <a:t>2° and 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10 -</a:t>
                      </a:r>
                      <a:r>
                        <a:rPr lang="es-MX" sz="1400" dirty="0" smtClean="0">
                          <a:effectLst/>
                          <a:latin typeface="Arial" panose="020B0604020202020204" pitchFamily="34" charset="0"/>
                          <a:cs typeface="Arial" panose="020B0604020202020204" pitchFamily="34" charset="0"/>
                        </a:rPr>
                        <a:t>14 </a:t>
                      </a:r>
                      <a:r>
                        <a:rPr lang="es-MX" sz="1400" dirty="0" smtClean="0">
                          <a:solidFill>
                            <a:srgbClr val="FF0000"/>
                          </a:solidFill>
                          <a:effectLst/>
                          <a:latin typeface="Arial" panose="020B0604020202020204" pitchFamily="34" charset="0"/>
                          <a:cs typeface="Arial" panose="020B0604020202020204" pitchFamily="34" charset="0"/>
                        </a:rPr>
                        <a:t>3rd </a:t>
                      </a:r>
                      <a:r>
                        <a:rPr lang="es-MX" sz="1400" dirty="0" err="1" smtClean="0">
                          <a:solidFill>
                            <a:srgbClr val="FF0000"/>
                          </a:solidFill>
                          <a:effectLst/>
                          <a:latin typeface="Arial" panose="020B0604020202020204" pitchFamily="34" charset="0"/>
                          <a:cs typeface="Arial" panose="020B0604020202020204" pitchFamily="34" charset="0"/>
                        </a:rPr>
                        <a:t>Evaluation</a:t>
                      </a:r>
                      <a:endParaRPr lang="es-ES"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17 -19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Enero</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smtClean="0">
                          <a:effectLst/>
                          <a:latin typeface="Arial" panose="020B0604020202020204" pitchFamily="34" charset="0"/>
                          <a:cs typeface="Arial" panose="020B0604020202020204" pitchFamily="34" charset="0"/>
                        </a:rPr>
                        <a:t>7 -11 </a:t>
                      </a:r>
                      <a:r>
                        <a:rPr lang="es-MX" sz="1400" dirty="0" smtClean="0">
                          <a:solidFill>
                            <a:srgbClr val="FF0000"/>
                          </a:solidFill>
                          <a:effectLst/>
                          <a:latin typeface="Arial" panose="020B0604020202020204" pitchFamily="34" charset="0"/>
                          <a:cs typeface="Arial" panose="020B0604020202020204" pitchFamily="34" charset="0"/>
                        </a:rPr>
                        <a:t>GLOBAL </a:t>
                      </a:r>
                      <a:r>
                        <a:rPr lang="en-US" sz="1400" noProof="0" dirty="0" smtClean="0">
                          <a:solidFill>
                            <a:srgbClr val="FF0000"/>
                          </a:solidFill>
                          <a:effectLst/>
                          <a:latin typeface="Arial" panose="020B0604020202020204" pitchFamily="34" charset="0"/>
                          <a:cs typeface="Arial" panose="020B0604020202020204" pitchFamily="34" charset="0"/>
                        </a:rPr>
                        <a:t>Evaluation</a:t>
                      </a:r>
                      <a:endParaRPr lang="en-US" sz="1400" noProof="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14 -</a:t>
                      </a:r>
                      <a:r>
                        <a:rPr lang="es-MX" sz="1400" dirty="0" smtClean="0">
                          <a:effectLst/>
                          <a:latin typeface="Arial" panose="020B0604020202020204" pitchFamily="34" charset="0"/>
                          <a:cs typeface="Arial" panose="020B0604020202020204" pitchFamily="34" charset="0"/>
                        </a:rPr>
                        <a:t>18</a:t>
                      </a:r>
                      <a:endParaRPr lang="en-US" sz="14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21 -25 </a:t>
                      </a:r>
                      <a:r>
                        <a:rPr lang="en-US" sz="1400" noProof="0" dirty="0" smtClean="0">
                          <a:effectLst/>
                          <a:latin typeface="Arial" panose="020B0604020202020204" pitchFamily="34" charset="0"/>
                          <a:cs typeface="Arial" panose="020B0604020202020204" pitchFamily="34" charset="0"/>
                        </a:rPr>
                        <a:t>Grading</a:t>
                      </a:r>
                      <a:endParaRPr lang="en-US" sz="14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7640">
                <a:tc>
                  <a:txBody>
                    <a:bodyPr/>
                    <a:lstStyle/>
                    <a:p>
                      <a:pPr marL="0" marR="0" algn="ctr">
                        <a:lnSpc>
                          <a:spcPct val="115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 </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MX" sz="1400" dirty="0">
                          <a:effectLst/>
                          <a:latin typeface="Arial" panose="020B0604020202020204" pitchFamily="34" charset="0"/>
                          <a:cs typeface="Arial" panose="020B0604020202020204" pitchFamily="34" charset="0"/>
                        </a:rPr>
                        <a:t>28 -</a:t>
                      </a:r>
                      <a:r>
                        <a:rPr lang="es-MX" sz="1400" dirty="0" smtClean="0">
                          <a:effectLst/>
                          <a:latin typeface="Arial" panose="020B0604020202020204" pitchFamily="34" charset="0"/>
                          <a:cs typeface="Arial" panose="020B0604020202020204" pitchFamily="34" charset="0"/>
                        </a:rPr>
                        <a:t>1</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2" name="CuadroTexto 1"/>
          <p:cNvSpPr txBox="1"/>
          <p:nvPr/>
        </p:nvSpPr>
        <p:spPr>
          <a:xfrm>
            <a:off x="412124" y="2283509"/>
            <a:ext cx="3799268" cy="1846659"/>
          </a:xfrm>
          <a:prstGeom prst="rect">
            <a:avLst/>
          </a:prstGeom>
          <a:noFill/>
        </p:spPr>
        <p:txBody>
          <a:bodyPr wrap="square" rtlCol="0">
            <a:spAutoFit/>
          </a:bodyPr>
          <a:lstStyle/>
          <a:p>
            <a:pPr lvl="0"/>
            <a:r>
              <a:rPr lang="en-US" altLang="es-ES" sz="3200" b="1" dirty="0">
                <a:solidFill>
                  <a:prstClr val="black"/>
                </a:solidFill>
                <a:latin typeface="Arial" panose="020B0604020202020204" pitchFamily="34" charset="0"/>
                <a:cs typeface="Arial" panose="020B0604020202020204" pitchFamily="34" charset="0"/>
              </a:rPr>
              <a:t>Evaluation</a:t>
            </a:r>
            <a:r>
              <a:rPr lang="es-MX" altLang="es-ES" sz="3200" b="1" dirty="0">
                <a:solidFill>
                  <a:prstClr val="black"/>
                </a:solidFill>
                <a:latin typeface="Arial" panose="020B0604020202020204" pitchFamily="34" charset="0"/>
                <a:cs typeface="Arial" panose="020B0604020202020204" pitchFamily="34" charset="0"/>
              </a:rPr>
              <a:t> and </a:t>
            </a:r>
            <a:r>
              <a:rPr lang="en-US" altLang="es-ES" sz="3200" b="1" dirty="0">
                <a:solidFill>
                  <a:prstClr val="black"/>
                </a:solidFill>
                <a:latin typeface="Arial" panose="020B0604020202020204" pitchFamily="34" charset="0"/>
                <a:cs typeface="Arial" panose="020B0604020202020204" pitchFamily="34" charset="0"/>
              </a:rPr>
              <a:t>teaching</a:t>
            </a:r>
            <a:r>
              <a:rPr lang="es-MX" altLang="es-ES" sz="3200" b="1" dirty="0">
                <a:solidFill>
                  <a:prstClr val="black"/>
                </a:solidFill>
                <a:latin typeface="Arial" panose="020B0604020202020204" pitchFamily="34" charset="0"/>
                <a:cs typeface="Arial" panose="020B0604020202020204" pitchFamily="34" charset="0"/>
              </a:rPr>
              <a:t> </a:t>
            </a:r>
            <a:r>
              <a:rPr lang="en-US" altLang="es-ES" sz="3200" b="1" dirty="0">
                <a:solidFill>
                  <a:prstClr val="black"/>
                </a:solidFill>
                <a:latin typeface="Arial" panose="020B0604020202020204" pitchFamily="34" charset="0"/>
                <a:cs typeface="Arial" panose="020B0604020202020204" pitchFamily="34" charset="0"/>
              </a:rPr>
              <a:t>practice</a:t>
            </a:r>
            <a:r>
              <a:rPr lang="es-MX" altLang="es-ES" sz="3200" b="1" dirty="0">
                <a:solidFill>
                  <a:prstClr val="black"/>
                </a:solidFill>
                <a:latin typeface="Arial" panose="020B0604020202020204" pitchFamily="34" charset="0"/>
                <a:cs typeface="Arial" panose="020B0604020202020204" pitchFamily="34" charset="0"/>
              </a:rPr>
              <a:t> dates</a:t>
            </a:r>
            <a:endParaRPr lang="es-ES" altLang="es-ES" sz="3200" b="1" dirty="0">
              <a:solidFill>
                <a:prstClr val="black"/>
              </a:solidFill>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511843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200295503"/>
              </p:ext>
            </p:extLst>
          </p:nvPr>
        </p:nvGraphicFramePr>
        <p:xfrm>
          <a:off x="4906851" y="3764925"/>
          <a:ext cx="6233374" cy="1097280"/>
        </p:xfrm>
        <a:graphic>
          <a:graphicData uri="http://schemas.openxmlformats.org/drawingml/2006/table">
            <a:tbl>
              <a:tblPr firstRow="1" bandRow="1">
                <a:tableStyleId>{5C22544A-7EE6-4342-B048-85BDC9FD1C3A}</a:tableStyleId>
              </a:tblPr>
              <a:tblGrid>
                <a:gridCol w="3657600"/>
                <a:gridCol w="1236372"/>
                <a:gridCol w="1339402"/>
              </a:tblGrid>
              <a:tr h="183831">
                <a:tc>
                  <a:txBody>
                    <a:bodyPr/>
                    <a:lstStyle/>
                    <a:p>
                      <a:pPr algn="ctr"/>
                      <a:r>
                        <a:rPr lang="es-MX" noProof="0" dirty="0" smtClean="0"/>
                        <a:t>Semestral</a:t>
                      </a:r>
                      <a:endParaRPr lang="es-MX" noProof="0" dirty="0"/>
                    </a:p>
                  </a:txBody>
                  <a:tcPr/>
                </a:tc>
                <a:tc>
                  <a:txBody>
                    <a:bodyPr/>
                    <a:lstStyle/>
                    <a:p>
                      <a:pPr algn="ctr"/>
                      <a:endParaRPr lang="es-ES" dirty="0"/>
                    </a:p>
                  </a:txBody>
                  <a:tcPr/>
                </a:tc>
                <a:tc>
                  <a:txBody>
                    <a:bodyPr/>
                    <a:lstStyle/>
                    <a:p>
                      <a:pPr algn="ctr"/>
                      <a:endParaRPr lang="es-ES" dirty="0"/>
                    </a:p>
                  </a:txBody>
                  <a:tcPr/>
                </a:tc>
              </a:tr>
              <a:tr h="183831">
                <a:tc>
                  <a:txBody>
                    <a:bodyPr/>
                    <a:lstStyle/>
                    <a:p>
                      <a:r>
                        <a:rPr lang="en-US" dirty="0" smtClean="0"/>
                        <a:t>Portfolio</a:t>
                      </a:r>
                      <a:endParaRPr lang="es-ES" dirty="0"/>
                    </a:p>
                  </a:txBody>
                  <a:tcPr/>
                </a:tc>
                <a:tc>
                  <a:txBody>
                    <a:bodyPr/>
                    <a:lstStyle/>
                    <a:p>
                      <a:pPr algn="ctr"/>
                      <a:r>
                        <a:rPr lang="en-US" dirty="0" smtClean="0"/>
                        <a:t>30%</a:t>
                      </a:r>
                      <a:endParaRPr lang="es-ES" dirty="0"/>
                    </a:p>
                  </a:txBody>
                  <a:tcPr/>
                </a:tc>
                <a:tc>
                  <a:txBody>
                    <a:bodyPr/>
                    <a:lstStyle/>
                    <a:p>
                      <a:pPr algn="ctr"/>
                      <a:endParaRPr lang="es-ES" dirty="0"/>
                    </a:p>
                  </a:txBody>
                  <a:tcPr/>
                </a:tc>
              </a:tr>
              <a:tr h="296029">
                <a:tc>
                  <a:txBody>
                    <a:bodyPr/>
                    <a:lstStyle/>
                    <a:p>
                      <a:r>
                        <a:rPr lang="en-US" dirty="0" smtClean="0"/>
                        <a:t>Global assessment</a:t>
                      </a:r>
                      <a:endParaRPr lang="es-ES" dirty="0"/>
                    </a:p>
                  </a:txBody>
                  <a:tcPr/>
                </a:tc>
                <a:tc>
                  <a:txBody>
                    <a:bodyPr/>
                    <a:lstStyle/>
                    <a:p>
                      <a:pPr algn="ctr"/>
                      <a:endParaRPr lang="es-ES" dirty="0"/>
                    </a:p>
                  </a:txBody>
                  <a:tcPr/>
                </a:tc>
                <a:tc>
                  <a:txBody>
                    <a:bodyPr/>
                    <a:lstStyle/>
                    <a:p>
                      <a:pPr algn="ctr"/>
                      <a:r>
                        <a:rPr lang="en-US" dirty="0" smtClean="0"/>
                        <a:t>70%</a:t>
                      </a:r>
                      <a:endParaRPr lang="es-ES" dirty="0"/>
                    </a:p>
                  </a:txBody>
                  <a:tcPr/>
                </a:tc>
              </a:tr>
            </a:tbl>
          </a:graphicData>
        </a:graphic>
      </p:graphicFrame>
      <p:sp>
        <p:nvSpPr>
          <p:cNvPr id="6" name="CuadroTexto 5"/>
          <p:cNvSpPr txBox="1"/>
          <p:nvPr/>
        </p:nvSpPr>
        <p:spPr>
          <a:xfrm>
            <a:off x="953037" y="1764406"/>
            <a:ext cx="2434107" cy="1323439"/>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Grading Criteria</a:t>
            </a:r>
            <a:endParaRPr lang="es-ES" sz="4000" b="1"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145923701"/>
              </p:ext>
            </p:extLst>
          </p:nvPr>
        </p:nvGraphicFramePr>
        <p:xfrm>
          <a:off x="4893970" y="1631754"/>
          <a:ext cx="6246255" cy="2103120"/>
        </p:xfrm>
        <a:graphic>
          <a:graphicData uri="http://schemas.openxmlformats.org/drawingml/2006/table">
            <a:tbl>
              <a:tblPr firstRow="1" bandRow="1">
                <a:tableStyleId>{5C22544A-7EE6-4342-B048-85BDC9FD1C3A}</a:tableStyleId>
              </a:tblPr>
              <a:tblGrid>
                <a:gridCol w="3657602"/>
                <a:gridCol w="1223493"/>
                <a:gridCol w="1365160"/>
              </a:tblGrid>
              <a:tr h="305285">
                <a:tc>
                  <a:txBody>
                    <a:bodyPr/>
                    <a:lstStyle/>
                    <a:p>
                      <a:pPr algn="ctr"/>
                      <a:r>
                        <a:rPr lang="en-US" dirty="0" smtClean="0"/>
                        <a:t>Period evaluation</a:t>
                      </a:r>
                      <a:endParaRPr lang="es-ES" dirty="0"/>
                    </a:p>
                  </a:txBody>
                  <a:tcPr/>
                </a:tc>
                <a:tc>
                  <a:txBody>
                    <a:bodyPr/>
                    <a:lstStyle/>
                    <a:p>
                      <a:pPr algn="ctr"/>
                      <a:r>
                        <a:rPr lang="en-US" dirty="0" smtClean="0"/>
                        <a:t>Formative</a:t>
                      </a:r>
                      <a:endParaRPr lang="es-ES" dirty="0"/>
                    </a:p>
                  </a:txBody>
                  <a:tcPr/>
                </a:tc>
                <a:tc>
                  <a:txBody>
                    <a:bodyPr/>
                    <a:lstStyle/>
                    <a:p>
                      <a:pPr algn="ctr"/>
                      <a:r>
                        <a:rPr lang="en-US" dirty="0" smtClean="0"/>
                        <a:t>Summative</a:t>
                      </a:r>
                      <a:endParaRPr lang="es-ES" dirty="0"/>
                    </a:p>
                  </a:txBody>
                  <a:tcPr/>
                </a:tc>
              </a:tr>
              <a:tr h="534249">
                <a:tc>
                  <a:txBody>
                    <a:bodyPr/>
                    <a:lstStyle/>
                    <a:p>
                      <a:r>
                        <a:rPr lang="en-US" dirty="0" smtClean="0"/>
                        <a:t>Participation and daily</a:t>
                      </a:r>
                      <a:r>
                        <a:rPr lang="en-US" baseline="0" dirty="0" smtClean="0"/>
                        <a:t> work (25)</a:t>
                      </a:r>
                    </a:p>
                    <a:p>
                      <a:r>
                        <a:rPr lang="en-US" baseline="0" dirty="0" smtClean="0"/>
                        <a:t>Homework (10)</a:t>
                      </a:r>
                      <a:endParaRPr lang="es-ES" dirty="0"/>
                    </a:p>
                  </a:txBody>
                  <a:tcPr/>
                </a:tc>
                <a:tc>
                  <a:txBody>
                    <a:bodyPr/>
                    <a:lstStyle/>
                    <a:p>
                      <a:pPr algn="ctr"/>
                      <a:r>
                        <a:rPr lang="en-US" dirty="0" smtClean="0"/>
                        <a:t>35%</a:t>
                      </a:r>
                      <a:endParaRPr lang="es-ES" dirty="0"/>
                    </a:p>
                  </a:txBody>
                  <a:tcPr anchor="ctr"/>
                </a:tc>
                <a:tc>
                  <a:txBody>
                    <a:bodyPr/>
                    <a:lstStyle/>
                    <a:p>
                      <a:pPr algn="ctr"/>
                      <a:endParaRPr lang="es-ES" dirty="0"/>
                    </a:p>
                  </a:txBody>
                  <a:tcPr/>
                </a:tc>
              </a:tr>
              <a:tr h="305285">
                <a:tc>
                  <a:txBody>
                    <a:bodyPr/>
                    <a:lstStyle/>
                    <a:p>
                      <a:r>
                        <a:rPr lang="en-US" dirty="0" smtClean="0"/>
                        <a:t>Project</a:t>
                      </a:r>
                      <a:endParaRPr lang="es-ES" dirty="0"/>
                    </a:p>
                  </a:txBody>
                  <a:tcPr/>
                </a:tc>
                <a:tc>
                  <a:txBody>
                    <a:bodyPr/>
                    <a:lstStyle/>
                    <a:p>
                      <a:pPr algn="ctr"/>
                      <a:r>
                        <a:rPr lang="en-US" dirty="0" smtClean="0"/>
                        <a:t>20%</a:t>
                      </a:r>
                      <a:endParaRPr lang="es-ES" dirty="0"/>
                    </a:p>
                  </a:txBody>
                  <a:tcPr/>
                </a:tc>
                <a:tc>
                  <a:txBody>
                    <a:bodyPr/>
                    <a:lstStyle/>
                    <a:p>
                      <a:pPr algn="ctr"/>
                      <a:endParaRPr lang="es-ES" dirty="0"/>
                    </a:p>
                  </a:txBody>
                  <a:tcPr/>
                </a:tc>
              </a:tr>
              <a:tr h="305285">
                <a:tc>
                  <a:txBody>
                    <a:bodyPr/>
                    <a:lstStyle/>
                    <a:p>
                      <a:r>
                        <a:rPr lang="en-US" dirty="0" smtClean="0"/>
                        <a:t>Exam</a:t>
                      </a:r>
                      <a:endParaRPr lang="es-ES" dirty="0"/>
                    </a:p>
                  </a:txBody>
                  <a:tcPr/>
                </a:tc>
                <a:tc>
                  <a:txBody>
                    <a:bodyPr/>
                    <a:lstStyle/>
                    <a:p>
                      <a:pPr algn="ctr"/>
                      <a:endParaRPr lang="es-ES"/>
                    </a:p>
                  </a:txBody>
                  <a:tcPr/>
                </a:tc>
                <a:tc>
                  <a:txBody>
                    <a:bodyPr/>
                    <a:lstStyle/>
                    <a:p>
                      <a:pPr algn="ctr"/>
                      <a:r>
                        <a:rPr lang="en-US" dirty="0" smtClean="0"/>
                        <a:t>35%</a:t>
                      </a:r>
                      <a:endParaRPr lang="es-ES" dirty="0"/>
                    </a:p>
                  </a:txBody>
                  <a:tcPr/>
                </a:tc>
              </a:tr>
              <a:tr h="305285">
                <a:tc>
                  <a:txBody>
                    <a:bodyPr/>
                    <a:lstStyle/>
                    <a:p>
                      <a:r>
                        <a:rPr lang="en-US" dirty="0" smtClean="0"/>
                        <a:t>Portfolio</a:t>
                      </a:r>
                      <a:endParaRPr lang="es-ES" dirty="0"/>
                    </a:p>
                  </a:txBody>
                  <a:tcPr/>
                </a:tc>
                <a:tc>
                  <a:txBody>
                    <a:bodyPr/>
                    <a:lstStyle/>
                    <a:p>
                      <a:pPr algn="ctr"/>
                      <a:endParaRPr lang="es-ES"/>
                    </a:p>
                  </a:txBody>
                  <a:tcPr/>
                </a:tc>
                <a:tc>
                  <a:txBody>
                    <a:bodyPr/>
                    <a:lstStyle/>
                    <a:p>
                      <a:pPr algn="ctr"/>
                      <a:r>
                        <a:rPr lang="en-US" dirty="0" smtClean="0"/>
                        <a:t>10%</a:t>
                      </a:r>
                      <a:endParaRPr lang="es-ES" dirty="0"/>
                    </a:p>
                  </a:txBody>
                  <a:tcPr/>
                </a:tc>
              </a:tr>
            </a:tbl>
          </a:graphicData>
        </a:graphic>
      </p:graphicFrame>
    </p:spTree>
    <p:extLst>
      <p:ext uri="{BB962C8B-B14F-4D97-AF65-F5344CB8AC3E}">
        <p14:creationId xmlns:p14="http://schemas.microsoft.com/office/powerpoint/2010/main" val="432293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5474" y="249216"/>
            <a:ext cx="10515600" cy="768216"/>
          </a:xfrm>
        </p:spPr>
        <p:txBody>
          <a:bodyPr/>
          <a:lstStyle/>
          <a:p>
            <a:pPr algn="ctr"/>
            <a:r>
              <a:rPr lang="en-US" b="1" dirty="0" smtClean="0">
                <a:latin typeface="Arial" panose="020B0604020202020204" pitchFamily="34" charset="0"/>
                <a:cs typeface="Arial" panose="020B0604020202020204" pitchFamily="34" charset="0"/>
              </a:rPr>
              <a:t>Roles of teacher and learner</a:t>
            </a:r>
            <a:endParaRPr lang="es-ES"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1764327" y="1017432"/>
            <a:ext cx="7806057" cy="5847008"/>
          </a:xfrm>
          <a:prstGeom prst="rect">
            <a:avLst/>
          </a:prstGeom>
        </p:spPr>
      </p:pic>
    </p:spTree>
    <p:extLst>
      <p:ext uri="{BB962C8B-B14F-4D97-AF65-F5344CB8AC3E}">
        <p14:creationId xmlns:p14="http://schemas.microsoft.com/office/powerpoint/2010/main" val="3601993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9397" y="373487"/>
            <a:ext cx="11243257" cy="6130344"/>
          </a:xfrm>
        </p:spPr>
        <p:txBody>
          <a:bodyPr>
            <a:normAutofit fontScale="70000" lnSpcReduction="20000"/>
          </a:bodyPr>
          <a:lstStyle/>
          <a:p>
            <a:pPr marL="0" indent="0">
              <a:lnSpc>
                <a:spcPct val="160000"/>
              </a:lnSpc>
              <a:buNone/>
            </a:pPr>
            <a:r>
              <a:rPr lang="en-US" sz="4000" b="1" dirty="0" smtClean="0">
                <a:latin typeface="Arial" panose="020B0604020202020204" pitchFamily="34" charset="0"/>
                <a:cs typeface="Arial" panose="020B0604020202020204" pitchFamily="34" charset="0"/>
              </a:rPr>
              <a:t>Course information and policies</a:t>
            </a:r>
          </a:p>
          <a:p>
            <a:pPr>
              <a:lnSpc>
                <a:spcPct val="160000"/>
              </a:lnSpc>
            </a:pPr>
            <a:r>
              <a:rPr lang="en-US" b="1" dirty="0" smtClean="0">
                <a:latin typeface="Arial" panose="020B0604020202020204" pitchFamily="34" charset="0"/>
                <a:cs typeface="Arial" panose="020B0604020202020204" pitchFamily="34" charset="0"/>
              </a:rPr>
              <a:t>Course Materials: </a:t>
            </a:r>
            <a:r>
              <a:rPr lang="en-US" dirty="0" smtClean="0">
                <a:latin typeface="Arial" panose="020B0604020202020204" pitchFamily="34" charset="0"/>
                <a:cs typeface="Arial" panose="020B0604020202020204" pitchFamily="34" charset="0"/>
              </a:rPr>
              <a:t>Failure to bring the book results in losing </a:t>
            </a:r>
            <a:r>
              <a:rPr lang="en-US" dirty="0">
                <a:latin typeface="Arial" panose="020B0604020202020204" pitchFamily="34" charset="0"/>
                <a:cs typeface="Arial" panose="020B0604020202020204" pitchFamily="34" charset="0"/>
              </a:rPr>
              <a:t>5</a:t>
            </a:r>
            <a:r>
              <a:rPr lang="en-US" dirty="0" smtClean="0">
                <a:latin typeface="Arial" panose="020B0604020202020204" pitchFamily="34" charset="0"/>
                <a:cs typeface="Arial" panose="020B0604020202020204" pitchFamily="34" charset="0"/>
              </a:rPr>
              <a:t> points per day.</a:t>
            </a:r>
          </a:p>
          <a:p>
            <a:pPr>
              <a:lnSpc>
                <a:spcPct val="160000"/>
              </a:lnSpc>
            </a:pPr>
            <a:r>
              <a:rPr lang="en-US" b="1" dirty="0" smtClean="0">
                <a:latin typeface="Arial" panose="020B0604020202020204" pitchFamily="34" charset="0"/>
                <a:cs typeface="Arial" panose="020B0604020202020204" pitchFamily="34" charset="0"/>
              </a:rPr>
              <a:t>Homework: </a:t>
            </a:r>
            <a:r>
              <a:rPr lang="en-US" dirty="0" smtClean="0">
                <a:latin typeface="Arial" panose="020B0604020202020204" pitchFamily="34" charset="0"/>
                <a:cs typeface="Arial" panose="020B0604020202020204" pitchFamily="34" charset="0"/>
              </a:rPr>
              <a:t>You will have homework every day. There will be regular online homework tasks, as well as homework related to textbook material.</a:t>
            </a:r>
          </a:p>
          <a:p>
            <a:pPr>
              <a:lnSpc>
                <a:spcPct val="160000"/>
              </a:lnSpc>
            </a:pPr>
            <a:r>
              <a:rPr lang="en-US" b="1" dirty="0" smtClean="0">
                <a:latin typeface="Arial" panose="020B0604020202020204" pitchFamily="34" charset="0"/>
                <a:cs typeface="Arial" panose="020B0604020202020204" pitchFamily="34" charset="0"/>
              </a:rPr>
              <a:t>No late homework will be accepted: </a:t>
            </a:r>
            <a:r>
              <a:rPr lang="en-US" dirty="0" smtClean="0">
                <a:latin typeface="Arial" panose="020B0604020202020204" pitchFamily="34" charset="0"/>
                <a:cs typeface="Arial" panose="020B0604020202020204" pitchFamily="34" charset="0"/>
              </a:rPr>
              <a:t>If you are absent it is your responsibility to find out the homework assigned. You have until the next school day to turn in the missed work. </a:t>
            </a:r>
            <a:r>
              <a:rPr lang="en-US" b="1" dirty="0" smtClean="0">
                <a:latin typeface="Arial" panose="020B0604020202020204" pitchFamily="34" charset="0"/>
                <a:cs typeface="Arial" panose="020B0604020202020204" pitchFamily="34" charset="0"/>
              </a:rPr>
              <a:t>(exceptional case for teaching practice weeks)</a:t>
            </a:r>
            <a:endParaRPr lang="en-US" b="1" dirty="0">
              <a:latin typeface="Arial" panose="020B0604020202020204" pitchFamily="34" charset="0"/>
              <a:cs typeface="Arial" panose="020B0604020202020204" pitchFamily="34" charset="0"/>
            </a:endParaRPr>
          </a:p>
          <a:p>
            <a:pPr>
              <a:lnSpc>
                <a:spcPct val="160000"/>
              </a:lnSpc>
            </a:pPr>
            <a:r>
              <a:rPr lang="en-US" b="1" dirty="0" smtClean="0">
                <a:latin typeface="Arial" panose="020B0604020202020204" pitchFamily="34" charset="0"/>
                <a:cs typeface="Arial" panose="020B0604020202020204" pitchFamily="34" charset="0"/>
              </a:rPr>
              <a:t>Grading: </a:t>
            </a:r>
            <a:r>
              <a:rPr lang="en-US" dirty="0" smtClean="0">
                <a:latin typeface="Arial" panose="020B0604020202020204" pitchFamily="34" charset="0"/>
                <a:cs typeface="Arial" panose="020B0604020202020204" pitchFamily="34" charset="0"/>
              </a:rPr>
              <a:t>Your course grade will depend on performance on tests, speeches given, and participation. Satisfactory participation means completing the tasks assigned in class and interacting with your classmates. Quizzes, tests, speeches, and dialogue presentations cannot be made up unless the student has an excuse absence by ENEP. This means that if a student is not in class for this work, he or she will receive a grade of 0 for the missed work.</a:t>
            </a:r>
          </a:p>
        </p:txBody>
      </p:sp>
    </p:spTree>
    <p:extLst>
      <p:ext uri="{BB962C8B-B14F-4D97-AF65-F5344CB8AC3E}">
        <p14:creationId xmlns:p14="http://schemas.microsoft.com/office/powerpoint/2010/main" val="72218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0761" y="618186"/>
            <a:ext cx="11294771" cy="5782614"/>
          </a:xfrm>
        </p:spPr>
        <p:txBody>
          <a:bodyPr>
            <a:normAutofit fontScale="85000" lnSpcReduction="10000"/>
          </a:bodyPr>
          <a:lstStyle/>
          <a:p>
            <a:pPr marL="0" indent="0">
              <a:lnSpc>
                <a:spcPct val="150000"/>
              </a:lnSpc>
              <a:buNone/>
            </a:pPr>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often take tests and quizzes at the BEGINNING of class time. If you come in late, you will not be given extra time to make up the test/quiz. If you come to class AFTER the test/quiz has finished, you WILL NOT be able to make it up</a:t>
            </a:r>
            <a:r>
              <a:rPr lang="en-US" dirty="0" smtClean="0">
                <a:latin typeface="Arial" panose="020B0604020202020204" pitchFamily="34" charset="0"/>
                <a:cs typeface="Arial" panose="020B0604020202020204" pitchFamily="34" charset="0"/>
              </a:rPr>
              <a:t>.</a:t>
            </a:r>
          </a:p>
          <a:p>
            <a:pPr marL="0" indent="0">
              <a:lnSpc>
                <a:spcPct val="150000"/>
              </a:lnSpc>
              <a:buNone/>
            </a:pPr>
            <a:r>
              <a:rPr lang="en-US" dirty="0" smtClean="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are not allowed to speak to others during a test</a:t>
            </a:r>
            <a:r>
              <a:rPr lang="en-US" dirty="0" smtClean="0">
                <a:latin typeface="Arial" panose="020B0604020202020204" pitchFamily="34" charset="0"/>
                <a:cs typeface="Arial" panose="020B0604020202020204" pitchFamily="34" charset="0"/>
              </a:rPr>
              <a:t>.</a:t>
            </a:r>
          </a:p>
          <a:p>
            <a:pPr marL="0" indent="0">
              <a:lnSpc>
                <a:spcPct val="150000"/>
              </a:lnSpc>
              <a:buNone/>
            </a:pPr>
            <a:endParaRPr lang="en-US" dirty="0" smtClean="0">
              <a:latin typeface="Arial" panose="020B0604020202020204" pitchFamily="34" charset="0"/>
              <a:cs typeface="Arial" panose="020B0604020202020204" pitchFamily="34" charset="0"/>
            </a:endParaRPr>
          </a:p>
          <a:p>
            <a:pPr marL="0" lvl="0" indent="0">
              <a:buNone/>
            </a:pPr>
            <a:r>
              <a:rPr lang="en-US" b="1" dirty="0">
                <a:solidFill>
                  <a:prstClr val="black"/>
                </a:solidFill>
                <a:latin typeface="Arial" panose="020B0604020202020204" pitchFamily="34" charset="0"/>
                <a:cs typeface="Arial" panose="020B0604020202020204" pitchFamily="34" charset="0"/>
              </a:rPr>
              <a:t>Conduct</a:t>
            </a:r>
          </a:p>
          <a:p>
            <a:pPr marL="0" lvl="0" indent="0">
              <a:buNone/>
            </a:pPr>
            <a:r>
              <a:rPr lang="en-US" dirty="0">
                <a:solidFill>
                  <a:prstClr val="black"/>
                </a:solidFill>
                <a:latin typeface="Arial" panose="020B0604020202020204" pitchFamily="34" charset="0"/>
                <a:cs typeface="Arial" panose="020B0604020202020204" pitchFamily="34" charset="0"/>
              </a:rPr>
              <a:t>Students are expected to:</a:t>
            </a:r>
          </a:p>
          <a:p>
            <a:pPr lvl="0"/>
            <a:r>
              <a:rPr lang="en-US" dirty="0">
                <a:solidFill>
                  <a:prstClr val="black"/>
                </a:solidFill>
                <a:latin typeface="Arial" panose="020B0604020202020204" pitchFamily="34" charset="0"/>
                <a:cs typeface="Arial" panose="020B0604020202020204" pitchFamily="34" charset="0"/>
              </a:rPr>
              <a:t>Attend all classes and arrive on time</a:t>
            </a:r>
          </a:p>
          <a:p>
            <a:pPr lvl="0"/>
            <a:r>
              <a:rPr lang="en-US" dirty="0">
                <a:solidFill>
                  <a:prstClr val="black"/>
                </a:solidFill>
                <a:latin typeface="Arial" panose="020B0604020202020204" pitchFamily="34" charset="0"/>
                <a:cs typeface="Arial" panose="020B0604020202020204" pitchFamily="34" charset="0"/>
              </a:rPr>
              <a:t>Bring the texts, paper, pencil, eraser</a:t>
            </a:r>
          </a:p>
          <a:p>
            <a:pPr lvl="0"/>
            <a:r>
              <a:rPr lang="en-US" dirty="0">
                <a:solidFill>
                  <a:prstClr val="black"/>
                </a:solidFill>
                <a:latin typeface="Arial" panose="020B0604020202020204" pitchFamily="34" charset="0"/>
                <a:cs typeface="Arial" panose="020B0604020202020204" pitchFamily="34" charset="0"/>
              </a:rPr>
              <a:t>Participate in class</a:t>
            </a:r>
          </a:p>
          <a:p>
            <a:pPr lvl="0"/>
            <a:r>
              <a:rPr lang="en-US" dirty="0">
                <a:solidFill>
                  <a:prstClr val="black"/>
                </a:solidFill>
                <a:latin typeface="Arial" panose="020B0604020202020204" pitchFamily="34" charset="0"/>
                <a:cs typeface="Arial" panose="020B0604020202020204" pitchFamily="34" charset="0"/>
              </a:rPr>
              <a:t>Complete homework</a:t>
            </a:r>
          </a:p>
          <a:p>
            <a:pPr marL="0" indent="0">
              <a:lnSpc>
                <a:spcPct val="150000"/>
              </a:lnSpc>
              <a:buNone/>
            </a:pPr>
            <a:endParaRPr lang="en-US" dirty="0">
              <a:latin typeface="Arial" panose="020B0604020202020204" pitchFamily="34" charset="0"/>
              <a:cs typeface="Arial" panose="020B0604020202020204" pitchFamily="34" charset="0"/>
            </a:endParaRPr>
          </a:p>
          <a:p>
            <a:pPr marL="0" indent="0">
              <a:buNone/>
            </a:pPr>
            <a:endParaRPr lang="es-ES" dirty="0"/>
          </a:p>
        </p:txBody>
      </p:sp>
    </p:spTree>
    <p:extLst>
      <p:ext uri="{BB962C8B-B14F-4D97-AF65-F5344CB8AC3E}">
        <p14:creationId xmlns:p14="http://schemas.microsoft.com/office/powerpoint/2010/main" val="99642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5003" y="386366"/>
            <a:ext cx="11307651" cy="5790597"/>
          </a:xfrm>
        </p:spPr>
        <p:txBody>
          <a:bodyPr>
            <a:normAutofit fontScale="77500" lnSpcReduction="20000"/>
          </a:bodyPr>
          <a:lstStyle/>
          <a:p>
            <a:pPr marL="0" lvl="0" indent="0">
              <a:buNone/>
            </a:pPr>
            <a:endParaRPr lang="en-US" sz="1200" dirty="0" smtClean="0">
              <a:solidFill>
                <a:prstClr val="black"/>
              </a:solidFill>
              <a:latin typeface="Arial" panose="020B0604020202020204" pitchFamily="34" charset="0"/>
              <a:cs typeface="Arial" panose="020B0604020202020204" pitchFamily="34" charset="0"/>
            </a:endParaRPr>
          </a:p>
          <a:p>
            <a:pPr marL="0" indent="0">
              <a:lnSpc>
                <a:spcPct val="160000"/>
              </a:lnSpc>
              <a:buNone/>
            </a:pPr>
            <a:r>
              <a:rPr lang="en-US" sz="2400" b="1" dirty="0" smtClean="0">
                <a:latin typeface="Arial" panose="020B0604020202020204" pitchFamily="34" charset="0"/>
                <a:cs typeface="Arial" panose="020B0604020202020204" pitchFamily="34" charset="0"/>
              </a:rPr>
              <a:t>Please </a:t>
            </a:r>
            <a:r>
              <a:rPr lang="en-US" sz="2400" b="1" dirty="0">
                <a:latin typeface="Arial" panose="020B0604020202020204" pitchFamily="34" charset="0"/>
                <a:cs typeface="Arial" panose="020B0604020202020204" pitchFamily="34" charset="0"/>
              </a:rPr>
              <a:t>turn off cell phones during class</a:t>
            </a:r>
            <a:r>
              <a:rPr lang="en-US" sz="2400" b="1" dirty="0" smtClean="0">
                <a:latin typeface="Arial" panose="020B0604020202020204" pitchFamily="34" charset="0"/>
                <a:cs typeface="Arial" panose="020B0604020202020204" pitchFamily="34" charset="0"/>
              </a:rPr>
              <a:t>!</a:t>
            </a:r>
            <a:endParaRPr lang="en-US" sz="2400" b="1" dirty="0">
              <a:solidFill>
                <a:prstClr val="black"/>
              </a:solidFill>
              <a:latin typeface="Arial" panose="020B0604020202020204" pitchFamily="34" charset="0"/>
              <a:cs typeface="Arial" panose="020B0604020202020204" pitchFamily="34" charset="0"/>
            </a:endParaRPr>
          </a:p>
          <a:p>
            <a:pPr marL="0" lvl="0" indent="0">
              <a:lnSpc>
                <a:spcPct val="160000"/>
              </a:lnSpc>
              <a:buNone/>
            </a:pPr>
            <a:r>
              <a:rPr lang="en-US" sz="2400" dirty="0">
                <a:solidFill>
                  <a:prstClr val="black"/>
                </a:solidFill>
                <a:latin typeface="Arial" panose="020B0604020202020204" pitchFamily="34" charset="0"/>
                <a:cs typeface="Arial" panose="020B0604020202020204" pitchFamily="34" charset="0"/>
              </a:rPr>
              <a:t>Cell phones should be turned off in class; no texting may be done in class. In addition, students may not use electronic devices with earphones in class nor may they do recreational activities on computers. Electronic dictionaries may be used in class but not during tests.</a:t>
            </a:r>
          </a:p>
          <a:p>
            <a:pPr marL="0" lvl="0" indent="0">
              <a:lnSpc>
                <a:spcPct val="160000"/>
              </a:lnSpc>
              <a:buNone/>
            </a:pPr>
            <a:r>
              <a:rPr lang="en-US" sz="2400" b="1" dirty="0">
                <a:solidFill>
                  <a:prstClr val="black"/>
                </a:solidFill>
                <a:latin typeface="Arial" panose="020B0604020202020204" pitchFamily="34" charset="0"/>
                <a:cs typeface="Arial" panose="020B0604020202020204" pitchFamily="34" charset="0"/>
              </a:rPr>
              <a:t>Policies about being late and being absent</a:t>
            </a:r>
          </a:p>
          <a:p>
            <a:pPr marL="0" lvl="0" indent="0">
              <a:lnSpc>
                <a:spcPct val="160000"/>
              </a:lnSpc>
              <a:buNone/>
            </a:pPr>
            <a:r>
              <a:rPr lang="en-US" sz="2400" dirty="0">
                <a:solidFill>
                  <a:prstClr val="black"/>
                </a:solidFill>
                <a:latin typeface="Arial" panose="020B0604020202020204" pitchFamily="34" charset="0"/>
                <a:cs typeface="Arial" panose="020B0604020202020204" pitchFamily="34" charset="0"/>
              </a:rPr>
              <a:t>In accordance to ENEP ‘s policies, you are allowed to miss up to 15% of class time. If you miss more than that, YOU WILL FAIL the class and must return to the same level next course</a:t>
            </a:r>
            <a:r>
              <a:rPr lang="en-US" sz="2400" dirty="0" smtClean="0">
                <a:solidFill>
                  <a:prstClr val="black"/>
                </a:solidFill>
                <a:latin typeface="Arial" panose="020B0604020202020204" pitchFamily="34" charset="0"/>
                <a:cs typeface="Arial" panose="020B0604020202020204" pitchFamily="34" charset="0"/>
              </a:rPr>
              <a:t>.</a:t>
            </a:r>
          </a:p>
          <a:p>
            <a:pPr marL="0" lvl="0" indent="0">
              <a:lnSpc>
                <a:spcPct val="160000"/>
              </a:lnSpc>
              <a:buNone/>
            </a:pPr>
            <a:endParaRPr lang="en-US" sz="2400" dirty="0">
              <a:solidFill>
                <a:prstClr val="black"/>
              </a:solidFill>
              <a:latin typeface="Arial" panose="020B0604020202020204" pitchFamily="34" charset="0"/>
              <a:cs typeface="Arial" panose="020B0604020202020204" pitchFamily="34" charset="0"/>
            </a:endParaRPr>
          </a:p>
          <a:p>
            <a:pPr marL="0" lvl="0" indent="0">
              <a:buNone/>
            </a:pPr>
            <a:r>
              <a:rPr lang="en-US" sz="2400" b="1" dirty="0">
                <a:solidFill>
                  <a:prstClr val="black"/>
                </a:solidFill>
                <a:latin typeface="Arial" panose="020B0604020202020204" pitchFamily="34" charset="0"/>
                <a:cs typeface="Arial" panose="020B0604020202020204" pitchFamily="34" charset="0"/>
              </a:rPr>
              <a:t>Minutes will be </a:t>
            </a:r>
            <a:r>
              <a:rPr lang="en-US" sz="2400" b="1" dirty="0" smtClean="0">
                <a:solidFill>
                  <a:prstClr val="black"/>
                </a:solidFill>
                <a:latin typeface="Arial" panose="020B0604020202020204" pitchFamily="34" charset="0"/>
                <a:cs typeface="Arial" panose="020B0604020202020204" pitchFamily="34" charset="0"/>
              </a:rPr>
              <a:t>subtracted </a:t>
            </a:r>
            <a:r>
              <a:rPr lang="en-US" sz="2400" b="1" dirty="0">
                <a:solidFill>
                  <a:prstClr val="black"/>
                </a:solidFill>
                <a:latin typeface="Arial" panose="020B0604020202020204" pitchFamily="34" charset="0"/>
                <a:cs typeface="Arial" panose="020B0604020202020204" pitchFamily="34" charset="0"/>
              </a:rPr>
              <a:t>if </a:t>
            </a:r>
            <a:r>
              <a:rPr lang="en-US" sz="2400" b="1" dirty="0" smtClean="0">
                <a:solidFill>
                  <a:prstClr val="black"/>
                </a:solidFill>
                <a:latin typeface="Arial" panose="020B0604020202020204" pitchFamily="34" charset="0"/>
                <a:cs typeface="Arial" panose="020B0604020202020204" pitchFamily="34" charset="0"/>
              </a:rPr>
              <a:t>you:</a:t>
            </a:r>
            <a:endParaRPr lang="en-US" sz="2400" b="1" dirty="0">
              <a:solidFill>
                <a:prstClr val="black"/>
              </a:solidFill>
              <a:latin typeface="Arial" panose="020B0604020202020204" pitchFamily="34" charset="0"/>
              <a:cs typeface="Arial" panose="020B0604020202020204" pitchFamily="34" charset="0"/>
            </a:endParaRPr>
          </a:p>
          <a:p>
            <a:pPr lvl="0"/>
            <a:r>
              <a:rPr lang="en-US" sz="2400" dirty="0">
                <a:solidFill>
                  <a:prstClr val="black"/>
                </a:solidFill>
                <a:latin typeface="Arial" panose="020B0604020202020204" pitchFamily="34" charset="0"/>
                <a:cs typeface="Arial" panose="020B0604020202020204" pitchFamily="34" charset="0"/>
              </a:rPr>
              <a:t>Arrive late</a:t>
            </a:r>
          </a:p>
          <a:p>
            <a:pPr lvl="0"/>
            <a:r>
              <a:rPr lang="en-US" sz="2400" dirty="0">
                <a:solidFill>
                  <a:prstClr val="black"/>
                </a:solidFill>
                <a:latin typeface="Arial" panose="020B0604020202020204" pitchFamily="34" charset="0"/>
                <a:cs typeface="Arial" panose="020B0604020202020204" pitchFamily="34" charset="0"/>
              </a:rPr>
              <a:t>Come back to class late or leave early</a:t>
            </a:r>
          </a:p>
          <a:p>
            <a:pPr lvl="0"/>
            <a:r>
              <a:rPr lang="en-US" sz="2400" dirty="0">
                <a:solidFill>
                  <a:prstClr val="black"/>
                </a:solidFill>
                <a:latin typeface="Arial" panose="020B0604020202020204" pitchFamily="34" charset="0"/>
                <a:cs typeface="Arial" panose="020B0604020202020204" pitchFamily="34" charset="0"/>
              </a:rPr>
              <a:t>Sleep during a class</a:t>
            </a:r>
          </a:p>
          <a:p>
            <a:pPr lvl="0"/>
            <a:r>
              <a:rPr lang="en-US" sz="2400" dirty="0">
                <a:solidFill>
                  <a:prstClr val="black"/>
                </a:solidFill>
                <a:latin typeface="Arial" panose="020B0604020202020204" pitchFamily="34" charset="0"/>
                <a:cs typeface="Arial" panose="020B0604020202020204" pitchFamily="34" charset="0"/>
              </a:rPr>
              <a:t>Read anything during class which is not related to class activities</a:t>
            </a:r>
          </a:p>
          <a:p>
            <a:pPr marL="0" indent="0">
              <a:buNone/>
            </a:pPr>
            <a:endParaRPr lang="es-ES" dirty="0"/>
          </a:p>
        </p:txBody>
      </p:sp>
    </p:spTree>
    <p:extLst>
      <p:ext uri="{BB962C8B-B14F-4D97-AF65-F5344CB8AC3E}">
        <p14:creationId xmlns:p14="http://schemas.microsoft.com/office/powerpoint/2010/main" val="27671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a:bodyPr>
          <a:lstStyle/>
          <a:p>
            <a:r>
              <a:rPr lang="es-ES" sz="3200" b="1" dirty="0" smtClean="0">
                <a:latin typeface="Arial" panose="020B0604020202020204" pitchFamily="34" charset="0"/>
                <a:cs typeface="Arial" panose="020B0604020202020204" pitchFamily="34" charset="0"/>
              </a:rPr>
              <a:t>Escuela </a:t>
            </a:r>
            <a:r>
              <a:rPr lang="es-ES" sz="3200" b="1" dirty="0">
                <a:latin typeface="Arial" panose="020B0604020202020204" pitchFamily="34" charset="0"/>
                <a:cs typeface="Arial" panose="020B0604020202020204" pitchFamily="34" charset="0"/>
              </a:rPr>
              <a:t>Normal de Educación </a:t>
            </a:r>
            <a:r>
              <a:rPr lang="es-ES" sz="3200" b="1" dirty="0" smtClean="0">
                <a:latin typeface="Arial" panose="020B0604020202020204" pitchFamily="34" charset="0"/>
                <a:cs typeface="Arial" panose="020B0604020202020204" pitchFamily="34" charset="0"/>
              </a:rPr>
              <a:t>Preescolar</a:t>
            </a:r>
            <a:r>
              <a:rPr lang="es-ES" b="1" dirty="0" smtClean="0"/>
              <a:t/>
            </a:r>
            <a:br>
              <a:rPr lang="es-ES" b="1" dirty="0" smtClean="0"/>
            </a:br>
            <a:r>
              <a:rPr lang="es-ES" b="1" dirty="0" smtClean="0"/>
              <a:t/>
            </a:r>
            <a:br>
              <a:rPr lang="es-ES" b="1" dirty="0" smtClean="0"/>
            </a:br>
            <a:r>
              <a:rPr lang="en-US" dirty="0" smtClean="0">
                <a:latin typeface="Arial" panose="020B0604020202020204" pitchFamily="34" charset="0"/>
                <a:cs typeface="Arial" panose="020B0604020202020204" pitchFamily="34" charset="0"/>
              </a:rPr>
              <a:t>English course</a:t>
            </a:r>
            <a:r>
              <a:rPr lang="es-ES" dirty="0" smtClean="0">
                <a:latin typeface="Arial" panose="020B0604020202020204" pitchFamily="34" charset="0"/>
                <a:cs typeface="Arial" panose="020B0604020202020204" pitchFamily="34" charset="0"/>
              </a:rPr>
              <a:t/>
            </a:r>
            <a:br>
              <a:rPr lang="es-ES" dirty="0" smtClean="0">
                <a:latin typeface="Arial" panose="020B0604020202020204" pitchFamily="34" charset="0"/>
                <a:cs typeface="Arial" panose="020B0604020202020204" pitchFamily="34" charset="0"/>
              </a:rPr>
            </a:br>
            <a:r>
              <a:rPr lang="es-ES" dirty="0" smtClean="0">
                <a:latin typeface="Arial" panose="020B0604020202020204" pitchFamily="34" charset="0"/>
                <a:cs typeface="Arial" panose="020B0604020202020204" pitchFamily="34" charset="0"/>
              </a:rPr>
              <a:t>Framework</a:t>
            </a:r>
            <a:endParaRPr lang="es-ES"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5777234"/>
            <a:ext cx="9144000" cy="556575"/>
          </a:xfrm>
        </p:spPr>
        <p:txBody>
          <a:bodyPr/>
          <a:lstStyle/>
          <a:p>
            <a:r>
              <a:rPr lang="en-US" dirty="0" smtClean="0">
                <a:latin typeface="Arial" panose="020B0604020202020204" pitchFamily="34" charset="0"/>
                <a:cs typeface="Arial" panose="020B0604020202020204" pitchFamily="34" charset="0"/>
              </a:rPr>
              <a:t>Teacher: Maria Elena Meza </a:t>
            </a:r>
            <a:r>
              <a:rPr lang="en-US" dirty="0" err="1" smtClean="0">
                <a:latin typeface="Arial" panose="020B0604020202020204" pitchFamily="34" charset="0"/>
                <a:cs typeface="Arial" panose="020B0604020202020204" pitchFamily="34" charset="0"/>
              </a:rPr>
              <a:t>Aguado</a:t>
            </a:r>
            <a:endParaRPr lang="es-ES"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52301" y="574517"/>
            <a:ext cx="1537335" cy="1537335"/>
          </a:xfrm>
          <a:prstGeom prst="rect">
            <a:avLst/>
          </a:prstGeom>
          <a:noFill/>
        </p:spPr>
      </p:pic>
    </p:spTree>
    <p:extLst>
      <p:ext uri="{BB962C8B-B14F-4D97-AF65-F5344CB8AC3E}">
        <p14:creationId xmlns:p14="http://schemas.microsoft.com/office/powerpoint/2010/main" val="4106616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1999" cy="6858000"/>
          </a:xfrm>
          <a:prstGeom prst="rect">
            <a:avLst/>
          </a:prstGeom>
        </p:spPr>
      </p:pic>
      <p:sp>
        <p:nvSpPr>
          <p:cNvPr id="3" name="Marcador de contenido 2"/>
          <p:cNvSpPr>
            <a:spLocks noGrp="1"/>
          </p:cNvSpPr>
          <p:nvPr>
            <p:ph idx="1"/>
          </p:nvPr>
        </p:nvSpPr>
        <p:spPr>
          <a:xfrm>
            <a:off x="656823" y="579549"/>
            <a:ext cx="10972799" cy="5692462"/>
          </a:xfrm>
        </p:spPr>
        <p:txBody>
          <a:bodyPr>
            <a:normAutofit fontScale="62500" lnSpcReduction="20000"/>
          </a:bodyPr>
          <a:lstStyle/>
          <a:p>
            <a:pPr marL="0" indent="0">
              <a:lnSpc>
                <a:spcPct val="160000"/>
              </a:lnSpc>
              <a:buNone/>
            </a:pPr>
            <a:r>
              <a:rPr lang="en-US" b="1" dirty="0">
                <a:latin typeface="Arial" panose="020B0604020202020204" pitchFamily="34" charset="0"/>
                <a:cs typeface="Arial" panose="020B0604020202020204" pitchFamily="34" charset="0"/>
              </a:rPr>
              <a:t>Cultural notes:</a:t>
            </a:r>
          </a:p>
          <a:p>
            <a:pPr marL="0" indent="0">
              <a:lnSpc>
                <a:spcPct val="160000"/>
              </a:lnSpc>
              <a:buNone/>
            </a:pPr>
            <a:r>
              <a:rPr lang="en-US" dirty="0">
                <a:latin typeface="Arial" panose="020B0604020202020204" pitchFamily="34" charset="0"/>
                <a:cs typeface="Arial" panose="020B0604020202020204" pitchFamily="34" charset="0"/>
              </a:rPr>
              <a:t>If you are late for some reason, please come in quietly and sit down. Do not disrupt the class saying hello, greeting classmates, etc.</a:t>
            </a:r>
          </a:p>
          <a:p>
            <a:pPr marL="0" indent="0">
              <a:lnSpc>
                <a:spcPct val="160000"/>
              </a:lnSpc>
              <a:buNone/>
            </a:pPr>
            <a:r>
              <a:rPr lang="en-US" dirty="0">
                <a:latin typeface="Arial" panose="020B0604020202020204" pitchFamily="34" charset="0"/>
                <a:cs typeface="Arial" panose="020B0604020202020204" pitchFamily="34" charset="0"/>
              </a:rPr>
              <a:t>Please do not attempt to negotiate with the instructor. It is very rude and disrespectful to negotiate grades, minutes, etc.</a:t>
            </a:r>
          </a:p>
          <a:p>
            <a:pPr marL="0" indent="0">
              <a:lnSpc>
                <a:spcPct val="160000"/>
              </a:lnSpc>
              <a:buNone/>
            </a:pPr>
            <a:r>
              <a:rPr lang="en-US" dirty="0">
                <a:latin typeface="Arial" panose="020B0604020202020204" pitchFamily="34" charset="0"/>
                <a:cs typeface="Arial" panose="020B0604020202020204" pitchFamily="34" charset="0"/>
              </a:rPr>
              <a:t>The only way to learn where you are misunderstanding is by asking questions.</a:t>
            </a:r>
          </a:p>
          <a:p>
            <a:pPr marL="0" indent="0">
              <a:lnSpc>
                <a:spcPct val="160000"/>
              </a:lnSpc>
              <a:buNone/>
            </a:pPr>
            <a:r>
              <a:rPr lang="en-US" dirty="0">
                <a:latin typeface="Arial" panose="020B0604020202020204" pitchFamily="34" charset="0"/>
                <a:cs typeface="Arial" panose="020B0604020202020204" pitchFamily="34" charset="0"/>
              </a:rPr>
              <a:t>You may call me Miss, teacher, Miss Mary</a:t>
            </a:r>
          </a:p>
          <a:p>
            <a:pPr marL="0" indent="0">
              <a:lnSpc>
                <a:spcPct val="160000"/>
              </a:lnSpc>
              <a:buNone/>
            </a:pPr>
            <a:r>
              <a:rPr lang="en-US" dirty="0">
                <a:latin typeface="Arial" panose="020B0604020202020204" pitchFamily="34" charset="0"/>
                <a:cs typeface="Arial" panose="020B0604020202020204" pitchFamily="34" charset="0"/>
              </a:rPr>
              <a:t>I look forward to a very good session. Thank you for your interest in learning English!</a:t>
            </a:r>
          </a:p>
          <a:p>
            <a:pPr marL="0" indent="0" algn="ctr">
              <a:lnSpc>
                <a:spcPct val="160000"/>
              </a:lnSpc>
              <a:buNone/>
            </a:pPr>
            <a:r>
              <a:rPr lang="en-US" b="1" dirty="0">
                <a:latin typeface="Comic Sans MS" panose="030F0702030302020204" pitchFamily="66" charset="0"/>
                <a:cs typeface="Arial" panose="020B0604020202020204" pitchFamily="34" charset="0"/>
              </a:rPr>
              <a:t>If you really want to improve your English, please remember: </a:t>
            </a:r>
          </a:p>
          <a:p>
            <a:pPr marL="0" indent="0" algn="ctr">
              <a:lnSpc>
                <a:spcPct val="160000"/>
              </a:lnSpc>
              <a:buNone/>
            </a:pPr>
            <a:r>
              <a:rPr lang="en-US" b="1" dirty="0">
                <a:latin typeface="Comic Sans MS" panose="030F0702030302020204" pitchFamily="66" charset="0"/>
                <a:cs typeface="Arial" panose="020B0604020202020204" pitchFamily="34" charset="0"/>
              </a:rPr>
              <a:t>The more you use English, the faster you will learn.</a:t>
            </a:r>
          </a:p>
          <a:p>
            <a:pPr marL="0" indent="0" algn="ctr">
              <a:lnSpc>
                <a:spcPct val="160000"/>
              </a:lnSpc>
              <a:buNone/>
            </a:pPr>
            <a:r>
              <a:rPr lang="en-US" b="1" dirty="0">
                <a:latin typeface="Comic Sans MS" panose="030F0702030302020204" pitchFamily="66" charset="0"/>
                <a:cs typeface="Arial" panose="020B0604020202020204" pitchFamily="34" charset="0"/>
              </a:rPr>
              <a:t>YOU CAN DO IT!</a:t>
            </a:r>
          </a:p>
          <a:p>
            <a:pPr marL="0" indent="0">
              <a:buNone/>
            </a:pPr>
            <a:endParaRPr lang="es-ES" dirty="0"/>
          </a:p>
        </p:txBody>
      </p:sp>
    </p:spTree>
    <p:extLst>
      <p:ext uri="{BB962C8B-B14F-4D97-AF65-F5344CB8AC3E}">
        <p14:creationId xmlns:p14="http://schemas.microsoft.com/office/powerpoint/2010/main" val="188075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Bibliography</a:t>
            </a:r>
            <a:endParaRPr lang="es-ES" dirty="0"/>
          </a:p>
        </p:txBody>
      </p:sp>
      <p:sp>
        <p:nvSpPr>
          <p:cNvPr id="3" name="Marcador de contenido 2"/>
          <p:cNvSpPr>
            <a:spLocks noGrp="1"/>
          </p:cNvSpPr>
          <p:nvPr>
            <p:ph idx="1"/>
          </p:nvPr>
        </p:nvSpPr>
        <p:spPr/>
        <p:txBody>
          <a:bodyPr/>
          <a:lstStyle/>
          <a:p>
            <a:pPr marL="0" indent="0">
              <a:buNone/>
            </a:pPr>
            <a:r>
              <a:rPr lang="es-ES" dirty="0" smtClean="0">
                <a:hlinkClick r:id="rId2"/>
              </a:rPr>
              <a:t>https://www.cambridgeenglish.org/Images/126011-using-cefr-principles-of-good-practice.pdf</a:t>
            </a:r>
            <a:endParaRPr lang="es-ES" dirty="0" smtClean="0"/>
          </a:p>
          <a:p>
            <a:pPr marL="0" indent="0">
              <a:buNone/>
            </a:pPr>
            <a:endParaRPr lang="en-US" dirty="0" smtClean="0"/>
          </a:p>
          <a:p>
            <a:pPr marL="0" indent="0">
              <a:buNone/>
            </a:pPr>
            <a:r>
              <a:rPr lang="es-ES" dirty="0">
                <a:hlinkClick r:id="rId3"/>
              </a:rPr>
              <a:t>https://</a:t>
            </a:r>
            <a:r>
              <a:rPr lang="es-ES" dirty="0" smtClean="0">
                <a:hlinkClick r:id="rId3"/>
              </a:rPr>
              <a:t>cevie-dgespe.com/Page/index.php/planes-de-estudios-2018/77</a:t>
            </a:r>
            <a:endParaRPr lang="es-ES" dirty="0" smtClean="0"/>
          </a:p>
          <a:p>
            <a:pPr marL="0" indent="0">
              <a:buNone/>
            </a:pPr>
            <a:endParaRPr lang="es-ES" dirty="0"/>
          </a:p>
          <a:p>
            <a:pPr marL="0" indent="0">
              <a:buNone/>
            </a:pPr>
            <a:endParaRPr lang="es-ES" dirty="0"/>
          </a:p>
        </p:txBody>
      </p:sp>
    </p:spTree>
    <p:extLst>
      <p:ext uri="{BB962C8B-B14F-4D97-AF65-F5344CB8AC3E}">
        <p14:creationId xmlns:p14="http://schemas.microsoft.com/office/powerpoint/2010/main" val="3009703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5182" t="23321" r="25008" b="10812"/>
          <a:stretch/>
        </p:blipFill>
        <p:spPr>
          <a:xfrm>
            <a:off x="3048120" y="731209"/>
            <a:ext cx="7656765" cy="5692462"/>
          </a:xfrm>
          <a:prstGeom prst="rect">
            <a:avLst/>
          </a:prstGeom>
        </p:spPr>
      </p:pic>
      <p:pic>
        <p:nvPicPr>
          <p:cNvPr id="2" name="Imagen 1"/>
          <p:cNvPicPr>
            <a:picLocks noChangeAspect="1"/>
          </p:cNvPicPr>
          <p:nvPr/>
        </p:nvPicPr>
        <p:blipFill>
          <a:blip r:embed="rId3"/>
          <a:stretch>
            <a:fillRect/>
          </a:stretch>
        </p:blipFill>
        <p:spPr>
          <a:xfrm>
            <a:off x="918611" y="309093"/>
            <a:ext cx="2970810" cy="1410902"/>
          </a:xfrm>
          <a:prstGeom prst="rect">
            <a:avLst/>
          </a:prstGeom>
        </p:spPr>
      </p:pic>
    </p:spTree>
    <p:extLst>
      <p:ext uri="{BB962C8B-B14F-4D97-AF65-F5344CB8AC3E}">
        <p14:creationId xmlns:p14="http://schemas.microsoft.com/office/powerpoint/2010/main" val="851253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7646" t="19015" r="24429" b="22381"/>
          <a:stretch/>
        </p:blipFill>
        <p:spPr>
          <a:xfrm>
            <a:off x="1648496" y="399246"/>
            <a:ext cx="9080775" cy="6243034"/>
          </a:xfrm>
          <a:prstGeom prst="rect">
            <a:avLst/>
          </a:prstGeom>
        </p:spPr>
      </p:pic>
    </p:spTree>
    <p:extLst>
      <p:ext uri="{BB962C8B-B14F-4D97-AF65-F5344CB8AC3E}">
        <p14:creationId xmlns:p14="http://schemas.microsoft.com/office/powerpoint/2010/main" val="2997426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1318473" y="0"/>
            <a:ext cx="9199435" cy="6858000"/>
          </a:xfrm>
          <a:prstGeom prst="rect">
            <a:avLst/>
          </a:prstGeom>
        </p:spPr>
      </p:pic>
    </p:spTree>
    <p:extLst>
      <p:ext uri="{BB962C8B-B14F-4D97-AF65-F5344CB8AC3E}">
        <p14:creationId xmlns:p14="http://schemas.microsoft.com/office/powerpoint/2010/main" val="685249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3639" y="399245"/>
            <a:ext cx="11256135" cy="6040192"/>
          </a:xfrm>
        </p:spPr>
        <p:txBody>
          <a:bodyPr>
            <a:normAutofit fontScale="92500"/>
          </a:bodyPr>
          <a:lstStyle/>
          <a:p>
            <a:pPr marL="0" lvl="0" indent="0">
              <a:lnSpc>
                <a:spcPct val="100000"/>
              </a:lnSpc>
              <a:buNone/>
            </a:pPr>
            <a:r>
              <a:rPr lang="es-MX" altLang="es-ES" sz="2400" b="1" dirty="0" err="1" smtClean="0">
                <a:solidFill>
                  <a:prstClr val="black"/>
                </a:solidFill>
                <a:latin typeface="Arial" panose="020B0604020202020204" pitchFamily="34" charset="0"/>
                <a:cs typeface="Arial" panose="020B0604020202020204" pitchFamily="34" charset="0"/>
              </a:rPr>
              <a:t>Number</a:t>
            </a:r>
            <a:r>
              <a:rPr lang="es-MX" altLang="es-ES" sz="2400" b="1" dirty="0" smtClean="0">
                <a:solidFill>
                  <a:prstClr val="black"/>
                </a:solidFill>
                <a:latin typeface="Arial" panose="020B0604020202020204" pitchFamily="34" charset="0"/>
                <a:cs typeface="Arial" panose="020B0604020202020204" pitchFamily="34" charset="0"/>
              </a:rPr>
              <a:t> of </a:t>
            </a:r>
            <a:r>
              <a:rPr lang="es-MX" altLang="es-ES" sz="2400" b="1" dirty="0" err="1" smtClean="0">
                <a:solidFill>
                  <a:prstClr val="black"/>
                </a:solidFill>
                <a:latin typeface="Arial" panose="020B0604020202020204" pitchFamily="34" charset="0"/>
                <a:cs typeface="Arial" panose="020B0604020202020204" pitchFamily="34" charset="0"/>
              </a:rPr>
              <a:t>hours</a:t>
            </a:r>
            <a:r>
              <a:rPr lang="es-MX" altLang="es-ES" sz="2400" b="1" dirty="0" smtClean="0">
                <a:solidFill>
                  <a:prstClr val="black"/>
                </a:solidFill>
                <a:latin typeface="Arial" panose="020B0604020202020204" pitchFamily="34" charset="0"/>
                <a:cs typeface="Arial" panose="020B0604020202020204" pitchFamily="34" charset="0"/>
              </a:rPr>
              <a:t>/ </a:t>
            </a:r>
            <a:r>
              <a:rPr lang="es-MX" altLang="es-ES" sz="2400" b="1" dirty="0" err="1" smtClean="0">
                <a:solidFill>
                  <a:prstClr val="black"/>
                </a:solidFill>
                <a:latin typeface="Arial" panose="020B0604020202020204" pitchFamily="34" charset="0"/>
                <a:cs typeface="Arial" panose="020B0604020202020204" pitchFamily="34" charset="0"/>
              </a:rPr>
              <a:t>Credits</a:t>
            </a:r>
            <a:r>
              <a:rPr lang="es-MX" altLang="es-ES" sz="2400" b="1" dirty="0" smtClean="0">
                <a:solidFill>
                  <a:prstClr val="black"/>
                </a:solidFill>
                <a:latin typeface="Arial" panose="020B0604020202020204" pitchFamily="34" charset="0"/>
                <a:cs typeface="Arial" panose="020B0604020202020204" pitchFamily="34" charset="0"/>
              </a:rPr>
              <a:t>: </a:t>
            </a:r>
            <a:r>
              <a:rPr lang="es-MX" altLang="es-ES" sz="2400" dirty="0" smtClean="0">
                <a:solidFill>
                  <a:prstClr val="black"/>
                </a:solidFill>
                <a:latin typeface="Arial" panose="020B0604020202020204" pitchFamily="34" charset="0"/>
                <a:cs typeface="Arial" panose="020B0604020202020204" pitchFamily="34" charset="0"/>
              </a:rPr>
              <a:t>6/ 6.75</a:t>
            </a:r>
          </a:p>
          <a:p>
            <a:pPr marL="0" lvl="0" indent="0">
              <a:lnSpc>
                <a:spcPct val="100000"/>
              </a:lnSpc>
              <a:buNone/>
            </a:pPr>
            <a:endParaRPr lang="es-ES" altLang="es-ES" sz="2400" dirty="0">
              <a:solidFill>
                <a:prstClr val="black"/>
              </a:solidFill>
              <a:latin typeface="Arial" panose="020B0604020202020204" pitchFamily="34" charset="0"/>
              <a:cs typeface="Arial" panose="020B0604020202020204" pitchFamily="34" charset="0"/>
            </a:endParaRPr>
          </a:p>
          <a:p>
            <a:pPr marL="0" indent="0">
              <a:lnSpc>
                <a:spcPct val="100000"/>
              </a:lnSpc>
              <a:buNone/>
            </a:pPr>
            <a:r>
              <a:rPr lang="en-US" sz="2400" b="1" dirty="0" smtClean="0">
                <a:latin typeface="Arial" panose="020B0604020202020204" pitchFamily="34" charset="0"/>
                <a:cs typeface="Arial" panose="020B0604020202020204" pitchFamily="34" charset="0"/>
              </a:rPr>
              <a:t>Class schedule: </a:t>
            </a:r>
            <a:r>
              <a:rPr lang="en-US" sz="2400" dirty="0" smtClean="0">
                <a:latin typeface="Arial" panose="020B0604020202020204" pitchFamily="34" charset="0"/>
                <a:cs typeface="Arial" panose="020B0604020202020204" pitchFamily="34" charset="0"/>
              </a:rPr>
              <a:t>Thursdays and Fridays 12:30-14:45 (6 class time hours per week)</a:t>
            </a:r>
          </a:p>
          <a:p>
            <a:pPr marL="0" indent="0">
              <a:lnSpc>
                <a:spcPct val="100000"/>
              </a:lnSpc>
              <a:buNone/>
            </a:pPr>
            <a:endParaRPr lang="en-US" sz="2400" dirty="0" smtClean="0">
              <a:latin typeface="Arial" panose="020B0604020202020204" pitchFamily="34" charset="0"/>
              <a:cs typeface="Arial" panose="020B0604020202020204" pitchFamily="34" charset="0"/>
            </a:endParaRPr>
          </a:p>
          <a:p>
            <a:pPr marL="0" indent="0">
              <a:lnSpc>
                <a:spcPct val="150000"/>
              </a:lnSpc>
              <a:buNone/>
            </a:pPr>
            <a:r>
              <a:rPr lang="en-US" sz="2400" b="1" dirty="0" smtClean="0">
                <a:latin typeface="Arial" panose="020B0604020202020204" pitchFamily="34" charset="0"/>
                <a:cs typeface="Arial" panose="020B0604020202020204" pitchFamily="34" charset="0"/>
              </a:rPr>
              <a:t>Course purpose: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English Language Course for </a:t>
            </a:r>
            <a:r>
              <a:rPr lang="en-US" sz="2400" dirty="0" err="1">
                <a:latin typeface="Arial" panose="020B0604020202020204" pitchFamily="34" charset="0"/>
                <a:cs typeface="Arial" panose="020B0604020202020204" pitchFamily="34" charset="0"/>
              </a:rPr>
              <a:t>Escuelas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Normales</a:t>
            </a:r>
            <a:r>
              <a:rPr lang="en-US" sz="2400" dirty="0">
                <a:latin typeface="Arial" panose="020B0604020202020204" pitchFamily="34" charset="0"/>
                <a:cs typeface="Arial" panose="020B0604020202020204" pitchFamily="34" charset="0"/>
              </a:rPr>
              <a:t> is designed to develop students’ ability to communicate effectively in English contexts that will be important for them. As future teachers in a society where English is increasingly important for engaging successfully with professional and social activities, it is essential that all students develop a good level of proficiency in English. English is growing in importance for accessing information, making useful contacts, understanding other cultures and participating in cultural activities.</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37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4851" y="218941"/>
            <a:ext cx="11487955" cy="6349284"/>
          </a:xfrm>
        </p:spPr>
        <p:txBody>
          <a:bodyPr>
            <a:normAutofit fontScale="85000" lnSpcReduction="10000"/>
          </a:bodyPr>
          <a:lstStyle/>
          <a:p>
            <a:pPr marL="0" lvl="0" indent="0" algn="ctr">
              <a:buNone/>
            </a:pPr>
            <a:r>
              <a:rPr lang="es-MX" altLang="es-ES" sz="2400" b="1"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Competencies</a:t>
            </a:r>
            <a:r>
              <a:rPr lang="es-MX" altLang="es-ES" sz="2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of </a:t>
            </a:r>
            <a:r>
              <a:rPr lang="es-MX" altLang="es-ES" sz="2400" b="1"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the</a:t>
            </a:r>
            <a:r>
              <a:rPr lang="es-MX" altLang="es-ES" sz="2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s-MX" altLang="es-ES" sz="2400" b="1"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course</a:t>
            </a:r>
            <a:endParaRPr lang="es-MX" altLang="es-ES" sz="2400" b="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60000"/>
              </a:lnSpc>
              <a:buNone/>
            </a:pPr>
            <a:r>
              <a:rPr lang="es-MX" altLang="es-ES" sz="2400" dirty="0" err="1" smtClean="0">
                <a:solidFill>
                  <a:prstClr val="black"/>
                </a:solidFill>
                <a:latin typeface="Arial" panose="020B0604020202020204" pitchFamily="34" charset="0"/>
                <a:cs typeface="Arial" panose="020B0604020202020204" pitchFamily="34" charset="0"/>
              </a:rPr>
              <a:t>The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course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is</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based</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on</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the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communicative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approach</a:t>
            </a:r>
            <a:r>
              <a:rPr lang="es-MX" altLang="es-ES" sz="2400" dirty="0" smtClean="0">
                <a:solidFill>
                  <a:prstClr val="black"/>
                </a:solidFill>
                <a:latin typeface="Arial" panose="020B0604020202020204" pitchFamily="34" charset="0"/>
                <a:cs typeface="Arial" panose="020B0604020202020204" pitchFamily="34" charset="0"/>
              </a:rPr>
              <a:t> to </a:t>
            </a:r>
            <a:r>
              <a:rPr lang="es-MX" altLang="es-ES" sz="2400" dirty="0" err="1" smtClean="0">
                <a:solidFill>
                  <a:prstClr val="black"/>
                </a:solidFill>
                <a:latin typeface="Arial" panose="020B0604020202020204" pitchFamily="34" charset="0"/>
                <a:cs typeface="Arial" panose="020B0604020202020204" pitchFamily="34" charset="0"/>
              </a:rPr>
              <a:t>language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learning</a:t>
            </a:r>
            <a:r>
              <a:rPr lang="es-MX" altLang="es-ES" sz="2400" dirty="0" smtClean="0">
                <a:solidFill>
                  <a:prstClr val="black"/>
                </a:solidFill>
                <a:latin typeface="Arial" panose="020B0604020202020204" pitchFamily="34" charset="0"/>
                <a:cs typeface="Arial" panose="020B0604020202020204" pitchFamily="34" charset="0"/>
              </a:rPr>
              <a:t> in line </a:t>
            </a:r>
            <a:r>
              <a:rPr lang="es-MX" altLang="es-ES" sz="2400" dirty="0" err="1" smtClean="0">
                <a:solidFill>
                  <a:prstClr val="black"/>
                </a:solidFill>
                <a:latin typeface="Arial" panose="020B0604020202020204" pitchFamily="34" charset="0"/>
                <a:cs typeface="Arial" panose="020B0604020202020204" pitchFamily="34" charset="0"/>
              </a:rPr>
              <a:t>with</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the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Common</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European</a:t>
            </a:r>
            <a:r>
              <a:rPr lang="es-MX" altLang="es-ES" sz="2400" dirty="0" smtClean="0">
                <a:solidFill>
                  <a:prstClr val="black"/>
                </a:solidFill>
                <a:latin typeface="Arial" panose="020B0604020202020204" pitchFamily="34" charset="0"/>
                <a:cs typeface="Arial" panose="020B0604020202020204" pitchFamily="34" charset="0"/>
              </a:rPr>
              <a:t> Framework of Reference </a:t>
            </a:r>
            <a:r>
              <a:rPr lang="es-MX" altLang="es-ES" sz="2400" dirty="0" err="1" smtClean="0">
                <a:solidFill>
                  <a:prstClr val="black"/>
                </a:solidFill>
                <a:latin typeface="Arial" panose="020B0604020202020204" pitchFamily="34" charset="0"/>
                <a:cs typeface="Arial" panose="020B0604020202020204" pitchFamily="34" charset="0"/>
              </a:rPr>
              <a:t>from</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the</a:t>
            </a:r>
            <a:r>
              <a:rPr lang="es-MX" altLang="es-ES" sz="2400" dirty="0" smtClean="0">
                <a:solidFill>
                  <a:prstClr val="black"/>
                </a:solidFill>
                <a:latin typeface="Arial" panose="020B0604020202020204" pitchFamily="34" charset="0"/>
                <a:cs typeface="Arial" panose="020B0604020202020204" pitchFamily="34" charset="0"/>
              </a:rPr>
              <a:t> Council of </a:t>
            </a:r>
            <a:r>
              <a:rPr lang="es-MX" altLang="es-ES" sz="2400" dirty="0" err="1" smtClean="0">
                <a:solidFill>
                  <a:prstClr val="black"/>
                </a:solidFill>
                <a:latin typeface="Arial" panose="020B0604020202020204" pitchFamily="34" charset="0"/>
                <a:cs typeface="Arial" panose="020B0604020202020204" pitchFamily="34" charset="0"/>
              </a:rPr>
              <a:t>Europe</a:t>
            </a:r>
            <a:r>
              <a:rPr lang="es-MX" altLang="es-ES" sz="2400" dirty="0" smtClean="0">
                <a:solidFill>
                  <a:prstClr val="black"/>
                </a:solidFill>
                <a:latin typeface="Arial" panose="020B0604020202020204" pitchFamily="34" charset="0"/>
                <a:cs typeface="Arial" panose="020B0604020202020204" pitchFamily="34" charset="0"/>
              </a:rPr>
              <a:t>.</a:t>
            </a:r>
            <a:endParaRPr lang="es-ES" altLang="es-ES" sz="2400" dirty="0">
              <a:solidFill>
                <a:prstClr val="black"/>
              </a:solidFill>
              <a:latin typeface="Arial" panose="020B0604020202020204" pitchFamily="34" charset="0"/>
              <a:cs typeface="Arial" panose="020B0604020202020204" pitchFamily="34" charset="0"/>
            </a:endParaRPr>
          </a:p>
          <a:p>
            <a:pPr marL="0" indent="0">
              <a:lnSpc>
                <a:spcPct val="160000"/>
              </a:lnSpc>
              <a:buNone/>
            </a:pPr>
            <a:r>
              <a:rPr lang="en-US" sz="2400" b="1" dirty="0" smtClean="0">
                <a:latin typeface="Arial" panose="020B0604020202020204" pitchFamily="34" charset="0"/>
                <a:cs typeface="Arial" panose="020B0604020202020204" pitchFamily="34" charset="0"/>
              </a:rPr>
              <a:t>The course has three main aims:</a:t>
            </a:r>
          </a:p>
          <a:p>
            <a:pPr>
              <a:lnSpc>
                <a:spcPct val="160000"/>
              </a:lnSpc>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Develop their ability to use English in personal and social communications, to develop relationships, complete transactions and meet everyday needs.</a:t>
            </a:r>
          </a:p>
          <a:p>
            <a:pPr>
              <a:lnSpc>
                <a:spcPct val="160000"/>
              </a:lnSpc>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Increase their engagement with cultural and intercultural activities in English, in order to develop a better understanding of their own culture as well as other cultures around the world.</a:t>
            </a:r>
          </a:p>
          <a:p>
            <a:pPr>
              <a:lnSpc>
                <a:spcPct val="160000"/>
              </a:lnSpc>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Develop their ability to teach in a school environment where English is an important aspect of the school’s approach. Schools are expected to use English increasingly for various teaching and learning activities, and future teachers need to be confident in using English in the school environment.</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52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69701"/>
            <a:ext cx="10515600" cy="5507262"/>
          </a:xfrm>
        </p:spPr>
        <p:txBody>
          <a:bodyPr/>
          <a:lstStyle/>
          <a:p>
            <a:pPr marL="0" lvl="0" indent="0" algn="ctr">
              <a:buNone/>
            </a:pPr>
            <a:r>
              <a:rPr lang="es-MX" altLang="es-ES" sz="2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Professional </a:t>
            </a:r>
            <a:r>
              <a:rPr lang="es-MX" altLang="es-ES" sz="2400" b="1"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Compentencies</a:t>
            </a:r>
            <a:endParaRPr lang="es-MX" altLang="es-ES" sz="2400" b="1"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buFont typeface="Wingdings" panose="05000000000000000000" pitchFamily="2" charset="2"/>
              <a:buChar char="q"/>
            </a:pPr>
            <a:r>
              <a:rPr lang="es-MX" altLang="es-ES" sz="2400" dirty="0" smtClean="0">
                <a:solidFill>
                  <a:prstClr val="black"/>
                </a:solidFill>
                <a:latin typeface="Arial" panose="020B0604020202020204" pitchFamily="34" charset="0"/>
                <a:cs typeface="Arial" panose="020B0604020202020204" pitchFamily="34" charset="0"/>
              </a:rPr>
              <a:t>Use </a:t>
            </a:r>
            <a:r>
              <a:rPr lang="es-MX" altLang="es-ES" sz="2400" dirty="0" err="1" smtClean="0">
                <a:solidFill>
                  <a:prstClr val="black"/>
                </a:solidFill>
                <a:latin typeface="Arial" panose="020B0604020202020204" pitchFamily="34" charset="0"/>
                <a:cs typeface="Arial" panose="020B0604020202020204" pitchFamily="34" charset="0"/>
              </a:rPr>
              <a:t>critical</a:t>
            </a:r>
            <a:r>
              <a:rPr lang="es-MX" altLang="es-ES" sz="2400" dirty="0" smtClean="0">
                <a:solidFill>
                  <a:prstClr val="black"/>
                </a:solidFill>
                <a:latin typeface="Arial" panose="020B0604020202020204" pitchFamily="34" charset="0"/>
                <a:cs typeface="Arial" panose="020B0604020202020204" pitchFamily="34" charset="0"/>
              </a:rPr>
              <a:t> and </a:t>
            </a:r>
            <a:r>
              <a:rPr lang="es-MX" altLang="es-ES" sz="2400" dirty="0" err="1" smtClean="0">
                <a:solidFill>
                  <a:prstClr val="black"/>
                </a:solidFill>
                <a:latin typeface="Arial" panose="020B0604020202020204" pitchFamily="34" charset="0"/>
                <a:cs typeface="Arial" panose="020B0604020202020204" pitchFamily="34" charset="0"/>
              </a:rPr>
              <a:t>creative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thought</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for</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solving</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problems</a:t>
            </a:r>
            <a:r>
              <a:rPr lang="es-MX" altLang="es-ES" sz="2400" dirty="0" smtClean="0">
                <a:solidFill>
                  <a:prstClr val="black"/>
                </a:solidFill>
                <a:latin typeface="Arial" panose="020B0604020202020204" pitchFamily="34" charset="0"/>
                <a:cs typeface="Arial" panose="020B0604020202020204" pitchFamily="34" charset="0"/>
              </a:rPr>
              <a:t> and </a:t>
            </a:r>
            <a:r>
              <a:rPr lang="es-MX" altLang="es-ES" sz="2400" dirty="0" err="1" smtClean="0">
                <a:solidFill>
                  <a:prstClr val="black"/>
                </a:solidFill>
                <a:latin typeface="Arial" panose="020B0604020202020204" pitchFamily="34" charset="0"/>
                <a:cs typeface="Arial" panose="020B0604020202020204" pitchFamily="34" charset="0"/>
              </a:rPr>
              <a:t>taking</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decisions</a:t>
            </a:r>
            <a:r>
              <a:rPr lang="es-MX" altLang="es-ES" sz="2400" dirty="0" smtClean="0">
                <a:solidFill>
                  <a:prstClr val="black"/>
                </a:solidFill>
                <a:latin typeface="Arial" panose="020B0604020202020204" pitchFamily="34" charset="0"/>
                <a:cs typeface="Arial" panose="020B0604020202020204" pitchFamily="34" charset="0"/>
              </a:rPr>
              <a:t>.</a:t>
            </a:r>
          </a:p>
          <a:p>
            <a:pPr lvl="0">
              <a:lnSpc>
                <a:spcPct val="150000"/>
              </a:lnSpc>
              <a:buFont typeface="Wingdings" panose="05000000000000000000" pitchFamily="2" charset="2"/>
              <a:buChar char="q"/>
            </a:pPr>
            <a:r>
              <a:rPr lang="es-MX" altLang="es-ES" sz="2400" dirty="0" err="1" smtClean="0">
                <a:solidFill>
                  <a:prstClr val="black"/>
                </a:solidFill>
                <a:latin typeface="Arial" panose="020B0604020202020204" pitchFamily="34" charset="0"/>
                <a:cs typeface="Arial" panose="020B0604020202020204" pitchFamily="34" charset="0"/>
              </a:rPr>
              <a:t>Learn</a:t>
            </a:r>
            <a:r>
              <a:rPr lang="es-MX" altLang="es-ES" sz="2400" dirty="0" smtClean="0">
                <a:solidFill>
                  <a:prstClr val="black"/>
                </a:solidFill>
                <a:latin typeface="Arial" panose="020B0604020202020204" pitchFamily="34" charset="0"/>
                <a:cs typeface="Arial" panose="020B0604020202020204" pitchFamily="34" charset="0"/>
              </a:rPr>
              <a:t> in </a:t>
            </a:r>
            <a:r>
              <a:rPr lang="es-MX" altLang="es-ES" sz="2400" dirty="0" err="1" smtClean="0">
                <a:solidFill>
                  <a:prstClr val="black"/>
                </a:solidFill>
                <a:latin typeface="Arial" panose="020B0604020202020204" pitchFamily="34" charset="0"/>
                <a:cs typeface="Arial" panose="020B0604020202020204" pitchFamily="34" charset="0"/>
              </a:rPr>
              <a:t>an</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autonomus</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way</a:t>
            </a:r>
            <a:r>
              <a:rPr lang="es-MX" altLang="es-ES" sz="2400" dirty="0" smtClean="0">
                <a:solidFill>
                  <a:prstClr val="black"/>
                </a:solidFill>
                <a:latin typeface="Arial" panose="020B0604020202020204" pitchFamily="34" charset="0"/>
                <a:cs typeface="Arial" panose="020B0604020202020204" pitchFamily="34" charset="0"/>
              </a:rPr>
              <a:t> and </a:t>
            </a:r>
            <a:r>
              <a:rPr lang="es-MX" altLang="es-ES" sz="2400" dirty="0" err="1" smtClean="0">
                <a:solidFill>
                  <a:prstClr val="black"/>
                </a:solidFill>
                <a:latin typeface="Arial" panose="020B0604020202020204" pitchFamily="34" charset="0"/>
                <a:cs typeface="Arial" panose="020B0604020202020204" pitchFamily="34" charset="0"/>
              </a:rPr>
              <a:t>demonstrate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initiative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for</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self-regulation</a:t>
            </a:r>
            <a:r>
              <a:rPr lang="es-MX" altLang="es-ES" sz="2400" dirty="0" smtClean="0">
                <a:solidFill>
                  <a:prstClr val="black"/>
                </a:solidFill>
                <a:latin typeface="Arial" panose="020B0604020202020204" pitchFamily="34" charset="0"/>
                <a:cs typeface="Arial" panose="020B0604020202020204" pitchFamily="34" charset="0"/>
              </a:rPr>
              <a:t> and </a:t>
            </a:r>
            <a:r>
              <a:rPr lang="es-MX" altLang="es-ES" sz="2400" dirty="0" err="1" smtClean="0">
                <a:solidFill>
                  <a:prstClr val="black"/>
                </a:solidFill>
                <a:latin typeface="Arial" panose="020B0604020202020204" pitchFamily="34" charset="0"/>
                <a:cs typeface="Arial" panose="020B0604020202020204" pitchFamily="34" charset="0"/>
              </a:rPr>
              <a:t>strengthen</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her</a:t>
            </a:r>
            <a:r>
              <a:rPr lang="es-MX" altLang="es-ES" sz="2400" dirty="0" smtClean="0">
                <a:solidFill>
                  <a:prstClr val="black"/>
                </a:solidFill>
                <a:latin typeface="Arial" panose="020B0604020202020204" pitchFamily="34" charset="0"/>
                <a:cs typeface="Arial" panose="020B0604020202020204" pitchFamily="34" charset="0"/>
              </a:rPr>
              <a:t>/</a:t>
            </a:r>
            <a:r>
              <a:rPr lang="es-MX" altLang="es-ES" sz="2400" dirty="0" err="1" smtClean="0">
                <a:solidFill>
                  <a:prstClr val="black"/>
                </a:solidFill>
                <a:latin typeface="Arial" panose="020B0604020202020204" pitchFamily="34" charset="0"/>
                <a:cs typeface="Arial" panose="020B0604020202020204" pitchFamily="34" charset="0"/>
              </a:rPr>
              <a:t>his</a:t>
            </a:r>
            <a:r>
              <a:rPr lang="es-MX" altLang="es-ES" sz="2400" dirty="0" smtClean="0">
                <a:solidFill>
                  <a:prstClr val="black"/>
                </a:solidFill>
                <a:latin typeface="Arial" panose="020B0604020202020204" pitchFamily="34" charset="0"/>
                <a:cs typeface="Arial" panose="020B0604020202020204" pitchFamily="34" charset="0"/>
              </a:rPr>
              <a:t> personal </a:t>
            </a:r>
            <a:r>
              <a:rPr lang="es-MX" altLang="es-ES" sz="2400" dirty="0" err="1" smtClean="0">
                <a:solidFill>
                  <a:prstClr val="black"/>
                </a:solidFill>
                <a:latin typeface="Arial" panose="020B0604020202020204" pitchFamily="34" charset="0"/>
                <a:cs typeface="Arial" panose="020B0604020202020204" pitchFamily="34" charset="0"/>
              </a:rPr>
              <a:t>development</a:t>
            </a:r>
            <a:r>
              <a:rPr lang="es-MX" altLang="es-ES" sz="2400" dirty="0" smtClean="0">
                <a:solidFill>
                  <a:prstClr val="black"/>
                </a:solidFill>
                <a:latin typeface="Arial" panose="020B0604020202020204" pitchFamily="34" charset="0"/>
                <a:cs typeface="Arial" panose="020B0604020202020204" pitchFamily="34" charset="0"/>
              </a:rPr>
              <a:t>.</a:t>
            </a:r>
          </a:p>
          <a:p>
            <a:pPr lvl="0">
              <a:lnSpc>
                <a:spcPct val="150000"/>
              </a:lnSpc>
              <a:buFont typeface="Wingdings" panose="05000000000000000000" pitchFamily="2" charset="2"/>
              <a:buChar char="q"/>
            </a:pPr>
            <a:r>
              <a:rPr lang="es-MX" altLang="es-ES" sz="2400" dirty="0" err="1" smtClean="0">
                <a:solidFill>
                  <a:prstClr val="black"/>
                </a:solidFill>
                <a:latin typeface="Arial" panose="020B0604020202020204" pitchFamily="34" charset="0"/>
                <a:cs typeface="Arial" panose="020B0604020202020204" pitchFamily="34" charset="0"/>
              </a:rPr>
              <a:t>Cooperate</a:t>
            </a:r>
            <a:r>
              <a:rPr lang="es-MX" altLang="es-ES" sz="2400" dirty="0" smtClean="0">
                <a:solidFill>
                  <a:prstClr val="black"/>
                </a:solidFill>
                <a:latin typeface="Arial" panose="020B0604020202020204" pitchFamily="34" charset="0"/>
                <a:cs typeface="Arial" panose="020B0604020202020204" pitchFamily="34" charset="0"/>
              </a:rPr>
              <a:t> to </a:t>
            </a:r>
            <a:r>
              <a:rPr lang="es-MX" altLang="es-ES" sz="2400" dirty="0" err="1" smtClean="0">
                <a:solidFill>
                  <a:prstClr val="black"/>
                </a:solidFill>
                <a:latin typeface="Arial" panose="020B0604020202020204" pitchFamily="34" charset="0"/>
                <a:cs typeface="Arial" panose="020B0604020202020204" pitchFamily="34" charset="0"/>
              </a:rPr>
              <a:t>bring</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about</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innovative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projects</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having</a:t>
            </a:r>
            <a:r>
              <a:rPr lang="es-MX" altLang="es-ES" sz="2400" dirty="0" smtClean="0">
                <a:solidFill>
                  <a:prstClr val="black"/>
                </a:solidFill>
                <a:latin typeface="Arial" panose="020B0604020202020204" pitchFamily="34" charset="0"/>
                <a:cs typeface="Arial" panose="020B0604020202020204" pitchFamily="34" charset="0"/>
              </a:rPr>
              <a:t> a social </a:t>
            </a:r>
            <a:r>
              <a:rPr lang="es-MX" altLang="es-ES" sz="2400" dirty="0" err="1" smtClean="0">
                <a:solidFill>
                  <a:prstClr val="black"/>
                </a:solidFill>
                <a:latin typeface="Arial" panose="020B0604020202020204" pitchFamily="34" charset="0"/>
                <a:cs typeface="Arial" panose="020B0604020202020204" pitchFamily="34" charset="0"/>
              </a:rPr>
              <a:t>impact</a:t>
            </a:r>
            <a:r>
              <a:rPr lang="es-MX" altLang="es-ES" sz="2400" dirty="0" smtClean="0">
                <a:solidFill>
                  <a:prstClr val="black"/>
                </a:solidFill>
                <a:latin typeface="Arial" panose="020B0604020202020204" pitchFamily="34" charset="0"/>
                <a:cs typeface="Arial" panose="020B0604020202020204" pitchFamily="34" charset="0"/>
              </a:rPr>
              <a:t>.</a:t>
            </a:r>
          </a:p>
          <a:p>
            <a:pPr lvl="0">
              <a:lnSpc>
                <a:spcPct val="150000"/>
              </a:lnSpc>
              <a:buFont typeface="Wingdings" panose="05000000000000000000" pitchFamily="2" charset="2"/>
              <a:buChar char="q"/>
            </a:pPr>
            <a:r>
              <a:rPr lang="es-MX" altLang="es-ES" sz="2400" dirty="0" smtClean="0">
                <a:solidFill>
                  <a:prstClr val="black"/>
                </a:solidFill>
                <a:latin typeface="Arial" panose="020B0604020202020204" pitchFamily="34" charset="0"/>
                <a:cs typeface="Arial" panose="020B0604020202020204" pitchFamily="34" charset="0"/>
              </a:rPr>
              <a:t>Use </a:t>
            </a:r>
            <a:r>
              <a:rPr lang="es-MX" altLang="es-ES" sz="2400" dirty="0" err="1" smtClean="0">
                <a:solidFill>
                  <a:prstClr val="black"/>
                </a:solidFill>
                <a:latin typeface="Arial" panose="020B0604020202020204" pitchFamily="34" charset="0"/>
                <a:cs typeface="Arial" panose="020B0604020202020204" pitchFamily="34" charset="0"/>
              </a:rPr>
              <a:t>the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information</a:t>
            </a:r>
            <a:r>
              <a:rPr lang="es-MX" altLang="es-ES" sz="2400" dirty="0" smtClean="0">
                <a:solidFill>
                  <a:prstClr val="black"/>
                </a:solidFill>
                <a:latin typeface="Arial" panose="020B0604020202020204" pitchFamily="34" charset="0"/>
                <a:cs typeface="Arial" panose="020B0604020202020204" pitchFamily="34" charset="0"/>
              </a:rPr>
              <a:t> and </a:t>
            </a:r>
            <a:r>
              <a:rPr lang="es-MX" altLang="es-ES" sz="2400" dirty="0" err="1" smtClean="0">
                <a:solidFill>
                  <a:prstClr val="black"/>
                </a:solidFill>
                <a:latin typeface="Arial" panose="020B0604020202020204" pitchFamily="34" charset="0"/>
                <a:cs typeface="Arial" panose="020B0604020202020204" pitchFamily="34" charset="0"/>
              </a:rPr>
              <a:t>communication</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technologies</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critically</a:t>
            </a:r>
            <a:r>
              <a:rPr lang="es-MX" altLang="es-ES" sz="2400" dirty="0" smtClean="0">
                <a:solidFill>
                  <a:prstClr val="black"/>
                </a:solidFill>
                <a:latin typeface="Arial" panose="020B0604020202020204" pitchFamily="34" charset="0"/>
                <a:cs typeface="Arial" panose="020B0604020202020204" pitchFamily="34" charset="0"/>
              </a:rPr>
              <a:t>.</a:t>
            </a:r>
          </a:p>
          <a:p>
            <a:pPr lvl="0">
              <a:lnSpc>
                <a:spcPct val="150000"/>
              </a:lnSpc>
              <a:buFont typeface="Wingdings" panose="05000000000000000000" pitchFamily="2" charset="2"/>
              <a:buChar char="q"/>
            </a:pPr>
            <a:r>
              <a:rPr lang="es-MX" altLang="es-ES" sz="2400" dirty="0" err="1" smtClean="0">
                <a:solidFill>
                  <a:prstClr val="black"/>
                </a:solidFill>
                <a:latin typeface="Arial" panose="020B0604020202020204" pitchFamily="34" charset="0"/>
                <a:cs typeface="Arial" panose="020B0604020202020204" pitchFamily="34" charset="0"/>
              </a:rPr>
              <a:t>Apply</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her</a:t>
            </a:r>
            <a:r>
              <a:rPr lang="es-MX" altLang="es-ES" sz="2400" dirty="0" smtClean="0">
                <a:solidFill>
                  <a:prstClr val="black"/>
                </a:solidFill>
                <a:latin typeface="Arial" panose="020B0604020202020204" pitchFamily="34" charset="0"/>
                <a:cs typeface="Arial" panose="020B0604020202020204" pitchFamily="34" charset="0"/>
              </a:rPr>
              <a:t>/</a:t>
            </a:r>
            <a:r>
              <a:rPr lang="es-MX" altLang="es-ES" sz="2400" dirty="0" err="1" smtClean="0">
                <a:solidFill>
                  <a:prstClr val="black"/>
                </a:solidFill>
                <a:latin typeface="Arial" panose="020B0604020202020204" pitchFamily="34" charset="0"/>
                <a:cs typeface="Arial" panose="020B0604020202020204" pitchFamily="34" charset="0"/>
              </a:rPr>
              <a:t>his</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linguistic</a:t>
            </a:r>
            <a:r>
              <a:rPr lang="es-MX" altLang="es-ES" sz="2400" dirty="0" smtClean="0">
                <a:solidFill>
                  <a:prstClr val="black"/>
                </a:solidFill>
                <a:latin typeface="Arial" panose="020B0604020202020204" pitchFamily="34" charset="0"/>
                <a:cs typeface="Arial" panose="020B0604020202020204" pitchFamily="34" charset="0"/>
              </a:rPr>
              <a:t> and </a:t>
            </a:r>
            <a:r>
              <a:rPr lang="es-MX" altLang="es-ES" sz="2400" dirty="0" err="1" smtClean="0">
                <a:solidFill>
                  <a:prstClr val="black"/>
                </a:solidFill>
                <a:latin typeface="Arial" panose="020B0604020202020204" pitchFamily="34" charset="0"/>
                <a:cs typeface="Arial" panose="020B0604020202020204" pitchFamily="34" charset="0"/>
              </a:rPr>
              <a:t>communicative</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skills</a:t>
            </a:r>
            <a:r>
              <a:rPr lang="es-MX" altLang="es-ES" sz="2400" dirty="0" smtClean="0">
                <a:solidFill>
                  <a:prstClr val="black"/>
                </a:solidFill>
                <a:latin typeface="Arial" panose="020B0604020202020204" pitchFamily="34" charset="0"/>
                <a:cs typeface="Arial" panose="020B0604020202020204" pitchFamily="34" charset="0"/>
              </a:rPr>
              <a:t> in </a:t>
            </a:r>
            <a:r>
              <a:rPr lang="es-MX" altLang="es-ES" sz="2400" dirty="0" err="1" smtClean="0">
                <a:solidFill>
                  <a:prstClr val="black"/>
                </a:solidFill>
                <a:latin typeface="Arial" panose="020B0604020202020204" pitchFamily="34" charset="0"/>
                <a:cs typeface="Arial" panose="020B0604020202020204" pitchFamily="34" charset="0"/>
              </a:rPr>
              <a:t>different</a:t>
            </a:r>
            <a:r>
              <a:rPr lang="es-MX" altLang="es-ES" sz="2400" dirty="0" smtClean="0">
                <a:solidFill>
                  <a:prstClr val="black"/>
                </a:solidFill>
                <a:latin typeface="Arial" panose="020B0604020202020204" pitchFamily="34" charset="0"/>
                <a:cs typeface="Arial" panose="020B0604020202020204" pitchFamily="34" charset="0"/>
              </a:rPr>
              <a:t> </a:t>
            </a:r>
            <a:r>
              <a:rPr lang="es-MX" altLang="es-ES" sz="2400" dirty="0" err="1" smtClean="0">
                <a:solidFill>
                  <a:prstClr val="black"/>
                </a:solidFill>
                <a:latin typeface="Arial" panose="020B0604020202020204" pitchFamily="34" charset="0"/>
                <a:cs typeface="Arial" panose="020B0604020202020204" pitchFamily="34" charset="0"/>
              </a:rPr>
              <a:t>contexts</a:t>
            </a:r>
            <a:r>
              <a:rPr lang="es-MX" altLang="es-ES" sz="2400" dirty="0" smtClean="0">
                <a:solidFill>
                  <a:prstClr val="black"/>
                </a:solidFill>
                <a:latin typeface="Arial" panose="020B0604020202020204" pitchFamily="34" charset="0"/>
                <a:cs typeface="Arial" panose="020B0604020202020204" pitchFamily="34" charset="0"/>
              </a:rPr>
              <a:t>.</a:t>
            </a:r>
            <a:endParaRPr lang="es-ES" altLang="es-ES" sz="2400" dirty="0">
              <a:solidFill>
                <a:prstClr val="black"/>
              </a:solidFill>
              <a:latin typeface="Arial" panose="020B0604020202020204" pitchFamily="34" charset="0"/>
              <a:cs typeface="Arial" panose="020B0604020202020204" pitchFamily="34" charset="0"/>
            </a:endParaRPr>
          </a:p>
          <a:p>
            <a:pPr marL="0" indent="0">
              <a:buNone/>
            </a:pPr>
            <a:endParaRPr lang="es-ES" dirty="0"/>
          </a:p>
        </p:txBody>
      </p:sp>
    </p:spTree>
    <p:extLst>
      <p:ext uri="{BB962C8B-B14F-4D97-AF65-F5344CB8AC3E}">
        <p14:creationId xmlns:p14="http://schemas.microsoft.com/office/powerpoint/2010/main" val="28571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rotWithShape="1">
          <a:blip r:embed="rId2"/>
          <a:srcRect l="34381" t="21639" r="34600" b="14345"/>
          <a:stretch/>
        </p:blipFill>
        <p:spPr>
          <a:xfrm>
            <a:off x="2588654" y="184979"/>
            <a:ext cx="6761407" cy="6515512"/>
          </a:xfrm>
          <a:prstGeom prst="rect">
            <a:avLst/>
          </a:prstGeom>
        </p:spPr>
      </p:pic>
    </p:spTree>
    <p:extLst>
      <p:ext uri="{BB962C8B-B14F-4D97-AF65-F5344CB8AC3E}">
        <p14:creationId xmlns:p14="http://schemas.microsoft.com/office/powerpoint/2010/main" val="4107447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7630</TotalTime>
  <Words>1213</Words>
  <Application>Microsoft Office PowerPoint</Application>
  <PresentationFormat>Panorámica</PresentationFormat>
  <Paragraphs>175</Paragraphs>
  <Slides>21</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Calibri</vt:lpstr>
      <vt:lpstr>Calibri Light</vt:lpstr>
      <vt:lpstr>Comic Sans MS</vt:lpstr>
      <vt:lpstr>Wingdings</vt:lpstr>
      <vt:lpstr>Tema de Office</vt:lpstr>
      <vt:lpstr>Presentación de PowerPoint</vt:lpstr>
      <vt:lpstr>Escuela Normal de Educación Preescolar  English course Framework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Roles of teacher and learner</vt:lpstr>
      <vt:lpstr>Presentación de PowerPoint</vt:lpstr>
      <vt:lpstr>Presentación de PowerPoint</vt:lpstr>
      <vt:lpstr>Presentación de PowerPoint</vt:lpstr>
      <vt:lpstr>Presentación de PowerPoint</vt:lpstr>
      <vt:lpstr>Bibliography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Maria Elena</cp:lastModifiedBy>
  <cp:revision>91</cp:revision>
  <dcterms:created xsi:type="dcterms:W3CDTF">2018-08-18T02:13:40Z</dcterms:created>
  <dcterms:modified xsi:type="dcterms:W3CDTF">2018-09-13T22:13:15Z</dcterms:modified>
</cp:coreProperties>
</file>