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3" r:id="rId2"/>
    <p:sldId id="275" r:id="rId3"/>
    <p:sldId id="323" r:id="rId4"/>
    <p:sldId id="322" r:id="rId5"/>
    <p:sldId id="278" r:id="rId6"/>
    <p:sldId id="274" r:id="rId7"/>
    <p:sldId id="263" r:id="rId8"/>
    <p:sldId id="311" r:id="rId9"/>
    <p:sldId id="320" r:id="rId10"/>
    <p:sldId id="284" r:id="rId11"/>
    <p:sldId id="267" r:id="rId12"/>
    <p:sldId id="324" r:id="rId13"/>
    <p:sldId id="321" r:id="rId14"/>
    <p:sldId id="325"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p:cViewPr>
        <p:scale>
          <a:sx n="80" d="100"/>
          <a:sy n="80" d="100"/>
        </p:scale>
        <p:origin x="-72" y="14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43F14-65F2-4D9D-B968-ED60BADB8462}" type="datetimeFigureOut">
              <a:rPr lang="es-ES" smtClean="0"/>
              <a:t>05/09/2018</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91E9C4-AA76-464A-AB1A-FD626D640B8F}" type="slidenum">
              <a:rPr lang="es-ES" smtClean="0"/>
              <a:t>‹Nº›</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05/09/2018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05/09/2018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image" Target="../media/image5.png"/><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24" Type="http://schemas.openxmlformats.org/officeDocument/2006/relationships/image" Target="../media/image27.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8.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english class clipart"/>
          <p:cNvPicPr>
            <a:picLocks noChangeAspect="1" noChangeArrowheads="1"/>
          </p:cNvPicPr>
          <p:nvPr/>
        </p:nvPicPr>
        <p:blipFill rotWithShape="1">
          <a:blip r:embed="rId2">
            <a:extLst>
              <a:ext uri="{28A0092B-C50C-407E-A947-70E740481C1C}">
                <a14:useLocalDpi xmlns:a14="http://schemas.microsoft.com/office/drawing/2010/main" val="0"/>
              </a:ext>
            </a:extLst>
          </a:blip>
          <a:srcRect l="2302" t="1603" r="2147" b="2154"/>
          <a:stretch/>
        </p:blipFill>
        <p:spPr bwMode="auto">
          <a:xfrm>
            <a:off x="188640" y="107503"/>
            <a:ext cx="8847856" cy="6613425"/>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251520"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688730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47664" y="1925250"/>
            <a:ext cx="6480720" cy="3785652"/>
          </a:xfrm>
          <a:prstGeom prst="rect">
            <a:avLst/>
          </a:prstGeom>
        </p:spPr>
        <p:txBody>
          <a:bodyPr wrap="square">
            <a:spAutoFit/>
          </a:bodyPr>
          <a:lstStyle/>
          <a:p>
            <a:pPr algn="ctr"/>
            <a:endParaRPr lang="es-MX" sz="3000" b="1" dirty="0">
              <a:effectLst>
                <a:outerShdw blurRad="38100" dist="38100" dir="2700000" algn="tl">
                  <a:srgbClr val="000000">
                    <a:alpha val="43137"/>
                  </a:srgbClr>
                </a:outerShdw>
              </a:effectLst>
              <a:latin typeface="Algerian" panose="04020705040A02060702" pitchFamily="82" charset="0"/>
            </a:endParaRPr>
          </a:p>
          <a:p>
            <a:endParaRPr lang="es-MX" sz="1500" dirty="0"/>
          </a:p>
          <a:p>
            <a:endParaRPr lang="es-MX" sz="1500" dirty="0"/>
          </a:p>
          <a:p>
            <a:r>
              <a:rPr lang="es-MX" dirty="0">
                <a:latin typeface="Arial" panose="020B0604020202020204" pitchFamily="34" charset="0"/>
                <a:cs typeface="Arial" panose="020B0604020202020204" pitchFamily="34" charset="0"/>
              </a:rPr>
              <a:t>1.  Informal </a:t>
            </a:r>
            <a:r>
              <a:rPr lang="es-MX" dirty="0" err="1">
                <a:latin typeface="Arial" panose="020B0604020202020204" pitchFamily="34" charset="0"/>
                <a:cs typeface="Arial" panose="020B0604020202020204" pitchFamily="34" charset="0"/>
              </a:rPr>
              <a:t>assessment</a:t>
            </a:r>
            <a:r>
              <a:rPr lang="es-MX" dirty="0">
                <a:latin typeface="Arial" panose="020B0604020202020204" pitchFamily="34" charset="0"/>
                <a:cs typeface="Arial" panose="020B0604020202020204" pitchFamily="34" charset="0"/>
              </a:rPr>
              <a:t> :</a:t>
            </a:r>
          </a:p>
          <a:p>
            <a:r>
              <a:rPr lang="es-MX" dirty="0" err="1">
                <a:latin typeface="Arial" panose="020B0604020202020204" pitchFamily="34" charset="0"/>
                <a:cs typeface="Arial" panose="020B0604020202020204" pitchFamily="34" charset="0"/>
              </a:rPr>
              <a:t>It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provides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students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with</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feedback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their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learning</a:t>
            </a:r>
            <a:r>
              <a:rPr lang="es-MX" dirty="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2. Formal </a:t>
            </a:r>
            <a:r>
              <a:rPr lang="es-MX" dirty="0" err="1">
                <a:latin typeface="Arial" panose="020B0604020202020204" pitchFamily="34" charset="0"/>
                <a:cs typeface="Arial" panose="020B0604020202020204" pitchFamily="34" charset="0"/>
              </a:rPr>
              <a:t>assessment</a:t>
            </a:r>
            <a:r>
              <a:rPr lang="es-MX" dirty="0">
                <a:latin typeface="Arial" panose="020B0604020202020204" pitchFamily="34" charset="0"/>
                <a:cs typeface="Arial" panose="020B0604020202020204" pitchFamily="34" charset="0"/>
              </a:rPr>
              <a:t>: </a:t>
            </a:r>
          </a:p>
          <a:p>
            <a:r>
              <a:rPr lang="es-MX" dirty="0" err="1">
                <a:latin typeface="Arial" panose="020B0604020202020204" pitchFamily="34" charset="0"/>
                <a:cs typeface="Arial" panose="020B0604020202020204" pitchFamily="34" charset="0"/>
              </a:rPr>
              <a:t>It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used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to</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record</a:t>
            </a:r>
            <a:r>
              <a:rPr lang="es-MX" dirty="0">
                <a:latin typeface="Arial" panose="020B0604020202020204" pitchFamily="34" charset="0"/>
                <a:cs typeface="Arial" panose="020B0604020202020204" pitchFamily="34" charset="0"/>
              </a:rPr>
              <a:t> scores and grades </a:t>
            </a:r>
            <a:r>
              <a:rPr lang="es-MX" dirty="0" err="1">
                <a:latin typeface="Arial" panose="020B0604020202020204" pitchFamily="34" charset="0"/>
                <a:cs typeface="Arial" panose="020B0604020202020204" pitchFamily="34" charset="0"/>
              </a:rPr>
              <a:t>for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students</a:t>
            </a:r>
            <a:r>
              <a:rPr lang="es-MX" dirty="0">
                <a:latin typeface="Arial" panose="020B0604020202020204" pitchFamily="34" charset="0"/>
                <a:cs typeface="Arial" panose="020B0604020202020204" pitchFamily="34" charset="0"/>
              </a:rPr>
              <a:t> at the </a:t>
            </a:r>
            <a:r>
              <a:rPr lang="es-MX" dirty="0" err="1">
                <a:latin typeface="Arial" panose="020B0604020202020204" pitchFamily="34" charset="0"/>
                <a:cs typeface="Arial" panose="020B0604020202020204" pitchFamily="34" charset="0"/>
              </a:rPr>
              <a:t>end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the </a:t>
            </a:r>
            <a:r>
              <a:rPr lang="es-MX" dirty="0" err="1">
                <a:latin typeface="Arial" panose="020B0604020202020204" pitchFamily="34" charset="0"/>
                <a:cs typeface="Arial" panose="020B0604020202020204" pitchFamily="34" charset="0"/>
              </a:rPr>
              <a:t>semester</a:t>
            </a:r>
            <a:r>
              <a:rPr lang="es-MX" dirty="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3.  </a:t>
            </a:r>
            <a:r>
              <a:rPr lang="es-MX" dirty="0" err="1">
                <a:latin typeface="Arial" panose="020B0604020202020204" pitchFamily="34" charset="0"/>
                <a:cs typeface="Arial" panose="020B0604020202020204" pitchFamily="34" charset="0"/>
              </a:rPr>
              <a:t>Self-evaluation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is</a:t>
            </a:r>
            <a:r>
              <a:rPr lang="es-MX" dirty="0">
                <a:latin typeface="Arial" panose="020B0604020202020204" pitchFamily="34" charset="0"/>
                <a:cs typeface="Arial" panose="020B0604020202020204" pitchFamily="34" charset="0"/>
              </a:rPr>
              <a:t> done </a:t>
            </a:r>
            <a:r>
              <a:rPr lang="es-MX" dirty="0" err="1">
                <a:latin typeface="Arial" panose="020B0604020202020204" pitchFamily="34" charset="0"/>
                <a:cs typeface="Arial" panose="020B0604020202020204" pitchFamily="34" charset="0"/>
              </a:rPr>
              <a:t>through</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excercises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reflexion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using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checklists</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rubrics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included</a:t>
            </a:r>
            <a:r>
              <a:rPr lang="es-MX" dirty="0">
                <a:latin typeface="Arial" panose="020B0604020202020204" pitchFamily="34" charset="0"/>
                <a:cs typeface="Arial" panose="020B0604020202020204" pitchFamily="34" charset="0"/>
              </a:rPr>
              <a:t> in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students</a:t>
            </a:r>
            <a:r>
              <a:rPr lang="es-MX" dirty="0">
                <a:latin typeface="Arial" panose="020B0604020202020204" pitchFamily="34" charset="0"/>
                <a:cs typeface="Arial" panose="020B0604020202020204" pitchFamily="34" charset="0"/>
              </a:rPr>
              <a:t>´ portfolio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evidence</a:t>
            </a:r>
            <a:r>
              <a:rPr lang="es-MX" dirty="0">
                <a:latin typeface="Arial" panose="020B0604020202020204" pitchFamily="34" charset="0"/>
                <a:cs typeface="Arial" panose="020B0604020202020204" pitchFamily="34" charset="0"/>
              </a:rPr>
              <a:t>. </a:t>
            </a:r>
          </a:p>
        </p:txBody>
      </p:sp>
      <p:sp>
        <p:nvSpPr>
          <p:cNvPr id="4" name="Rectángulo 3"/>
          <p:cNvSpPr/>
          <p:nvPr/>
        </p:nvSpPr>
        <p:spPr>
          <a:xfrm>
            <a:off x="508917" y="1672290"/>
            <a:ext cx="7843838" cy="369332"/>
          </a:xfrm>
          <a:prstGeom prst="rect">
            <a:avLst/>
          </a:prstGeom>
        </p:spPr>
        <p:txBody>
          <a:bodyPr wrap="square">
            <a:spAutoFit/>
          </a:bodyPr>
          <a:lstStyle/>
          <a:p>
            <a:pPr algn="just"/>
            <a:endParaRPr lang="es-ES" dirty="0">
              <a:latin typeface="Arial" panose="020B0604020202020204" pitchFamily="34" charset="0"/>
              <a:cs typeface="Arial" panose="020B0604020202020204" pitchFamily="34" charset="0"/>
            </a:endParaRPr>
          </a:p>
        </p:txBody>
      </p:sp>
      <p:sp>
        <p:nvSpPr>
          <p:cNvPr id="5" name="Rectángulo 4">
            <a:extLst>
              <a:ext uri="{FF2B5EF4-FFF2-40B4-BE49-F238E27FC236}">
                <a16:creationId xmlns:a16="http://schemas.microsoft.com/office/drawing/2014/main" xmlns="" id="{274B7A6C-629C-46C4-BDFC-10BF39E6E240}"/>
              </a:ext>
            </a:extLst>
          </p:cNvPr>
          <p:cNvSpPr/>
          <p:nvPr/>
        </p:nvSpPr>
        <p:spPr>
          <a:xfrm>
            <a:off x="1099829" y="450206"/>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Evaluation</a:t>
            </a:r>
            <a:r>
              <a:rPr lang="es-MX" sz="4800" dirty="0">
                <a:solidFill>
                  <a:srgbClr val="FFFF00"/>
                </a:solidFill>
                <a:latin typeface="AR CENA" panose="02000000000000000000" pitchFamily="2" charset="0"/>
              </a:rPr>
              <a:t>   </a:t>
            </a:r>
          </a:p>
        </p:txBody>
      </p:sp>
    </p:spTree>
    <p:extLst>
      <p:ext uri="{BB962C8B-B14F-4D97-AF65-F5344CB8AC3E}">
        <p14:creationId xmlns:p14="http://schemas.microsoft.com/office/powerpoint/2010/main" val="1460423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35633" y="2174647"/>
            <a:ext cx="5872732" cy="4431983"/>
          </a:xfrm>
          <a:prstGeom prst="rect">
            <a:avLst/>
          </a:prstGeom>
          <a:noFill/>
        </p:spPr>
        <p:txBody>
          <a:bodyPr wrap="square" rtlCol="0">
            <a:spAutoFit/>
          </a:bodyPr>
          <a:lstStyle/>
          <a:p>
            <a:pPr algn="ctr"/>
            <a:r>
              <a:rPr lang="es-MX" sz="3000" b="1" dirty="0">
                <a:effectLst>
                  <a:outerShdw blurRad="38100" dist="38100" dir="2700000" algn="tl">
                    <a:srgbClr val="000000">
                      <a:alpha val="43137"/>
                    </a:srgbClr>
                  </a:outerShdw>
                </a:effectLst>
                <a:latin typeface="Algerian" panose="04020705040A02060702" pitchFamily="82" charset="0"/>
              </a:rPr>
              <a:t> </a:t>
            </a:r>
          </a:p>
          <a:p>
            <a:pPr algn="ctr"/>
            <a:endParaRPr lang="es-MX" sz="2100" dirty="0">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endParaRPr lang="es-MX" sz="2100" b="1" dirty="0">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endParaRPr>
          </a:p>
          <a:p>
            <a:endParaRPr lang="es-MX" sz="2100" b="1" dirty="0"/>
          </a:p>
          <a:p>
            <a:pPr marL="333375" indent="-333375"/>
            <a:endParaRPr lang="es-MX" sz="2100" dirty="0"/>
          </a:p>
        </p:txBody>
      </p:sp>
      <p:sp>
        <p:nvSpPr>
          <p:cNvPr id="4" name="Rectángulo 3">
            <a:extLst>
              <a:ext uri="{FF2B5EF4-FFF2-40B4-BE49-F238E27FC236}">
                <a16:creationId xmlns:a16="http://schemas.microsoft.com/office/drawing/2014/main" xmlns="" id="{BF53FAE4-E59E-4889-8BC7-AFDA3F7E4E2A}"/>
              </a:ext>
            </a:extLst>
          </p:cNvPr>
          <p:cNvSpPr/>
          <p:nvPr/>
        </p:nvSpPr>
        <p:spPr>
          <a:xfrm>
            <a:off x="1035714" y="219471"/>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Grading</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criteria</a:t>
            </a:r>
            <a:r>
              <a:rPr lang="es-MX" sz="4800" dirty="0">
                <a:solidFill>
                  <a:srgbClr val="FFFF00"/>
                </a:solidFill>
                <a:latin typeface="AR CENA" panose="02000000000000000000" pitchFamily="2" charset="0"/>
              </a:rPr>
              <a:t>   </a:t>
            </a:r>
          </a:p>
        </p:txBody>
      </p:sp>
      <p:graphicFrame>
        <p:nvGraphicFramePr>
          <p:cNvPr id="3" name="2 Tabla"/>
          <p:cNvGraphicFramePr>
            <a:graphicFrameLocks noGrp="1"/>
          </p:cNvGraphicFramePr>
          <p:nvPr>
            <p:extLst>
              <p:ext uri="{D42A27DB-BD31-4B8C-83A1-F6EECF244321}">
                <p14:modId xmlns:p14="http://schemas.microsoft.com/office/powerpoint/2010/main" val="1804009857"/>
              </p:ext>
            </p:extLst>
          </p:nvPr>
        </p:nvGraphicFramePr>
        <p:xfrm>
          <a:off x="683568" y="1484784"/>
          <a:ext cx="7784756" cy="3330497"/>
        </p:xfrm>
        <a:graphic>
          <a:graphicData uri="http://schemas.openxmlformats.org/drawingml/2006/table">
            <a:tbl>
              <a:tblPr firstRow="1" bandRow="1">
                <a:tableStyleId>{5940675A-B579-460E-94D1-54222C63F5DA}</a:tableStyleId>
              </a:tblPr>
              <a:tblGrid>
                <a:gridCol w="3892378"/>
                <a:gridCol w="3892378"/>
              </a:tblGrid>
              <a:tr h="1368152">
                <a:tc>
                  <a:txBody>
                    <a:bodyPr/>
                    <a:lstStyle/>
                    <a:p>
                      <a:pPr algn="ctr"/>
                      <a:r>
                        <a:rPr lang="es-MX" b="1" u="sng" dirty="0" err="1" smtClean="0"/>
                        <a:t>Speaking</a:t>
                      </a:r>
                      <a:endParaRPr lang="es-MX" b="1" u="sng" dirty="0" smtClean="0"/>
                    </a:p>
                    <a:p>
                      <a:pPr algn="ctr"/>
                      <a:r>
                        <a:rPr lang="es-MX" dirty="0" err="1" smtClean="0"/>
                        <a:t>Writing</a:t>
                      </a:r>
                      <a:endParaRPr lang="es-MX" dirty="0" smtClean="0"/>
                    </a:p>
                    <a:p>
                      <a:pPr algn="ctr"/>
                      <a:r>
                        <a:rPr lang="es-MX" dirty="0" err="1" smtClean="0"/>
                        <a:t>Listening</a:t>
                      </a:r>
                      <a:endParaRPr lang="es-MX" dirty="0" smtClean="0"/>
                    </a:p>
                    <a:p>
                      <a:pPr algn="ctr"/>
                      <a:r>
                        <a:rPr lang="es-MX" dirty="0" smtClean="0"/>
                        <a:t>Reading</a:t>
                      </a:r>
                    </a:p>
                    <a:p>
                      <a:pPr algn="ctr"/>
                      <a:r>
                        <a:rPr lang="es-MX" dirty="0" err="1" smtClean="0"/>
                        <a:t>Grammar</a:t>
                      </a:r>
                      <a:r>
                        <a:rPr lang="es-MX" baseline="0" dirty="0" smtClean="0"/>
                        <a:t> and </a:t>
                      </a:r>
                      <a:r>
                        <a:rPr lang="es-MX" baseline="0" dirty="0" err="1" smtClean="0"/>
                        <a:t>vocabulary</a:t>
                      </a:r>
                      <a:endParaRPr lang="es-MX" dirty="0"/>
                    </a:p>
                  </a:txBody>
                  <a:tcPr/>
                </a:tc>
                <a:tc>
                  <a:txBody>
                    <a:bodyPr/>
                    <a:lstStyle/>
                    <a:p>
                      <a:pPr algn="ctr"/>
                      <a:r>
                        <a:rPr lang="es-MX" dirty="0" smtClean="0"/>
                        <a:t>60%</a:t>
                      </a:r>
                      <a:endParaRPr lang="es-MX" dirty="0"/>
                    </a:p>
                  </a:txBody>
                  <a:tcPr anchor="ctr"/>
                </a:tc>
              </a:tr>
              <a:tr h="868848">
                <a:tc>
                  <a:txBody>
                    <a:bodyPr/>
                    <a:lstStyle/>
                    <a:p>
                      <a:pPr algn="ctr"/>
                      <a:r>
                        <a:rPr lang="es-MX" dirty="0" smtClean="0"/>
                        <a:t>Examen</a:t>
                      </a:r>
                      <a:r>
                        <a:rPr lang="es-MX" baseline="0" dirty="0" smtClean="0"/>
                        <a:t> escrito</a:t>
                      </a:r>
                      <a:endParaRPr lang="es-MX" dirty="0"/>
                    </a:p>
                  </a:txBody>
                  <a:tcPr anchor="ctr"/>
                </a:tc>
                <a:tc>
                  <a:txBody>
                    <a:bodyPr/>
                    <a:lstStyle/>
                    <a:p>
                      <a:pPr algn="ctr"/>
                      <a:r>
                        <a:rPr lang="es-MX" dirty="0" smtClean="0"/>
                        <a:t>20%</a:t>
                      </a:r>
                      <a:endParaRPr lang="es-MX" dirty="0"/>
                    </a:p>
                  </a:txBody>
                  <a:tcPr anchor="ctr"/>
                </a:tc>
              </a:tr>
              <a:tr h="998609">
                <a:tc>
                  <a:txBody>
                    <a:bodyPr/>
                    <a:lstStyle/>
                    <a:p>
                      <a:pPr algn="ctr"/>
                      <a:r>
                        <a:rPr lang="es-MX" dirty="0" smtClean="0"/>
                        <a:t>Portafolio</a:t>
                      </a:r>
                      <a:endParaRPr lang="es-MX" dirty="0"/>
                    </a:p>
                  </a:txBody>
                  <a:tcPr anchor="ctr"/>
                </a:tc>
                <a:tc>
                  <a:txBody>
                    <a:bodyPr/>
                    <a:lstStyle/>
                    <a:p>
                      <a:pPr algn="ctr"/>
                      <a:r>
                        <a:rPr lang="es-MX" dirty="0" smtClean="0"/>
                        <a:t>20%</a:t>
                      </a:r>
                      <a:endParaRPr lang="es-MX" dirty="0"/>
                    </a:p>
                  </a:txBody>
                  <a:tcPr anchor="ctr"/>
                </a:tc>
              </a:tr>
            </a:tbl>
          </a:graphicData>
        </a:graphic>
      </p:graphicFrame>
      <p:sp>
        <p:nvSpPr>
          <p:cNvPr id="5" name="4 CuadroTexto"/>
          <p:cNvSpPr txBox="1"/>
          <p:nvPr/>
        </p:nvSpPr>
        <p:spPr>
          <a:xfrm>
            <a:off x="16197" y="1477385"/>
            <a:ext cx="696024" cy="3247759"/>
          </a:xfrm>
          <a:prstGeom prst="rect">
            <a:avLst/>
          </a:prstGeom>
          <a:noFill/>
        </p:spPr>
        <p:txBody>
          <a:bodyPr vert="wordArtVert" wrap="square" rtlCol="0" anchor="ctr">
            <a:spAutoFit/>
          </a:bodyPr>
          <a:lstStyle/>
          <a:p>
            <a:r>
              <a:rPr lang="es-MX" sz="2800" b="1" dirty="0" smtClean="0"/>
              <a:t>UNIDAD</a:t>
            </a:r>
            <a:endParaRPr lang="es-MX" sz="2800" b="1" dirty="0"/>
          </a:p>
        </p:txBody>
      </p:sp>
      <p:graphicFrame>
        <p:nvGraphicFramePr>
          <p:cNvPr id="7" name="6 Tabla"/>
          <p:cNvGraphicFramePr>
            <a:graphicFrameLocks noGrp="1"/>
          </p:cNvGraphicFramePr>
          <p:nvPr>
            <p:extLst>
              <p:ext uri="{D42A27DB-BD31-4B8C-83A1-F6EECF244321}">
                <p14:modId xmlns:p14="http://schemas.microsoft.com/office/powerpoint/2010/main" val="1485505721"/>
              </p:ext>
            </p:extLst>
          </p:nvPr>
        </p:nvGraphicFramePr>
        <p:xfrm>
          <a:off x="712221" y="5085184"/>
          <a:ext cx="7784756" cy="1177662"/>
        </p:xfrm>
        <a:graphic>
          <a:graphicData uri="http://schemas.openxmlformats.org/drawingml/2006/table">
            <a:tbl>
              <a:tblPr firstRow="1" bandRow="1">
                <a:tableStyleId>{5940675A-B579-460E-94D1-54222C63F5DA}</a:tableStyleId>
              </a:tblPr>
              <a:tblGrid>
                <a:gridCol w="3892378"/>
                <a:gridCol w="3892378"/>
              </a:tblGrid>
              <a:tr h="720260">
                <a:tc>
                  <a:txBody>
                    <a:bodyPr/>
                    <a:lstStyle/>
                    <a:p>
                      <a:pPr algn="ctr"/>
                      <a:r>
                        <a:rPr lang="es-MX" dirty="0" smtClean="0"/>
                        <a:t>Portafolio</a:t>
                      </a:r>
                      <a:endParaRPr lang="es-MX" dirty="0"/>
                    </a:p>
                  </a:txBody>
                  <a:tcPr anchor="ctr"/>
                </a:tc>
                <a:tc>
                  <a:txBody>
                    <a:bodyPr/>
                    <a:lstStyle/>
                    <a:p>
                      <a:pPr algn="ctr"/>
                      <a:r>
                        <a:rPr lang="es-MX" dirty="0" smtClean="0"/>
                        <a:t>3</a:t>
                      </a:r>
                      <a:r>
                        <a:rPr lang="es-MX" smtClean="0"/>
                        <a:t>0</a:t>
                      </a:r>
                      <a:r>
                        <a:rPr lang="es-MX" dirty="0" smtClean="0"/>
                        <a:t>%</a:t>
                      </a:r>
                      <a:endParaRPr lang="es-MX" dirty="0"/>
                    </a:p>
                  </a:txBody>
                  <a:tcPr anchor="ctr"/>
                </a:tc>
              </a:tr>
              <a:tr h="457402">
                <a:tc>
                  <a:txBody>
                    <a:bodyPr/>
                    <a:lstStyle/>
                    <a:p>
                      <a:pPr algn="ctr"/>
                      <a:r>
                        <a:rPr lang="es-MX" dirty="0" smtClean="0"/>
                        <a:t>Evaluación</a:t>
                      </a:r>
                      <a:r>
                        <a:rPr lang="es-MX" baseline="0" dirty="0" smtClean="0"/>
                        <a:t> global</a:t>
                      </a:r>
                      <a:endParaRPr lang="es-MX" dirty="0"/>
                    </a:p>
                  </a:txBody>
                  <a:tcPr anchor="ctr"/>
                </a:tc>
                <a:tc>
                  <a:txBody>
                    <a:bodyPr/>
                    <a:lstStyle/>
                    <a:p>
                      <a:pPr algn="ctr"/>
                      <a:r>
                        <a:rPr lang="es-MX" dirty="0" smtClean="0"/>
                        <a:t>70</a:t>
                      </a:r>
                      <a:r>
                        <a:rPr lang="es-MX" dirty="0" smtClean="0"/>
                        <a:t>%</a:t>
                      </a:r>
                      <a:endParaRPr lang="es-MX" dirty="0"/>
                    </a:p>
                  </a:txBody>
                  <a:tcPr anchor="ctr"/>
                </a:tc>
              </a:tr>
            </a:tbl>
          </a:graphicData>
        </a:graphic>
      </p:graphicFrame>
      <p:sp>
        <p:nvSpPr>
          <p:cNvPr id="6" name="5 CuadroTexto"/>
          <p:cNvSpPr txBox="1"/>
          <p:nvPr/>
        </p:nvSpPr>
        <p:spPr>
          <a:xfrm>
            <a:off x="179512" y="4941168"/>
            <a:ext cx="440313" cy="1665462"/>
          </a:xfrm>
          <a:prstGeom prst="rect">
            <a:avLst/>
          </a:prstGeom>
          <a:noFill/>
        </p:spPr>
        <p:txBody>
          <a:bodyPr vert="wordArtVert" wrap="square" rtlCol="0">
            <a:spAutoFit/>
          </a:bodyPr>
          <a:lstStyle/>
          <a:p>
            <a:r>
              <a:rPr lang="es-MX" sz="1400" b="1" dirty="0" smtClean="0">
                <a:solidFill>
                  <a:schemeClr val="tx2">
                    <a:lumMod val="60000"/>
                    <a:lumOff val="40000"/>
                  </a:schemeClr>
                </a:solidFill>
              </a:rPr>
              <a:t>GLOBAL</a:t>
            </a:r>
            <a:endParaRPr lang="es-MX" sz="1400" b="1" dirty="0">
              <a:solidFill>
                <a:schemeClr val="tx2">
                  <a:lumMod val="60000"/>
                  <a:lumOff val="40000"/>
                </a:schemeClr>
              </a:solidFill>
            </a:endParaRPr>
          </a:p>
        </p:txBody>
      </p:sp>
    </p:spTree>
    <p:extLst>
      <p:ext uri="{BB962C8B-B14F-4D97-AF65-F5344CB8AC3E}">
        <p14:creationId xmlns:p14="http://schemas.microsoft.com/office/powerpoint/2010/main" val="2075997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3">
            <a:extLst>
              <a:ext uri="{FF2B5EF4-FFF2-40B4-BE49-F238E27FC236}">
                <a16:creationId xmlns:a16="http://schemas.microsoft.com/office/drawing/2014/main" xmlns="" id="{BF53FAE4-E59E-4889-8BC7-AFDA3F7E4E2A}"/>
              </a:ext>
            </a:extLst>
          </p:cNvPr>
          <p:cNvSpPr/>
          <p:nvPr/>
        </p:nvSpPr>
        <p:spPr>
          <a:xfrm>
            <a:off x="1035714" y="219471"/>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b="1" dirty="0" smtClean="0">
                <a:solidFill>
                  <a:srgbClr val="FFFF00"/>
                </a:solidFill>
                <a:latin typeface="AR CENA" panose="02000000000000000000" pitchFamily="2" charset="0"/>
              </a:rPr>
              <a:t>NOTE</a:t>
            </a:r>
            <a:endParaRPr lang="es-MX" sz="4800" b="1" dirty="0">
              <a:solidFill>
                <a:srgbClr val="FFFF00"/>
              </a:solidFill>
              <a:latin typeface="AR CENA" panose="02000000000000000000" pitchFamily="2" charset="0"/>
            </a:endParaRPr>
          </a:p>
        </p:txBody>
      </p:sp>
      <p:sp>
        <p:nvSpPr>
          <p:cNvPr id="3" name="2 Rectángulo"/>
          <p:cNvSpPr/>
          <p:nvPr/>
        </p:nvSpPr>
        <p:spPr>
          <a:xfrm>
            <a:off x="683568" y="1582341"/>
            <a:ext cx="7848872" cy="4893647"/>
          </a:xfrm>
          <a:prstGeom prst="rect">
            <a:avLst/>
          </a:prstGeom>
        </p:spPr>
        <p:txBody>
          <a:bodyPr wrap="square">
            <a:spAutoFit/>
          </a:bodyPr>
          <a:lstStyle/>
          <a:p>
            <a:pPr algn="just"/>
            <a:r>
              <a:rPr lang="es-MX" sz="2400" dirty="0"/>
              <a:t>En caso de que el estudiante no logre el desarrollo de las habilidades necesarias para obtener el nivel de inglés que esté cursando, se evaluará con base en el desempeño del estudiante, sin embargo, tendrá que cursar nuevamente el nivel</a:t>
            </a:r>
            <a:r>
              <a:rPr lang="es-MX" sz="2400" dirty="0" smtClean="0"/>
              <a:t>.</a:t>
            </a:r>
          </a:p>
          <a:p>
            <a:pPr algn="just"/>
            <a:endParaRPr lang="es-MX" sz="2400" dirty="0"/>
          </a:p>
          <a:p>
            <a:pPr algn="just"/>
            <a:r>
              <a:rPr lang="es-MX" sz="2400" dirty="0"/>
              <a:t>El estudiante </a:t>
            </a:r>
            <a:r>
              <a:rPr lang="es-MX" sz="2400" b="1" dirty="0"/>
              <a:t>acreditará el curso</a:t>
            </a:r>
            <a:r>
              <a:rPr lang="es-MX" sz="2400" dirty="0"/>
              <a:t> cuando obtenga como mínimo en la evaluación global del nivel de desempeño su equivalencia numérica de 6</a:t>
            </a:r>
            <a:r>
              <a:rPr lang="es-MX" sz="2400" dirty="0" smtClean="0"/>
              <a:t>.</a:t>
            </a:r>
          </a:p>
          <a:p>
            <a:pPr algn="just"/>
            <a:endParaRPr lang="es-MX" sz="2400" dirty="0"/>
          </a:p>
          <a:p>
            <a:pPr algn="just"/>
            <a:r>
              <a:rPr lang="es-MX" sz="2400" dirty="0"/>
              <a:t>El estudiante </a:t>
            </a:r>
            <a:r>
              <a:rPr lang="es-MX" sz="2400" b="1" dirty="0"/>
              <a:t>acreditará el nivel</a:t>
            </a:r>
            <a:r>
              <a:rPr lang="es-MX" sz="2400" dirty="0"/>
              <a:t> una vez que evidencie el desarrollo de las habilidades propias del nivel de inglés con base en el CEFR.</a:t>
            </a:r>
          </a:p>
        </p:txBody>
      </p:sp>
    </p:spTree>
    <p:extLst>
      <p:ext uri="{BB962C8B-B14F-4D97-AF65-F5344CB8AC3E}">
        <p14:creationId xmlns:p14="http://schemas.microsoft.com/office/powerpoint/2010/main" val="120511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9" y="1484784"/>
            <a:ext cx="7920879" cy="6571030"/>
          </a:xfrm>
          <a:prstGeom prst="rect">
            <a:avLst/>
          </a:prstGeom>
          <a:noFill/>
        </p:spPr>
        <p:txBody>
          <a:bodyPr wrap="square" rtlCol="0">
            <a:spAutoFit/>
          </a:bodyPr>
          <a:lstStyle/>
          <a:p>
            <a:pPr algn="ctr"/>
            <a:r>
              <a:rPr lang="es-MX" sz="3000" b="1" dirty="0">
                <a:effectLst>
                  <a:outerShdw blurRad="38100" dist="38100" dir="2700000" algn="tl">
                    <a:srgbClr val="000000">
                      <a:alpha val="43137"/>
                    </a:srgbClr>
                  </a:outerShdw>
                </a:effectLst>
                <a:latin typeface="Algerian" panose="04020705040A02060702" pitchFamily="82" charset="0"/>
              </a:rPr>
              <a:t> </a:t>
            </a:r>
          </a:p>
          <a:p>
            <a:pPr algn="ctr"/>
            <a:endParaRPr lang="es-MX" sz="2100" dirty="0">
              <a:latin typeface="Arial" panose="020B0604020202020204" pitchFamily="34" charset="0"/>
              <a:cs typeface="Arial" panose="020B0604020202020204" pitchFamily="34" charset="0"/>
            </a:endParaRPr>
          </a:p>
          <a:p>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Interchange</a:t>
            </a:r>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 5th </a:t>
            </a: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Edition</a:t>
            </a:r>
            <a:endPar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endParaRPr>
          </a:p>
          <a:p>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Cambridge </a:t>
            </a: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University</a:t>
            </a:r>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 </a:t>
            </a: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Press</a:t>
            </a:r>
            <a:endPar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endParaRPr>
          </a:p>
          <a:p>
            <a:pPr marL="571500" indent="-571500">
              <a:buFont typeface="Arial" panose="020B0604020202020204" pitchFamily="34" charset="0"/>
              <a:buChar char="•"/>
            </a:pP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Student´s</a:t>
            </a:r>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 </a:t>
            </a: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book</a:t>
            </a:r>
            <a:endPar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endParaRPr>
          </a:p>
          <a:p>
            <a:pPr marL="571500" indent="-571500">
              <a:buFont typeface="Arial" panose="020B0604020202020204" pitchFamily="34" charset="0"/>
              <a:buChar char="•"/>
            </a:pPr>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Cambridge Online </a:t>
            </a:r>
            <a:r>
              <a:rPr lang="es-MX" sz="4000" b="1" dirty="0" err="1">
                <a:effectLst>
                  <a:outerShdw blurRad="38100" dist="38100" dir="2700000" algn="tl">
                    <a:srgbClr val="000000">
                      <a:alpha val="43137"/>
                    </a:srgbClr>
                  </a:outerShdw>
                </a:effectLst>
                <a:latin typeface="AR BLANCA" panose="02000000000000000000" pitchFamily="2" charset="0"/>
                <a:cs typeface="Arial" panose="020B0604020202020204" pitchFamily="34" charset="0"/>
              </a:rPr>
              <a:t>resources</a:t>
            </a:r>
            <a:r>
              <a:rPr lang="es-MX" sz="4000" b="1" dirty="0">
                <a:effectLst>
                  <a:outerShdw blurRad="38100" dist="38100" dir="2700000" algn="tl">
                    <a:srgbClr val="000000">
                      <a:alpha val="43137"/>
                    </a:srgbClr>
                  </a:outerShdw>
                </a:effectLst>
                <a:latin typeface="AR BLANCA" panose="02000000000000000000" pitchFamily="2" charset="0"/>
                <a:cs typeface="Arial" panose="020B0604020202020204" pitchFamily="34" charset="0"/>
              </a:rPr>
              <a:t> </a:t>
            </a: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100" b="1" dirty="0">
              <a:latin typeface="Arial" panose="020B0604020202020204" pitchFamily="34" charset="0"/>
              <a:cs typeface="Arial" panose="020B0604020202020204" pitchFamily="34" charset="0"/>
            </a:endParaRPr>
          </a:p>
          <a:p>
            <a:endParaRPr lang="es-MX" sz="2100" b="1" dirty="0">
              <a:latin typeface="Arial" panose="020B0604020202020204" pitchFamily="34" charset="0"/>
              <a:cs typeface="Arial" panose="020B0604020202020204" pitchFamily="34" charset="0"/>
            </a:endParaRPr>
          </a:p>
          <a:p>
            <a:endParaRPr lang="es-MX" sz="2100" b="1" dirty="0">
              <a:effectLst>
                <a:outerShdw blurRad="38100" dist="38100" dir="2700000" algn="tl">
                  <a:srgbClr val="000000">
                    <a:alpha val="43137"/>
                  </a:srgbClr>
                </a:outerShdw>
              </a:effectLst>
            </a:endParaRPr>
          </a:p>
          <a:p>
            <a:endParaRPr lang="es-MX" sz="2100" b="1" dirty="0"/>
          </a:p>
          <a:p>
            <a:pPr marL="333375" indent="-333375"/>
            <a:endParaRPr lang="es-MX" sz="2100" dirty="0"/>
          </a:p>
        </p:txBody>
      </p:sp>
      <p:sp>
        <p:nvSpPr>
          <p:cNvPr id="4" name="Rectángulo 3">
            <a:extLst>
              <a:ext uri="{FF2B5EF4-FFF2-40B4-BE49-F238E27FC236}">
                <a16:creationId xmlns:a16="http://schemas.microsoft.com/office/drawing/2014/main" xmlns="" id="{BF53FAE4-E59E-4889-8BC7-AFDA3F7E4E2A}"/>
              </a:ext>
            </a:extLst>
          </p:cNvPr>
          <p:cNvSpPr/>
          <p:nvPr/>
        </p:nvSpPr>
        <p:spPr>
          <a:xfrm>
            <a:off x="1035714" y="219471"/>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Bibliography</a:t>
            </a:r>
            <a:r>
              <a:rPr lang="es-MX" sz="4800" dirty="0">
                <a:solidFill>
                  <a:srgbClr val="FFFF00"/>
                </a:solidFill>
                <a:latin typeface="AR CENA" panose="02000000000000000000" pitchFamily="2" charset="0"/>
              </a:rPr>
              <a:t>    </a:t>
            </a:r>
          </a:p>
        </p:txBody>
      </p:sp>
    </p:spTree>
    <p:extLst>
      <p:ext uri="{BB962C8B-B14F-4D97-AF65-F5344CB8AC3E}">
        <p14:creationId xmlns:p14="http://schemas.microsoft.com/office/powerpoint/2010/main" val="1864903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3">
            <a:extLst>
              <a:ext uri="{FF2B5EF4-FFF2-40B4-BE49-F238E27FC236}">
                <a16:creationId xmlns:a16="http://schemas.microsoft.com/office/drawing/2014/main" xmlns="" id="{BF53FAE4-E59E-4889-8BC7-AFDA3F7E4E2A}"/>
              </a:ext>
            </a:extLst>
          </p:cNvPr>
          <p:cNvSpPr/>
          <p:nvPr/>
        </p:nvSpPr>
        <p:spPr>
          <a:xfrm>
            <a:off x="1035714" y="219471"/>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smtClean="0">
                <a:solidFill>
                  <a:srgbClr val="FFFF00"/>
                </a:solidFill>
                <a:latin typeface="AR CENA" panose="02000000000000000000" pitchFamily="2" charset="0"/>
              </a:rPr>
              <a:t>RULE STATEMENT    </a:t>
            </a:r>
            <a:endParaRPr lang="es-MX" sz="4800" dirty="0">
              <a:solidFill>
                <a:srgbClr val="FFFF00"/>
              </a:solidFill>
              <a:latin typeface="AR CENA" panose="02000000000000000000" pitchFamily="2" charset="0"/>
            </a:endParaRPr>
          </a:p>
        </p:txBody>
      </p:sp>
    </p:spTree>
    <p:extLst>
      <p:ext uri="{BB962C8B-B14F-4D97-AF65-F5344CB8AC3E}">
        <p14:creationId xmlns:p14="http://schemas.microsoft.com/office/powerpoint/2010/main" val="112184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4.bp.blogspot.com/-Wbqg_lmBgMs/TrKiTIFtMaI/AAAAAAAAXT0/pa7-Jvh8Kk4/s1600/dibujosdepizarraparaimprimir.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
        <p:nvSpPr>
          <p:cNvPr id="8" name="7 CuadroTexto"/>
          <p:cNvSpPr txBox="1"/>
          <p:nvPr/>
        </p:nvSpPr>
        <p:spPr>
          <a:xfrm>
            <a:off x="1132605" y="1211033"/>
            <a:ext cx="6295137" cy="3416320"/>
          </a:xfrm>
          <a:prstGeom prst="rect">
            <a:avLst/>
          </a:prstGeom>
          <a:noFill/>
        </p:spPr>
        <p:txBody>
          <a:bodyPr wrap="square" rtlCol="0">
            <a:spAutoFit/>
          </a:bodyPr>
          <a:lstStyle/>
          <a:p>
            <a:pPr algn="ctr"/>
            <a:r>
              <a:rPr lang="es-ES_tradnl" sz="3600" b="1" dirty="0" err="1">
                <a:solidFill>
                  <a:schemeClr val="bg1"/>
                </a:solidFill>
                <a:latin typeface="MV Boli" pitchFamily="2" charset="0"/>
                <a:cs typeface="MV Boli" pitchFamily="2" charset="0"/>
              </a:rPr>
              <a:t>Welcome</a:t>
            </a:r>
            <a:r>
              <a:rPr lang="es-ES_tradnl" sz="3600" b="1" dirty="0">
                <a:solidFill>
                  <a:schemeClr val="bg1"/>
                </a:solidFill>
                <a:latin typeface="MV Boli" pitchFamily="2" charset="0"/>
                <a:cs typeface="MV Boli" pitchFamily="2" charset="0"/>
              </a:rPr>
              <a:t> to English </a:t>
            </a:r>
            <a:r>
              <a:rPr lang="es-ES_tradnl" sz="3600" b="1" dirty="0" err="1">
                <a:solidFill>
                  <a:schemeClr val="bg1"/>
                </a:solidFill>
                <a:latin typeface="MV Boli" pitchFamily="2" charset="0"/>
                <a:cs typeface="MV Boli" pitchFamily="2" charset="0"/>
              </a:rPr>
              <a:t>class</a:t>
            </a:r>
            <a:r>
              <a:rPr lang="es-ES_tradnl" sz="3600" b="1" dirty="0">
                <a:solidFill>
                  <a:schemeClr val="bg1"/>
                </a:solidFill>
                <a:latin typeface="MV Boli" pitchFamily="2" charset="0"/>
                <a:cs typeface="MV Boli" pitchFamily="2" charset="0"/>
              </a:rPr>
              <a:t> </a:t>
            </a:r>
            <a:r>
              <a:rPr lang="es-ES_tradnl" sz="3600" b="1" dirty="0" smtClean="0">
                <a:solidFill>
                  <a:schemeClr val="bg1"/>
                </a:solidFill>
                <a:latin typeface="MV Boli" pitchFamily="2" charset="0"/>
                <a:cs typeface="MV Boli" pitchFamily="2" charset="0"/>
              </a:rPr>
              <a:t>A1.1</a:t>
            </a:r>
            <a:endParaRPr lang="es-ES_tradnl" sz="3600" b="1" dirty="0">
              <a:solidFill>
                <a:schemeClr val="bg1"/>
              </a:solidFill>
              <a:latin typeface="MV Boli" pitchFamily="2" charset="0"/>
              <a:cs typeface="MV Boli" pitchFamily="2" charset="0"/>
            </a:endParaRPr>
          </a:p>
          <a:p>
            <a:pPr algn="ctr"/>
            <a:endParaRPr lang="es-ES_tradnl" sz="3600" b="1" dirty="0">
              <a:solidFill>
                <a:schemeClr val="bg1"/>
              </a:solidFill>
              <a:latin typeface="MV Boli" pitchFamily="2" charset="0"/>
              <a:cs typeface="MV Boli" pitchFamily="2" charset="0"/>
            </a:endParaRPr>
          </a:p>
          <a:p>
            <a:pPr algn="ctr"/>
            <a:r>
              <a:rPr lang="es-ES_tradnl" sz="3600" b="1" dirty="0">
                <a:solidFill>
                  <a:schemeClr val="bg1"/>
                </a:solidFill>
                <a:latin typeface="MV Boli" pitchFamily="2" charset="0"/>
                <a:cs typeface="MV Boli" pitchFamily="2" charset="0"/>
              </a:rPr>
              <a:t>6 </a:t>
            </a:r>
            <a:r>
              <a:rPr lang="es-ES_tradnl" sz="3600" b="1" dirty="0" err="1">
                <a:solidFill>
                  <a:schemeClr val="bg1"/>
                </a:solidFill>
                <a:latin typeface="MV Boli" pitchFamily="2" charset="0"/>
                <a:cs typeface="MV Boli" pitchFamily="2" charset="0"/>
              </a:rPr>
              <a:t>hours</a:t>
            </a:r>
            <a:r>
              <a:rPr lang="es-ES_tradnl" sz="3600" b="1" dirty="0">
                <a:solidFill>
                  <a:schemeClr val="bg1"/>
                </a:solidFill>
                <a:latin typeface="MV Boli" pitchFamily="2" charset="0"/>
                <a:cs typeface="MV Boli" pitchFamily="2" charset="0"/>
              </a:rPr>
              <a:t> </a:t>
            </a:r>
            <a:r>
              <a:rPr lang="es-ES_tradnl" sz="3600" b="1" dirty="0" err="1">
                <a:solidFill>
                  <a:schemeClr val="bg1"/>
                </a:solidFill>
                <a:latin typeface="MV Boli" pitchFamily="2" charset="0"/>
                <a:cs typeface="MV Boli" pitchFamily="2" charset="0"/>
              </a:rPr>
              <a:t>class</a:t>
            </a:r>
            <a:r>
              <a:rPr lang="es-ES_tradnl" sz="3600" b="1" dirty="0">
                <a:solidFill>
                  <a:schemeClr val="bg1"/>
                </a:solidFill>
                <a:latin typeface="MV Boli" pitchFamily="2" charset="0"/>
                <a:cs typeface="MV Boli" pitchFamily="2" charset="0"/>
              </a:rPr>
              <a:t> per </a:t>
            </a:r>
            <a:r>
              <a:rPr lang="es-ES_tradnl" sz="3600" b="1" dirty="0" err="1">
                <a:solidFill>
                  <a:schemeClr val="bg1"/>
                </a:solidFill>
                <a:latin typeface="MV Boli" pitchFamily="2" charset="0"/>
                <a:cs typeface="MV Boli" pitchFamily="2" charset="0"/>
              </a:rPr>
              <a:t>week</a:t>
            </a:r>
            <a:r>
              <a:rPr lang="es-ES_tradnl" sz="3600" b="1" dirty="0">
                <a:solidFill>
                  <a:schemeClr val="bg1"/>
                </a:solidFill>
                <a:latin typeface="MV Boli" pitchFamily="2" charset="0"/>
                <a:cs typeface="MV Boli" pitchFamily="2" charset="0"/>
              </a:rPr>
              <a:t> </a:t>
            </a:r>
          </a:p>
          <a:p>
            <a:pPr algn="ctr"/>
            <a:r>
              <a:rPr lang="es-ES_tradnl" sz="3600" b="1" dirty="0">
                <a:solidFill>
                  <a:schemeClr val="bg1"/>
                </a:solidFill>
                <a:latin typeface="MV Boli" pitchFamily="2" charset="0"/>
                <a:cs typeface="MV Boli" pitchFamily="2" charset="0"/>
              </a:rPr>
              <a:t>6.75 </a:t>
            </a:r>
            <a:r>
              <a:rPr lang="es-ES_tradnl" sz="3600" b="1" dirty="0" err="1">
                <a:solidFill>
                  <a:schemeClr val="bg1"/>
                </a:solidFill>
                <a:latin typeface="MV Boli" pitchFamily="2" charset="0"/>
                <a:cs typeface="MV Boli" pitchFamily="2" charset="0"/>
              </a:rPr>
              <a:t>credits</a:t>
            </a:r>
            <a:endParaRPr lang="es-ES_tradnl" sz="3600" b="1" dirty="0">
              <a:solidFill>
                <a:schemeClr val="bg1"/>
              </a:solidFill>
              <a:latin typeface="MV Boli" pitchFamily="2" charset="0"/>
              <a:cs typeface="MV Boli" pitchFamily="2" charset="0"/>
            </a:endParaRPr>
          </a:p>
          <a:p>
            <a:pPr algn="ctr"/>
            <a:endParaRPr lang="es-ES" sz="3600" b="1" dirty="0">
              <a:solidFill>
                <a:schemeClr val="bg1"/>
              </a:solidFill>
              <a:latin typeface="MV Boli" pitchFamily="2" charset="0"/>
              <a:cs typeface="MV Boli" pitchFamily="2" charset="0"/>
            </a:endParaRPr>
          </a:p>
        </p:txBody>
      </p:sp>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401767"/>
            <a:ext cx="402972" cy="339601"/>
          </a:xfrm>
          <a:prstGeom prst="rect">
            <a:avLst/>
          </a:prstGeom>
          <a:noFill/>
          <a:ln>
            <a:noFill/>
          </a:ln>
        </p:spPr>
      </p:pic>
      <p:sp>
        <p:nvSpPr>
          <p:cNvPr id="9" name="CuadroTexto 6"/>
          <p:cNvSpPr txBox="1"/>
          <p:nvPr/>
        </p:nvSpPr>
        <p:spPr>
          <a:xfrm>
            <a:off x="411323"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406676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BF53FAE4-E59E-4889-8BC7-AFDA3F7E4E2A}"/>
              </a:ext>
            </a:extLst>
          </p:cNvPr>
          <p:cNvSpPr/>
          <p:nvPr/>
        </p:nvSpPr>
        <p:spPr>
          <a:xfrm>
            <a:off x="1035714" y="219471"/>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Course</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Description</a:t>
            </a:r>
            <a:r>
              <a:rPr lang="es-MX" sz="4800" dirty="0">
                <a:solidFill>
                  <a:srgbClr val="FFFF00"/>
                </a:solidFill>
                <a:latin typeface="AR CENA" panose="02000000000000000000" pitchFamily="2" charset="0"/>
              </a:rPr>
              <a:t>     </a:t>
            </a:r>
          </a:p>
        </p:txBody>
      </p:sp>
      <p:grpSp>
        <p:nvGrpSpPr>
          <p:cNvPr id="5" name="Group 2">
            <a:extLst>
              <a:ext uri="{FF2B5EF4-FFF2-40B4-BE49-F238E27FC236}">
                <a16:creationId xmlns:a16="http://schemas.microsoft.com/office/drawing/2014/main" xmlns="" id="{42462D4D-A385-433B-A648-DBC27B33A6B3}"/>
              </a:ext>
            </a:extLst>
          </p:cNvPr>
          <p:cNvGrpSpPr>
            <a:grpSpLocks/>
          </p:cNvGrpSpPr>
          <p:nvPr/>
        </p:nvGrpSpPr>
        <p:grpSpPr bwMode="auto">
          <a:xfrm>
            <a:off x="1035714" y="1700808"/>
            <a:ext cx="7189122" cy="4774159"/>
            <a:chOff x="2268" y="4390"/>
            <a:chExt cx="8151" cy="4909"/>
          </a:xfrm>
        </p:grpSpPr>
        <p:pic>
          <p:nvPicPr>
            <p:cNvPr id="6" name="Picture 3">
              <a:extLst>
                <a:ext uri="{FF2B5EF4-FFF2-40B4-BE49-F238E27FC236}">
                  <a16:creationId xmlns:a16="http://schemas.microsoft.com/office/drawing/2014/main" xmlns="" id="{8240F006-64BA-4ACF-9F37-40453D3AB0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8" y="4390"/>
              <a:ext cx="8138" cy="25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xmlns="" id="{E6244576-1BDB-48F4-90A8-A6ACE3C5FDD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8" y="4680"/>
              <a:ext cx="3717" cy="25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a:extLst>
                <a:ext uri="{FF2B5EF4-FFF2-40B4-BE49-F238E27FC236}">
                  <a16:creationId xmlns:a16="http://schemas.microsoft.com/office/drawing/2014/main" xmlns="" id="{2DBFC7D4-E6F4-4E67-851C-AE0EE51AAAE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91" y="4680"/>
              <a:ext cx="4514" cy="25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a:extLst>
                <a:ext uri="{FF2B5EF4-FFF2-40B4-BE49-F238E27FC236}">
                  <a16:creationId xmlns:a16="http://schemas.microsoft.com/office/drawing/2014/main" xmlns="" id="{E078D0CD-D617-435B-B8A6-CFCF2D81DF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8" y="4971"/>
              <a:ext cx="8138" cy="25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7">
              <a:extLst>
                <a:ext uri="{FF2B5EF4-FFF2-40B4-BE49-F238E27FC236}">
                  <a16:creationId xmlns:a16="http://schemas.microsoft.com/office/drawing/2014/main" xmlns="" id="{1E948640-78D8-4A93-AEBF-142B95A5057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68" y="5264"/>
              <a:ext cx="688" cy="25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a:extLst>
                <a:ext uri="{FF2B5EF4-FFF2-40B4-BE49-F238E27FC236}">
                  <a16:creationId xmlns:a16="http://schemas.microsoft.com/office/drawing/2014/main" xmlns="" id="{8BE24F48-5A25-41EC-A012-F02DAE398B9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42" y="5264"/>
              <a:ext cx="7558" cy="25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9">
              <a:extLst>
                <a:ext uri="{FF2B5EF4-FFF2-40B4-BE49-F238E27FC236}">
                  <a16:creationId xmlns:a16="http://schemas.microsoft.com/office/drawing/2014/main" xmlns="" id="{164F9624-602F-4984-9672-B0290AC4C60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68" y="5555"/>
              <a:ext cx="8130" cy="2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a:extLst>
                <a:ext uri="{FF2B5EF4-FFF2-40B4-BE49-F238E27FC236}">
                  <a16:creationId xmlns:a16="http://schemas.microsoft.com/office/drawing/2014/main" xmlns="" id="{ADC42751-6345-4C1A-B698-D434F3C07DB4}"/>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68" y="5845"/>
              <a:ext cx="7969" cy="25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1">
              <a:extLst>
                <a:ext uri="{FF2B5EF4-FFF2-40B4-BE49-F238E27FC236}">
                  <a16:creationId xmlns:a16="http://schemas.microsoft.com/office/drawing/2014/main" xmlns="" id="{BCD143A3-56B5-4672-A417-B742F9AFC8D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142" y="5845"/>
              <a:ext cx="256" cy="25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2">
              <a:extLst>
                <a:ext uri="{FF2B5EF4-FFF2-40B4-BE49-F238E27FC236}">
                  <a16:creationId xmlns:a16="http://schemas.microsoft.com/office/drawing/2014/main" xmlns="" id="{4980FA06-A214-4F80-B8D3-3187D5454466}"/>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68" y="6135"/>
              <a:ext cx="8135" cy="25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3">
              <a:extLst>
                <a:ext uri="{FF2B5EF4-FFF2-40B4-BE49-F238E27FC236}">
                  <a16:creationId xmlns:a16="http://schemas.microsoft.com/office/drawing/2014/main" xmlns="" id="{73A5B743-9EEF-4D64-B802-A77FE2A2B3B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68" y="6428"/>
              <a:ext cx="8137" cy="25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4">
              <a:extLst>
                <a:ext uri="{FF2B5EF4-FFF2-40B4-BE49-F238E27FC236}">
                  <a16:creationId xmlns:a16="http://schemas.microsoft.com/office/drawing/2014/main" xmlns="" id="{DE10DC84-06E4-4D23-B49D-8C8029E4AECD}"/>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68" y="6719"/>
              <a:ext cx="8151" cy="25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5">
              <a:extLst>
                <a:ext uri="{FF2B5EF4-FFF2-40B4-BE49-F238E27FC236}">
                  <a16:creationId xmlns:a16="http://schemas.microsoft.com/office/drawing/2014/main" xmlns="" id="{8850D8E2-60A5-4705-B0FC-5381FF34DCAA}"/>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268" y="7009"/>
              <a:ext cx="677" cy="25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a:extLst>
                <a:ext uri="{FF2B5EF4-FFF2-40B4-BE49-F238E27FC236}">
                  <a16:creationId xmlns:a16="http://schemas.microsoft.com/office/drawing/2014/main" xmlns="" id="{5E7687E3-7A72-498E-9E75-91D3116F0B31}"/>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832" y="7009"/>
              <a:ext cx="7572" cy="25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7">
              <a:extLst>
                <a:ext uri="{FF2B5EF4-FFF2-40B4-BE49-F238E27FC236}">
                  <a16:creationId xmlns:a16="http://schemas.microsoft.com/office/drawing/2014/main" xmlns="" id="{D0663324-528A-4F51-905E-AA5CE015C79A}"/>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268" y="7299"/>
              <a:ext cx="8138" cy="25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8">
              <a:extLst>
                <a:ext uri="{FF2B5EF4-FFF2-40B4-BE49-F238E27FC236}">
                  <a16:creationId xmlns:a16="http://schemas.microsoft.com/office/drawing/2014/main" xmlns="" id="{2C3B5E18-F0AE-447C-8DB0-269285E31EF7}"/>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268" y="7592"/>
              <a:ext cx="1554" cy="25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9">
              <a:extLst>
                <a:ext uri="{FF2B5EF4-FFF2-40B4-BE49-F238E27FC236}">
                  <a16:creationId xmlns:a16="http://schemas.microsoft.com/office/drawing/2014/main" xmlns="" id="{6F299C1C-CEAE-49A9-9B77-73344C6F8489}"/>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976" y="7883"/>
              <a:ext cx="7431" cy="25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0">
              <a:extLst>
                <a:ext uri="{FF2B5EF4-FFF2-40B4-BE49-F238E27FC236}">
                  <a16:creationId xmlns:a16="http://schemas.microsoft.com/office/drawing/2014/main" xmlns="" id="{6F8150D4-1672-45B6-BDF2-7FA925E63F1F}"/>
                </a:ext>
              </a:extLst>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7461" y="8173"/>
              <a:ext cx="158" cy="25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1">
              <a:extLst>
                <a:ext uri="{FF2B5EF4-FFF2-40B4-BE49-F238E27FC236}">
                  <a16:creationId xmlns:a16="http://schemas.microsoft.com/office/drawing/2014/main" xmlns="" id="{4F21133C-EC06-4459-852E-DAE3D900E925}"/>
                </a:ext>
              </a:extLst>
            </p:cNvPr>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268" y="8173"/>
              <a:ext cx="8139" cy="25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2">
              <a:extLst>
                <a:ext uri="{FF2B5EF4-FFF2-40B4-BE49-F238E27FC236}">
                  <a16:creationId xmlns:a16="http://schemas.microsoft.com/office/drawing/2014/main" xmlns="" id="{E5A58175-4C83-42E4-B6FC-63420819E6AE}"/>
                </a:ext>
              </a:extLst>
            </p:cNvP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268" y="8464"/>
              <a:ext cx="7794" cy="25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3">
              <a:extLst>
                <a:ext uri="{FF2B5EF4-FFF2-40B4-BE49-F238E27FC236}">
                  <a16:creationId xmlns:a16="http://schemas.microsoft.com/office/drawing/2014/main" xmlns="" id="{051770E3-DBE3-426B-A118-B718840EDB98}"/>
                </a:ext>
              </a:extLst>
            </p:cNvPr>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2628" y="8754"/>
              <a:ext cx="2044" cy="25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4">
              <a:extLst>
                <a:ext uri="{FF2B5EF4-FFF2-40B4-BE49-F238E27FC236}">
                  <a16:creationId xmlns:a16="http://schemas.microsoft.com/office/drawing/2014/main" xmlns="" id="{9A1D0049-1DF1-4CD0-A1E0-F16D1DBEF19A}"/>
                </a:ext>
              </a:extLst>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4559" y="8754"/>
              <a:ext cx="5846" cy="25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5">
              <a:extLst>
                <a:ext uri="{FF2B5EF4-FFF2-40B4-BE49-F238E27FC236}">
                  <a16:creationId xmlns:a16="http://schemas.microsoft.com/office/drawing/2014/main" xmlns="" id="{B921A668-FFBF-4912-981F-C6B9C89C62B3}"/>
                </a:ext>
              </a:extLst>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2268" y="9047"/>
              <a:ext cx="6341" cy="252"/>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3" name="2 Conector recto"/>
          <p:cNvCxnSpPr/>
          <p:nvPr/>
        </p:nvCxnSpPr>
        <p:spPr>
          <a:xfrm>
            <a:off x="1835696" y="2227920"/>
            <a:ext cx="627258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a:off x="1334268" y="3397876"/>
            <a:ext cx="67740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a:off x="1035714" y="3682828"/>
            <a:ext cx="279635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576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a:extLst>
              <a:ext uri="{FF2B5EF4-FFF2-40B4-BE49-F238E27FC236}">
                <a16:creationId xmlns:a16="http://schemas.microsoft.com/office/drawing/2014/main" xmlns="" id="{F43BE71E-A1B9-4AAA-8BC5-88E242AA2801}"/>
              </a:ext>
            </a:extLst>
          </p:cNvPr>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8" name="Rectangle 12">
            <a:extLst>
              <a:ext uri="{FF2B5EF4-FFF2-40B4-BE49-F238E27FC236}">
                <a16:creationId xmlns:a16="http://schemas.microsoft.com/office/drawing/2014/main" xmlns="" id="{F15A6F20-9EEA-46C1-8950-319B19752B0D}"/>
              </a:ext>
            </a:extLst>
          </p:cNvPr>
          <p:cNvSpPr>
            <a:spLocks noChangeArrowheads="1"/>
          </p:cNvSpPr>
          <p:nvPr/>
        </p:nvSpPr>
        <p:spPr bwMode="auto">
          <a:xfrm>
            <a:off x="1" y="138312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9" name="Rectangle 13">
            <a:extLst>
              <a:ext uri="{FF2B5EF4-FFF2-40B4-BE49-F238E27FC236}">
                <a16:creationId xmlns:a16="http://schemas.microsoft.com/office/drawing/2014/main" xmlns="" id="{A409F160-6DC7-41AD-87FC-3D89FCBB19A2}"/>
              </a:ext>
            </a:extLst>
          </p:cNvPr>
          <p:cNvSpPr>
            <a:spLocks noChangeArrowheads="1"/>
          </p:cNvSpPr>
          <p:nvPr/>
        </p:nvSpPr>
        <p:spPr bwMode="auto">
          <a:xfrm>
            <a:off x="1" y="1847464"/>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10" name="Rectangle 14">
            <a:extLst>
              <a:ext uri="{FF2B5EF4-FFF2-40B4-BE49-F238E27FC236}">
                <a16:creationId xmlns:a16="http://schemas.microsoft.com/office/drawing/2014/main" xmlns="" id="{1EA69B16-1236-48FA-AA14-AFEC4655BBC7}"/>
              </a:ext>
            </a:extLst>
          </p:cNvPr>
          <p:cNvSpPr>
            <a:spLocks noChangeArrowheads="1"/>
          </p:cNvSpPr>
          <p:nvPr/>
        </p:nvSpPr>
        <p:spPr bwMode="auto">
          <a:xfrm>
            <a:off x="1" y="2311807"/>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16" name="Rectángulo 15">
            <a:extLst>
              <a:ext uri="{FF2B5EF4-FFF2-40B4-BE49-F238E27FC236}">
                <a16:creationId xmlns:a16="http://schemas.microsoft.com/office/drawing/2014/main" xmlns="" id="{28FB4CDA-728D-4ADF-9366-7741CD8163DC}"/>
              </a:ext>
            </a:extLst>
          </p:cNvPr>
          <p:cNvSpPr/>
          <p:nvPr/>
        </p:nvSpPr>
        <p:spPr>
          <a:xfrm>
            <a:off x="1035714" y="2443277"/>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S</a:t>
            </a:r>
            <a:r>
              <a:rPr lang="es-MX" sz="4800" dirty="0" err="1" smtClean="0">
                <a:solidFill>
                  <a:srgbClr val="FFFF00"/>
                </a:solidFill>
                <a:latin typeface="AR CENA" panose="02000000000000000000" pitchFamily="2" charset="0"/>
              </a:rPr>
              <a:t>ubsequent</a:t>
            </a:r>
            <a:r>
              <a:rPr lang="es-MX" sz="4800" dirty="0" smtClean="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course</a:t>
            </a:r>
            <a:r>
              <a:rPr lang="es-MX" sz="4800" dirty="0">
                <a:solidFill>
                  <a:srgbClr val="FFFF00"/>
                </a:solidFill>
                <a:latin typeface="AR CENA" panose="02000000000000000000" pitchFamily="2" charset="0"/>
              </a:rPr>
              <a:t> </a:t>
            </a:r>
            <a:r>
              <a:rPr lang="es-MX" sz="4800" dirty="0" smtClean="0">
                <a:solidFill>
                  <a:srgbClr val="FFFF00"/>
                </a:solidFill>
                <a:latin typeface="AR CENA" panose="02000000000000000000" pitchFamily="2" charset="0"/>
              </a:rPr>
              <a:t>A1.2</a:t>
            </a:r>
            <a:endParaRPr lang="es-MX" sz="4800" dirty="0">
              <a:solidFill>
                <a:srgbClr val="FFFF00"/>
              </a:solidFill>
              <a:latin typeface="AR CENA" panose="02000000000000000000" pitchFamily="2" charset="0"/>
            </a:endParaRPr>
          </a:p>
        </p:txBody>
      </p:sp>
    </p:spTree>
    <p:extLst>
      <p:ext uri="{BB962C8B-B14F-4D97-AF65-F5344CB8AC3E}">
        <p14:creationId xmlns:p14="http://schemas.microsoft.com/office/powerpoint/2010/main" val="2075271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251520"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2" name="Rectángulo 1">
            <a:extLst>
              <a:ext uri="{FF2B5EF4-FFF2-40B4-BE49-F238E27FC236}">
                <a16:creationId xmlns:a16="http://schemas.microsoft.com/office/drawing/2014/main" xmlns="" id="{361906C7-60AB-4633-B5DA-3DB68F4411FD}"/>
              </a:ext>
            </a:extLst>
          </p:cNvPr>
          <p:cNvSpPr/>
          <p:nvPr/>
        </p:nvSpPr>
        <p:spPr>
          <a:xfrm>
            <a:off x="1099829" y="548680"/>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Main</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objectives</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of</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the</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course</a:t>
            </a:r>
            <a:r>
              <a:rPr lang="es-MX" sz="4800" dirty="0">
                <a:solidFill>
                  <a:srgbClr val="FFFF00"/>
                </a:solidFill>
                <a:latin typeface="AR CENA" panose="02000000000000000000" pitchFamily="2" charset="0"/>
              </a:rPr>
              <a:t> </a:t>
            </a:r>
          </a:p>
        </p:txBody>
      </p:sp>
      <p:sp>
        <p:nvSpPr>
          <p:cNvPr id="18" name="CuadroTexto 17">
            <a:extLst>
              <a:ext uri="{FF2B5EF4-FFF2-40B4-BE49-F238E27FC236}">
                <a16:creationId xmlns:a16="http://schemas.microsoft.com/office/drawing/2014/main" xmlns="" id="{1AE0C460-7439-401F-8D9D-C5FE773CEC92}"/>
              </a:ext>
            </a:extLst>
          </p:cNvPr>
          <p:cNvSpPr txBox="1"/>
          <p:nvPr/>
        </p:nvSpPr>
        <p:spPr>
          <a:xfrm>
            <a:off x="395536" y="1940054"/>
            <a:ext cx="8280920" cy="5170646"/>
          </a:xfrm>
          <a:prstGeom prst="rect">
            <a:avLst/>
          </a:prstGeom>
          <a:noFill/>
        </p:spPr>
        <p:txBody>
          <a:bodyPr wrap="square" rtlCol="0">
            <a:spAutoFit/>
          </a:bodyPr>
          <a:lstStyle/>
          <a:p>
            <a:r>
              <a:rPr lang="es-MX" b="1" u="sng" dirty="0" err="1">
                <a:latin typeface="Arial" panose="020B0604020202020204" pitchFamily="34" charset="0"/>
                <a:cs typeface="Arial" panose="020B0604020202020204" pitchFamily="34" charset="0"/>
              </a:rPr>
              <a:t>This</a:t>
            </a:r>
            <a:r>
              <a:rPr lang="es-MX" b="1" u="sng" dirty="0">
                <a:latin typeface="Arial" panose="020B0604020202020204" pitchFamily="34" charset="0"/>
                <a:cs typeface="Arial" panose="020B0604020202020204" pitchFamily="34" charset="0"/>
              </a:rPr>
              <a:t> </a:t>
            </a:r>
            <a:r>
              <a:rPr lang="es-MX" b="1" u="sng" dirty="0" err="1">
                <a:latin typeface="Arial" panose="020B0604020202020204" pitchFamily="34" charset="0"/>
                <a:cs typeface="Arial" panose="020B0604020202020204" pitchFamily="34" charset="0"/>
              </a:rPr>
              <a:t>course</a:t>
            </a:r>
            <a:r>
              <a:rPr lang="es-MX" b="1" u="sng" dirty="0">
                <a:latin typeface="Arial" panose="020B0604020202020204" pitchFamily="34" charset="0"/>
                <a:cs typeface="Arial" panose="020B0604020202020204" pitchFamily="34" charset="0"/>
              </a:rPr>
              <a:t> has </a:t>
            </a:r>
            <a:r>
              <a:rPr lang="es-MX" b="1" u="sng" dirty="0" err="1">
                <a:latin typeface="Arial" panose="020B0604020202020204" pitchFamily="34" charset="0"/>
                <a:cs typeface="Arial" panose="020B0604020202020204" pitchFamily="34" charset="0"/>
              </a:rPr>
              <a:t>three</a:t>
            </a:r>
            <a:r>
              <a:rPr lang="es-MX" b="1" u="sng" dirty="0">
                <a:latin typeface="Arial" panose="020B0604020202020204" pitchFamily="34" charset="0"/>
                <a:cs typeface="Arial" panose="020B0604020202020204" pitchFamily="34" charset="0"/>
              </a:rPr>
              <a:t> </a:t>
            </a:r>
            <a:r>
              <a:rPr lang="es-MX" b="1" u="sng" dirty="0" err="1">
                <a:latin typeface="Arial" panose="020B0604020202020204" pitchFamily="34" charset="0"/>
                <a:cs typeface="Arial" panose="020B0604020202020204" pitchFamily="34" charset="0"/>
              </a:rPr>
              <a:t>main</a:t>
            </a:r>
            <a:r>
              <a:rPr lang="es-MX" b="1" u="sng" dirty="0">
                <a:latin typeface="Arial" panose="020B0604020202020204" pitchFamily="34" charset="0"/>
                <a:cs typeface="Arial" panose="020B0604020202020204" pitchFamily="34" charset="0"/>
              </a:rPr>
              <a:t> </a:t>
            </a:r>
            <a:r>
              <a:rPr lang="es-MX" b="1" u="sng" dirty="0" err="1">
                <a:latin typeface="Arial" panose="020B0604020202020204" pitchFamily="34" charset="0"/>
                <a:cs typeface="Arial" panose="020B0604020202020204" pitchFamily="34" charset="0"/>
              </a:rPr>
              <a:t>objectives</a:t>
            </a:r>
            <a:r>
              <a:rPr lang="es-MX" b="1" u="sng" dirty="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err="1">
                <a:latin typeface="Arial" panose="020B0604020202020204" pitchFamily="34" charset="0"/>
                <a:cs typeface="Arial" panose="020B0604020202020204" pitchFamily="34" charset="0"/>
              </a:rPr>
              <a:t>The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students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will</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develop</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their</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ability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to</a:t>
            </a:r>
            <a:r>
              <a:rPr lang="es-MX" sz="2000" dirty="0">
                <a:latin typeface="Arial" panose="020B0604020202020204" pitchFamily="34" charset="0"/>
                <a:cs typeface="Arial" panose="020B0604020202020204" pitchFamily="34" charset="0"/>
              </a:rPr>
              <a:t> use English in personal and social </a:t>
            </a:r>
            <a:r>
              <a:rPr lang="es-MX" sz="2000" dirty="0" err="1">
                <a:latin typeface="Arial" panose="020B0604020202020204" pitchFamily="34" charset="0"/>
                <a:cs typeface="Arial" panose="020B0604020202020204" pitchFamily="34" charset="0"/>
              </a:rPr>
              <a:t>communications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to</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develop</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relationships</a:t>
            </a:r>
            <a:r>
              <a:rPr lang="es-MX" sz="2000" dirty="0">
                <a:latin typeface="Arial" panose="020B0604020202020204" pitchFamily="34" charset="0"/>
                <a:cs typeface="Arial" panose="020B0604020202020204" pitchFamily="34" charset="0"/>
              </a:rPr>
              <a:t>, complete </a:t>
            </a:r>
            <a:r>
              <a:rPr lang="es-MX" sz="2000" dirty="0" err="1">
                <a:latin typeface="Arial" panose="020B0604020202020204" pitchFamily="34" charset="0"/>
                <a:cs typeface="Arial" panose="020B0604020202020204" pitchFamily="34" charset="0"/>
              </a:rPr>
              <a:t>transactions</a:t>
            </a:r>
            <a:r>
              <a:rPr lang="es-MX" sz="2000" dirty="0">
                <a:latin typeface="Arial" panose="020B0604020202020204" pitchFamily="34" charset="0"/>
                <a:cs typeface="Arial" panose="020B0604020202020204" pitchFamily="34" charset="0"/>
              </a:rPr>
              <a:t> and </a:t>
            </a:r>
            <a:r>
              <a:rPr lang="es-MX" sz="2000" dirty="0" err="1">
                <a:latin typeface="Arial" panose="020B0604020202020204" pitchFamily="34" charset="0"/>
                <a:cs typeface="Arial" panose="020B0604020202020204" pitchFamily="34" charset="0"/>
              </a:rPr>
              <a:t>carry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out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every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day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needs</a:t>
            </a:r>
            <a:r>
              <a:rPr lang="es-MX" sz="2000" dirty="0">
                <a:latin typeface="Arial" panose="020B0604020202020204" pitchFamily="34" charset="0"/>
                <a:cs typeface="Arial" panose="020B0604020202020204" pitchFamily="34" charset="0"/>
              </a:rPr>
              <a:t>.</a:t>
            </a:r>
          </a:p>
          <a:p>
            <a:pPr algn="just"/>
            <a:endParaRPr lang="es-MX"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err="1">
                <a:latin typeface="Arial" panose="020B0604020202020204" pitchFamily="34" charset="0"/>
                <a:cs typeface="Arial" panose="020B0604020202020204" pitchFamily="34" charset="0"/>
              </a:rPr>
              <a:t>The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students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will</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increase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their</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engagement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with</a:t>
            </a:r>
            <a:r>
              <a:rPr lang="es-MX" sz="2000" dirty="0">
                <a:latin typeface="Arial" panose="020B0604020202020204" pitchFamily="34" charset="0"/>
                <a:cs typeface="Arial" panose="020B0604020202020204" pitchFamily="34" charset="0"/>
              </a:rPr>
              <a:t> cultural and intercultural </a:t>
            </a:r>
            <a:r>
              <a:rPr lang="es-MX" sz="2000" dirty="0" err="1">
                <a:latin typeface="Arial" panose="020B0604020202020204" pitchFamily="34" charset="0"/>
                <a:cs typeface="Arial" panose="020B0604020202020204" pitchFamily="34" charset="0"/>
              </a:rPr>
              <a:t>activities</a:t>
            </a:r>
            <a:r>
              <a:rPr lang="es-MX" sz="2000" dirty="0">
                <a:latin typeface="Arial" panose="020B0604020202020204" pitchFamily="34" charset="0"/>
                <a:cs typeface="Arial" panose="020B0604020202020204" pitchFamily="34" charset="0"/>
              </a:rPr>
              <a:t> in </a:t>
            </a:r>
            <a:r>
              <a:rPr lang="es-MX" sz="2000" dirty="0" smtClean="0">
                <a:latin typeface="Arial" panose="020B0604020202020204" pitchFamily="34" charset="0"/>
                <a:cs typeface="Arial" panose="020B0604020202020204" pitchFamily="34" charset="0"/>
              </a:rPr>
              <a:t>English, </a:t>
            </a:r>
            <a:r>
              <a:rPr lang="es-MX" sz="2000" dirty="0">
                <a:latin typeface="Arial" panose="020B0604020202020204" pitchFamily="34" charset="0"/>
                <a:cs typeface="Arial" panose="020B0604020202020204" pitchFamily="34" charset="0"/>
              </a:rPr>
              <a:t>in </a:t>
            </a:r>
            <a:r>
              <a:rPr lang="es-MX" sz="2000" dirty="0" err="1">
                <a:latin typeface="Arial" panose="020B0604020202020204" pitchFamily="34" charset="0"/>
                <a:cs typeface="Arial" panose="020B0604020202020204" pitchFamily="34" charset="0"/>
              </a:rPr>
              <a:t>order</a:t>
            </a:r>
            <a:r>
              <a:rPr lang="es-MX" sz="2000" dirty="0">
                <a:latin typeface="Arial" panose="020B0604020202020204" pitchFamily="34" charset="0"/>
                <a:cs typeface="Arial" panose="020B0604020202020204" pitchFamily="34" charset="0"/>
              </a:rPr>
              <a:t> to </a:t>
            </a:r>
            <a:r>
              <a:rPr lang="es-MX" sz="2000" dirty="0" err="1" smtClean="0">
                <a:latin typeface="Arial" panose="020B0604020202020204" pitchFamily="34" charset="0"/>
                <a:cs typeface="Arial" panose="020B0604020202020204" pitchFamily="34" charset="0"/>
              </a:rPr>
              <a:t>develop</a:t>
            </a: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a </a:t>
            </a:r>
            <a:r>
              <a:rPr lang="es-MX" sz="2000" dirty="0" err="1">
                <a:latin typeface="Arial" panose="020B0604020202020204" pitchFamily="34" charset="0"/>
                <a:cs typeface="Arial" panose="020B0604020202020204" pitchFamily="34" charset="0"/>
              </a:rPr>
              <a:t>better</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understanding</a:t>
            </a:r>
            <a:r>
              <a:rPr lang="es-MX" sz="2000" dirty="0">
                <a:latin typeface="Arial" panose="020B0604020202020204" pitchFamily="34" charset="0"/>
                <a:cs typeface="Arial" panose="020B0604020202020204" pitchFamily="34" charset="0"/>
              </a:rPr>
              <a:t> of </a:t>
            </a:r>
            <a:r>
              <a:rPr lang="es-MX" sz="2000" dirty="0" err="1">
                <a:latin typeface="Arial" panose="020B0604020202020204" pitchFamily="34" charset="0"/>
                <a:cs typeface="Arial" panose="020B0604020202020204" pitchFamily="34" charset="0"/>
              </a:rPr>
              <a:t>their</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own</a:t>
            </a:r>
            <a:r>
              <a:rPr lang="es-MX" sz="2000" dirty="0">
                <a:latin typeface="Arial" panose="020B0604020202020204" pitchFamily="34" charset="0"/>
                <a:cs typeface="Arial" panose="020B0604020202020204" pitchFamily="34" charset="0"/>
              </a:rPr>
              <a:t> cultures as </a:t>
            </a:r>
            <a:r>
              <a:rPr lang="es-MX" sz="2000" dirty="0" err="1">
                <a:latin typeface="Arial" panose="020B0604020202020204" pitchFamily="34" charset="0"/>
                <a:cs typeface="Arial" panose="020B0604020202020204" pitchFamily="34" charset="0"/>
              </a:rPr>
              <a:t>well</a:t>
            </a:r>
            <a:r>
              <a:rPr lang="es-MX" sz="2000" dirty="0">
                <a:latin typeface="Arial" panose="020B0604020202020204" pitchFamily="34" charset="0"/>
                <a:cs typeface="Arial" panose="020B0604020202020204" pitchFamily="34" charset="0"/>
              </a:rPr>
              <a:t> as </a:t>
            </a:r>
            <a:r>
              <a:rPr lang="es-MX" sz="2000" dirty="0" err="1">
                <a:latin typeface="Arial" panose="020B0604020202020204" pitchFamily="34" charset="0"/>
                <a:cs typeface="Arial" panose="020B0604020202020204" pitchFamily="34" charset="0"/>
              </a:rPr>
              <a:t>other</a:t>
            </a:r>
            <a:r>
              <a:rPr lang="es-MX" sz="2000" dirty="0">
                <a:latin typeface="Arial" panose="020B0604020202020204" pitchFamily="34" charset="0"/>
                <a:cs typeface="Arial" panose="020B0604020202020204" pitchFamily="34" charset="0"/>
              </a:rPr>
              <a:t> cultures </a:t>
            </a:r>
            <a:r>
              <a:rPr lang="es-MX" sz="2000" dirty="0" err="1">
                <a:latin typeface="Arial" panose="020B0604020202020204" pitchFamily="34" charset="0"/>
                <a:cs typeface="Arial" panose="020B0604020202020204" pitchFamily="34" charset="0"/>
              </a:rPr>
              <a:t>around</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world</a:t>
            </a:r>
            <a:r>
              <a:rPr lang="es-MX" sz="2000" dirty="0">
                <a:latin typeface="Arial" panose="020B0604020202020204" pitchFamily="34" charset="0"/>
                <a:cs typeface="Arial" panose="020B0604020202020204" pitchFamily="34" charset="0"/>
              </a:rPr>
              <a:t>.</a:t>
            </a:r>
          </a:p>
          <a:p>
            <a:pPr algn="just"/>
            <a:endParaRPr lang="es-MX"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students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will</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develop</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their</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ability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to</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teach</a:t>
            </a:r>
            <a:r>
              <a:rPr lang="es-MX" sz="2000" dirty="0">
                <a:latin typeface="Arial" panose="020B0604020202020204" pitchFamily="34" charset="0"/>
                <a:cs typeface="Arial" panose="020B0604020202020204" pitchFamily="34" charset="0"/>
              </a:rPr>
              <a:t> in a </a:t>
            </a:r>
            <a:r>
              <a:rPr lang="es-MX" sz="2000" dirty="0" err="1">
                <a:latin typeface="Arial" panose="020B0604020202020204" pitchFamily="34" charset="0"/>
                <a:cs typeface="Arial" panose="020B0604020202020204" pitchFamily="34" charset="0"/>
              </a:rPr>
              <a:t>school</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environment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where</a:t>
            </a:r>
            <a:r>
              <a:rPr lang="es-MX" sz="2000" dirty="0">
                <a:latin typeface="Arial" panose="020B0604020202020204" pitchFamily="34" charset="0"/>
                <a:cs typeface="Arial" panose="020B0604020202020204" pitchFamily="34" charset="0"/>
              </a:rPr>
              <a:t> English </a:t>
            </a:r>
            <a:r>
              <a:rPr lang="es-MX" sz="2000" dirty="0" err="1">
                <a:latin typeface="Arial" panose="020B0604020202020204" pitchFamily="34" charset="0"/>
                <a:cs typeface="Arial" panose="020B0604020202020204" pitchFamily="34" charset="0"/>
              </a:rPr>
              <a:t>is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important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aspect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of</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school´s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approach</a:t>
            </a:r>
            <a:r>
              <a:rPr lang="es-MX" sz="20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dirty="0"/>
          </a:p>
        </p:txBody>
      </p:sp>
    </p:spTree>
    <p:extLst>
      <p:ext uri="{BB962C8B-B14F-4D97-AF65-F5344CB8AC3E}">
        <p14:creationId xmlns:p14="http://schemas.microsoft.com/office/powerpoint/2010/main" val="1066267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251520"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2" name="Rectángulo 1">
            <a:extLst>
              <a:ext uri="{FF2B5EF4-FFF2-40B4-BE49-F238E27FC236}">
                <a16:creationId xmlns:a16="http://schemas.microsoft.com/office/drawing/2014/main" xmlns="" id="{361906C7-60AB-4633-B5DA-3DB68F4411FD}"/>
              </a:ext>
            </a:extLst>
          </p:cNvPr>
          <p:cNvSpPr/>
          <p:nvPr/>
        </p:nvSpPr>
        <p:spPr>
          <a:xfrm>
            <a:off x="1099829" y="548680"/>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a:solidFill>
                  <a:srgbClr val="FFFF00"/>
                </a:solidFill>
                <a:latin typeface="AR CENA" panose="02000000000000000000" pitchFamily="2" charset="0"/>
              </a:rPr>
              <a:t>Professional </a:t>
            </a:r>
            <a:r>
              <a:rPr lang="es-MX" sz="4800" dirty="0" err="1">
                <a:solidFill>
                  <a:srgbClr val="FFFF00"/>
                </a:solidFill>
                <a:latin typeface="AR CENA" panose="02000000000000000000" pitchFamily="2" charset="0"/>
              </a:rPr>
              <a:t>competences</a:t>
            </a:r>
            <a:r>
              <a:rPr lang="es-MX" sz="4800" dirty="0">
                <a:solidFill>
                  <a:srgbClr val="FFFF00"/>
                </a:solidFill>
                <a:latin typeface="AR CENA" panose="02000000000000000000" pitchFamily="2" charset="0"/>
              </a:rPr>
              <a:t> </a:t>
            </a:r>
          </a:p>
        </p:txBody>
      </p:sp>
      <p:sp>
        <p:nvSpPr>
          <p:cNvPr id="18" name="CuadroTexto 17">
            <a:extLst>
              <a:ext uri="{FF2B5EF4-FFF2-40B4-BE49-F238E27FC236}">
                <a16:creationId xmlns:a16="http://schemas.microsoft.com/office/drawing/2014/main" xmlns="" id="{1AE0C460-7439-401F-8D9D-C5FE773CEC92}"/>
              </a:ext>
            </a:extLst>
          </p:cNvPr>
          <p:cNvSpPr txBox="1"/>
          <p:nvPr/>
        </p:nvSpPr>
        <p:spPr>
          <a:xfrm>
            <a:off x="251520" y="1958637"/>
            <a:ext cx="8640960" cy="4062651"/>
          </a:xfrm>
          <a:prstGeom prst="rect">
            <a:avLst/>
          </a:prstGeom>
          <a:noFill/>
        </p:spPr>
        <p:txBody>
          <a:bodyPr wrap="square" rtlCol="0">
            <a:spAutoFit/>
          </a:bodyPr>
          <a:lstStyle/>
          <a:p>
            <a:pPr marL="285750" indent="-285750" algn="just">
              <a:buFont typeface="Arial" panose="020B0604020202020204" pitchFamily="34" charset="0"/>
              <a:buChar char="•"/>
            </a:pPr>
            <a:r>
              <a:rPr lang="es-MX" sz="2000" dirty="0">
                <a:latin typeface="Arial" panose="020B0604020202020204" pitchFamily="34" charset="0"/>
                <a:cs typeface="Arial" panose="020B0604020202020204" pitchFamily="34" charset="0"/>
              </a:rPr>
              <a:t>Describe </a:t>
            </a:r>
            <a:r>
              <a:rPr lang="es-MX" sz="2000" dirty="0" err="1">
                <a:latin typeface="Arial" panose="020B0604020202020204" pitchFamily="34" charset="0"/>
                <a:cs typeface="Arial" panose="020B0604020202020204" pitchFamily="34" charset="0"/>
              </a:rPr>
              <a:t>ways</a:t>
            </a:r>
            <a:r>
              <a:rPr lang="es-MX" sz="2000" dirty="0">
                <a:latin typeface="Arial" panose="020B0604020202020204" pitchFamily="34" charset="0"/>
                <a:cs typeface="Arial" panose="020B0604020202020204" pitchFamily="34" charset="0"/>
              </a:rPr>
              <a:t> of living </a:t>
            </a:r>
            <a:r>
              <a:rPr lang="es-MX" sz="2000" dirty="0" err="1">
                <a:latin typeface="Arial" panose="020B0604020202020204" pitchFamily="34" charset="0"/>
                <a:cs typeface="Arial" panose="020B0604020202020204" pitchFamily="34" charset="0"/>
              </a:rPr>
              <a:t>from</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different</a:t>
            </a:r>
            <a:r>
              <a:rPr lang="es-MX" sz="2000" dirty="0">
                <a:latin typeface="Arial" panose="020B0604020202020204" pitchFamily="34" charset="0"/>
                <a:cs typeface="Arial" panose="020B0604020202020204" pitchFamily="34" charset="0"/>
              </a:rPr>
              <a:t> cultures to </a:t>
            </a:r>
            <a:r>
              <a:rPr lang="es-MX" sz="2000" dirty="0" err="1">
                <a:latin typeface="Arial" panose="020B0604020202020204" pitchFamily="34" charset="0"/>
                <a:cs typeface="Arial" panose="020B0604020202020204" pitchFamily="34" charset="0"/>
              </a:rPr>
              <a:t>appreciate</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their</a:t>
            </a:r>
            <a:r>
              <a:rPr lang="es-MX" sz="2000" dirty="0">
                <a:latin typeface="Arial" panose="020B0604020202020204" pitchFamily="34" charset="0"/>
                <a:cs typeface="Arial" panose="020B0604020202020204" pitchFamily="34" charset="0"/>
              </a:rPr>
              <a:t> </a:t>
            </a:r>
            <a:r>
              <a:rPr lang="es-MX" sz="2000" dirty="0" err="1" smtClean="0">
                <a:latin typeface="Arial" panose="020B0604020202020204" pitchFamily="34" charset="0"/>
                <a:cs typeface="Arial" panose="020B0604020202020204" pitchFamily="34" charset="0"/>
              </a:rPr>
              <a:t>diversity</a:t>
            </a:r>
            <a:r>
              <a:rPr lang="es-MX"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a:latin typeface="Arial" panose="020B0604020202020204" pitchFamily="34" charset="0"/>
                <a:cs typeface="Arial" panose="020B0604020202020204" pitchFamily="34" charset="0"/>
              </a:rPr>
              <a:t>Use </a:t>
            </a:r>
            <a:r>
              <a:rPr lang="es-MX" sz="2000" dirty="0" err="1">
                <a:latin typeface="Arial" panose="020B0604020202020204" pitchFamily="34" charset="0"/>
                <a:cs typeface="Arial" panose="020B0604020202020204" pitchFamily="34" charset="0"/>
              </a:rPr>
              <a:t>language</a:t>
            </a:r>
            <a:r>
              <a:rPr lang="es-MX" sz="2000" dirty="0">
                <a:latin typeface="Arial" panose="020B0604020202020204" pitchFamily="34" charset="0"/>
                <a:cs typeface="Arial" panose="020B0604020202020204" pitchFamily="34" charset="0"/>
              </a:rPr>
              <a:t> to </a:t>
            </a:r>
            <a:r>
              <a:rPr lang="es-MX" sz="2000" dirty="0" err="1">
                <a:latin typeface="Arial" panose="020B0604020202020204" pitchFamily="34" charset="0"/>
                <a:cs typeface="Arial" panose="020B0604020202020204" pitchFamily="34" charset="0"/>
              </a:rPr>
              <a:t>establish</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harmonious</a:t>
            </a:r>
            <a:r>
              <a:rPr lang="es-MX" sz="2000" dirty="0">
                <a:latin typeface="Arial" panose="020B0604020202020204" pitchFamily="34" charset="0"/>
                <a:cs typeface="Arial" panose="020B0604020202020204" pitchFamily="34" charset="0"/>
              </a:rPr>
              <a:t> and responsable </a:t>
            </a:r>
            <a:r>
              <a:rPr lang="es-MX" sz="2000" dirty="0" err="1">
                <a:latin typeface="Arial" panose="020B0604020202020204" pitchFamily="34" charset="0"/>
                <a:cs typeface="Arial" panose="020B0604020202020204" pitchFamily="34" charset="0"/>
              </a:rPr>
              <a:t>relationships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when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exercising</a:t>
            </a:r>
            <a:r>
              <a:rPr lang="es-MX" sz="2000" dirty="0">
                <a:latin typeface="Arial" panose="020B0604020202020204" pitchFamily="34" charset="0"/>
                <a:cs typeface="Arial" panose="020B0604020202020204" pitchFamily="34" charset="0"/>
              </a:rPr>
              <a:t> </a:t>
            </a:r>
            <a:r>
              <a:rPr lang="es-MX" sz="2000" dirty="0" err="1" smtClean="0">
                <a:latin typeface="Arial" panose="020B0604020202020204" pitchFamily="34" charset="0"/>
                <a:cs typeface="Arial" panose="020B0604020202020204" pitchFamily="34" charset="0"/>
              </a:rPr>
              <a:t>citinzenship</a:t>
            </a:r>
            <a:r>
              <a:rPr lang="es-MX" sz="20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MX" sz="2000" dirty="0" err="1">
                <a:latin typeface="Arial" panose="020B0604020202020204" pitchFamily="34" charset="0"/>
                <a:cs typeface="Arial" panose="020B0604020202020204" pitchFamily="34" charset="0"/>
              </a:rPr>
              <a:t>Reflect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one´s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own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learning</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process</a:t>
            </a:r>
            <a:r>
              <a:rPr lang="es-MX" sz="2000" dirty="0">
                <a:latin typeface="Arial" panose="020B0604020202020204" pitchFamily="34" charset="0"/>
                <a:cs typeface="Arial" panose="020B0604020202020204" pitchFamily="34" charset="0"/>
              </a:rPr>
              <a:t> to </a:t>
            </a:r>
            <a:r>
              <a:rPr lang="es-MX" sz="2000" dirty="0" err="1">
                <a:latin typeface="Arial" panose="020B0604020202020204" pitchFamily="34" charset="0"/>
                <a:cs typeface="Arial" panose="020B0604020202020204" pitchFamily="34" charset="0"/>
              </a:rPr>
              <a:t>act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consciously</a:t>
            </a:r>
            <a:r>
              <a:rPr lang="es-MX" sz="2000" dirty="0">
                <a:latin typeface="Arial" panose="020B0604020202020204" pitchFamily="34" charset="0"/>
                <a:cs typeface="Arial" panose="020B0604020202020204" pitchFamily="34" charset="0"/>
              </a:rPr>
              <a:t> in </a:t>
            </a:r>
            <a:r>
              <a:rPr lang="es-MX" sz="2000" dirty="0" err="1">
                <a:latin typeface="Arial" panose="020B0604020202020204" pitchFamily="34" charset="0"/>
                <a:cs typeface="Arial" panose="020B0604020202020204" pitchFamily="34" charset="0"/>
              </a:rPr>
              <a:t>communicative</a:t>
            </a:r>
            <a:r>
              <a:rPr lang="es-MX" sz="2000" dirty="0">
                <a:latin typeface="Arial" panose="020B0604020202020204" pitchFamily="34" charset="0"/>
                <a:cs typeface="Arial" panose="020B0604020202020204" pitchFamily="34" charset="0"/>
              </a:rPr>
              <a:t> </a:t>
            </a:r>
            <a:r>
              <a:rPr lang="es-MX" sz="2000" dirty="0" err="1" smtClean="0">
                <a:latin typeface="Arial" panose="020B0604020202020204" pitchFamily="34" charset="0"/>
                <a:cs typeface="Arial" panose="020B0604020202020204" pitchFamily="34" charset="0"/>
              </a:rPr>
              <a:t>exchanges</a:t>
            </a:r>
            <a:r>
              <a:rPr lang="es-MX" sz="2000" dirty="0" smtClean="0">
                <a:latin typeface="Arial" panose="020B0604020202020204" pitchFamily="34" charset="0"/>
                <a:cs typeface="Arial" panose="020B0604020202020204" pitchFamily="34" charset="0"/>
              </a:rPr>
              <a:t>. </a:t>
            </a:r>
            <a:endParaRPr lang="es-MX"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err="1">
                <a:latin typeface="Arial" panose="020B0604020202020204" pitchFamily="34" charset="0"/>
                <a:cs typeface="Arial" panose="020B0604020202020204" pitchFamily="34" charset="0"/>
              </a:rPr>
              <a:t>Understands</a:t>
            </a:r>
            <a:r>
              <a:rPr lang="es-MX" sz="2000" dirty="0">
                <a:latin typeface="Arial" panose="020B0604020202020204" pitchFamily="34" charset="0"/>
                <a:cs typeface="Arial" panose="020B0604020202020204" pitchFamily="34" charset="0"/>
              </a:rPr>
              <a:t> and produce </a:t>
            </a:r>
            <a:r>
              <a:rPr lang="es-MX" sz="2000" dirty="0" err="1">
                <a:latin typeface="Arial" panose="020B0604020202020204" pitchFamily="34" charset="0"/>
                <a:cs typeface="Arial" panose="020B0604020202020204" pitchFamily="34" charset="0"/>
              </a:rPr>
              <a:t>texts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to</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participate</a:t>
            </a:r>
            <a:r>
              <a:rPr lang="es-MX" sz="2000" dirty="0">
                <a:latin typeface="Arial" panose="020B0604020202020204" pitchFamily="34" charset="0"/>
                <a:cs typeface="Arial" panose="020B0604020202020204" pitchFamily="34" charset="0"/>
              </a:rPr>
              <a:t> in a </a:t>
            </a:r>
            <a:r>
              <a:rPr lang="es-MX" sz="2000" dirty="0" err="1">
                <a:latin typeface="Arial" panose="020B0604020202020204" pitchFamily="34" charset="0"/>
                <a:cs typeface="Arial" panose="020B0604020202020204" pitchFamily="34" charset="0"/>
              </a:rPr>
              <a:t>variety</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of</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everyday</a:t>
            </a:r>
            <a:r>
              <a:rPr lang="es-MX" sz="2000" dirty="0">
                <a:latin typeface="Arial" panose="020B0604020202020204" pitchFamily="34" charset="0"/>
                <a:cs typeface="Arial" panose="020B0604020202020204" pitchFamily="34" charset="0"/>
              </a:rPr>
              <a:t> and concrete </a:t>
            </a:r>
            <a:r>
              <a:rPr lang="es-MX" sz="2000" dirty="0" err="1">
                <a:latin typeface="Arial" panose="020B0604020202020204" pitchFamily="34" charset="0"/>
                <a:cs typeface="Arial" panose="020B0604020202020204" pitchFamily="34" charset="0"/>
              </a:rPr>
              <a:t>situations</a:t>
            </a:r>
            <a:r>
              <a:rPr lang="es-MX" sz="20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MX" sz="2000" dirty="0">
                <a:latin typeface="Arial" panose="020B0604020202020204" pitchFamily="34" charset="0"/>
                <a:cs typeface="Arial" panose="020B0604020202020204" pitchFamily="34" charset="0"/>
              </a:rPr>
              <a:t>Exchange </a:t>
            </a:r>
            <a:r>
              <a:rPr lang="es-MX" sz="2000" dirty="0" err="1">
                <a:latin typeface="Arial" panose="020B0604020202020204" pitchFamily="34" charset="0"/>
                <a:cs typeface="Arial" panose="020B0604020202020204" pitchFamily="34" charset="0"/>
              </a:rPr>
              <a:t>basic</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information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about</a:t>
            </a:r>
            <a:r>
              <a:rPr lang="es-MX" sz="2000" dirty="0">
                <a:latin typeface="Arial" panose="020B0604020202020204" pitchFamily="34" charset="0"/>
                <a:cs typeface="Arial" panose="020B0604020202020204" pitchFamily="34" charset="0"/>
              </a:rPr>
              <a:t> personal and </a:t>
            </a:r>
            <a:r>
              <a:rPr lang="es-MX" sz="2000" dirty="0" err="1" smtClean="0">
                <a:latin typeface="Arial" panose="020B0604020202020204" pitchFamily="34" charset="0"/>
                <a:cs typeface="Arial" panose="020B0604020202020204" pitchFamily="34" charset="0"/>
              </a:rPr>
              <a:t>professional</a:t>
            </a:r>
            <a:r>
              <a:rPr lang="es-MX" sz="2000" dirty="0" smtClean="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experiences</a:t>
            </a:r>
            <a:r>
              <a:rPr lang="es-MX" sz="20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MX" sz="2000" dirty="0" err="1">
                <a:latin typeface="Arial" panose="020B0604020202020204" pitchFamily="34" charset="0"/>
                <a:cs typeface="Arial" panose="020B0604020202020204" pitchFamily="34" charset="0"/>
              </a:rPr>
              <a:t>Recognize</a:t>
            </a:r>
            <a:r>
              <a:rPr lang="es-MX" sz="2000" dirty="0">
                <a:latin typeface="Arial" panose="020B0604020202020204" pitchFamily="34" charset="0"/>
                <a:cs typeface="Arial" panose="020B0604020202020204" pitchFamily="34" charset="0"/>
              </a:rPr>
              <a:t> cultural </a:t>
            </a:r>
            <a:r>
              <a:rPr lang="es-MX" sz="2000" dirty="0" err="1">
                <a:latin typeface="Arial" panose="020B0604020202020204" pitchFamily="34" charset="0"/>
                <a:cs typeface="Arial" panose="020B0604020202020204" pitchFamily="34" charset="0"/>
              </a:rPr>
              <a:t>differences</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when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participating</a:t>
            </a:r>
            <a:r>
              <a:rPr lang="es-MX" sz="2000" dirty="0">
                <a:latin typeface="Arial" panose="020B0604020202020204" pitchFamily="34" charset="0"/>
                <a:cs typeface="Arial" panose="020B0604020202020204" pitchFamily="34" charset="0"/>
              </a:rPr>
              <a:t> in </a:t>
            </a:r>
            <a:r>
              <a:rPr lang="es-MX" sz="2000" dirty="0" err="1">
                <a:latin typeface="Arial" panose="020B0604020202020204" pitchFamily="34" charset="0"/>
                <a:cs typeface="Arial" panose="020B0604020202020204" pitchFamily="34" charset="0"/>
              </a:rPr>
              <a:t>brief</a:t>
            </a:r>
            <a:r>
              <a:rPr lang="es-MX" sz="2000" dirty="0">
                <a:latin typeface="Arial" panose="020B0604020202020204" pitchFamily="34" charset="0"/>
                <a:cs typeface="Arial" panose="020B0604020202020204" pitchFamily="34" charset="0"/>
              </a:rPr>
              <a:t> and </a:t>
            </a:r>
            <a:r>
              <a:rPr lang="es-MX" sz="2000" dirty="0" err="1">
                <a:latin typeface="Arial" panose="020B0604020202020204" pitchFamily="34" charset="0"/>
                <a:cs typeface="Arial" panose="020B0604020202020204" pitchFamily="34" charset="0"/>
              </a:rPr>
              <a:t>common</a:t>
            </a:r>
            <a:r>
              <a:rPr lang="es-MX" sz="2000" dirty="0">
                <a:latin typeface="Arial" panose="020B0604020202020204" pitchFamily="34" charset="0"/>
                <a:cs typeface="Arial" panose="020B0604020202020204" pitchFamily="34" charset="0"/>
              </a:rPr>
              <a:t> </a:t>
            </a:r>
            <a:r>
              <a:rPr lang="es-MX" sz="2000" dirty="0" err="1" smtClean="0">
                <a:latin typeface="Arial" panose="020B0604020202020204" pitchFamily="34" charset="0"/>
                <a:cs typeface="Arial" panose="020B0604020202020204" pitchFamily="34" charset="0"/>
              </a:rPr>
              <a:t>exchanges</a:t>
            </a:r>
            <a:r>
              <a:rPr lang="es-MX"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dirty="0"/>
          </a:p>
        </p:txBody>
      </p:sp>
    </p:spTree>
    <p:extLst>
      <p:ext uri="{BB962C8B-B14F-4D97-AF65-F5344CB8AC3E}">
        <p14:creationId xmlns:p14="http://schemas.microsoft.com/office/powerpoint/2010/main" val="2458925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4" name="Picture 10">
            <a:extLst>
              <a:ext uri="{FF2B5EF4-FFF2-40B4-BE49-F238E27FC236}">
                <a16:creationId xmlns:a16="http://schemas.microsoft.com/office/drawing/2014/main" xmlns="" id="{F9071738-B40B-4F29-ABE7-0FA84CFA5BA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0959" y="2098334"/>
            <a:ext cx="3411041" cy="487292"/>
          </a:xfrm>
          <a:prstGeom prst="rect">
            <a:avLst/>
          </a:prstGeom>
          <a:noFill/>
          <a:extLst>
            <a:ext uri="{909E8E84-426E-40DD-AFC4-6F175D3DCCD1}">
              <a14:hiddenFill xmlns:a14="http://schemas.microsoft.com/office/drawing/2010/main">
                <a:solidFill>
                  <a:srgbClr val="FFFFFF"/>
                </a:solidFill>
              </a14:hiddenFill>
            </a:ext>
          </a:extLst>
        </p:spPr>
      </p:pic>
      <p:pic>
        <p:nvPicPr>
          <p:cNvPr id="6153" name="Picture 9">
            <a:extLst>
              <a:ext uri="{FF2B5EF4-FFF2-40B4-BE49-F238E27FC236}">
                <a16:creationId xmlns:a16="http://schemas.microsoft.com/office/drawing/2014/main" xmlns="" id="{8E5E8D3F-8018-45C0-B2B2-2335C1AAE6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534" y="2526619"/>
            <a:ext cx="4829202" cy="49755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a:extLst>
              <a:ext uri="{FF2B5EF4-FFF2-40B4-BE49-F238E27FC236}">
                <a16:creationId xmlns:a16="http://schemas.microsoft.com/office/drawing/2014/main" xmlns="" id="{5C2A0AFD-172B-467C-8034-AE3C2FD995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873" y="3106783"/>
            <a:ext cx="5437952" cy="50794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1">
            <a:extLst>
              <a:ext uri="{FF2B5EF4-FFF2-40B4-BE49-F238E27FC236}">
                <a16:creationId xmlns:a16="http://schemas.microsoft.com/office/drawing/2014/main" xmlns="" id="{F43BE71E-A1B9-4AAA-8BC5-88E242AA2801}"/>
              </a:ext>
            </a:extLst>
          </p:cNvPr>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8" name="Rectangle 12">
            <a:extLst>
              <a:ext uri="{FF2B5EF4-FFF2-40B4-BE49-F238E27FC236}">
                <a16:creationId xmlns:a16="http://schemas.microsoft.com/office/drawing/2014/main" xmlns="" id="{F15A6F20-9EEA-46C1-8950-319B19752B0D}"/>
              </a:ext>
            </a:extLst>
          </p:cNvPr>
          <p:cNvSpPr>
            <a:spLocks noChangeArrowheads="1"/>
          </p:cNvSpPr>
          <p:nvPr/>
        </p:nvSpPr>
        <p:spPr bwMode="auto">
          <a:xfrm>
            <a:off x="1" y="138312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9" name="Rectangle 13">
            <a:extLst>
              <a:ext uri="{FF2B5EF4-FFF2-40B4-BE49-F238E27FC236}">
                <a16:creationId xmlns:a16="http://schemas.microsoft.com/office/drawing/2014/main" xmlns="" id="{A409F160-6DC7-41AD-87FC-3D89FCBB19A2}"/>
              </a:ext>
            </a:extLst>
          </p:cNvPr>
          <p:cNvSpPr>
            <a:spLocks noChangeArrowheads="1"/>
          </p:cNvSpPr>
          <p:nvPr/>
        </p:nvSpPr>
        <p:spPr bwMode="auto">
          <a:xfrm>
            <a:off x="1" y="1847464"/>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sp>
        <p:nvSpPr>
          <p:cNvPr id="10" name="Rectangle 14">
            <a:extLst>
              <a:ext uri="{FF2B5EF4-FFF2-40B4-BE49-F238E27FC236}">
                <a16:creationId xmlns:a16="http://schemas.microsoft.com/office/drawing/2014/main" xmlns="" id="{1EA69B16-1236-48FA-AA14-AFEC4655BBC7}"/>
              </a:ext>
            </a:extLst>
          </p:cNvPr>
          <p:cNvSpPr>
            <a:spLocks noChangeArrowheads="1"/>
          </p:cNvSpPr>
          <p:nvPr/>
        </p:nvSpPr>
        <p:spPr bwMode="auto">
          <a:xfrm>
            <a:off x="1" y="2311807"/>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s-MX" sz="1350"/>
          </a:p>
        </p:txBody>
      </p:sp>
      <p:pic>
        <p:nvPicPr>
          <p:cNvPr id="4098" name="Picture 2">
            <a:extLst>
              <a:ext uri="{FF2B5EF4-FFF2-40B4-BE49-F238E27FC236}">
                <a16:creationId xmlns:a16="http://schemas.microsoft.com/office/drawing/2014/main" xmlns="" id="{34211A1A-3FA0-422E-A1A1-C501758CA6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1873" y="3614723"/>
            <a:ext cx="5248038" cy="559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
            <a:extLst>
              <a:ext uri="{FF2B5EF4-FFF2-40B4-BE49-F238E27FC236}">
                <a16:creationId xmlns:a16="http://schemas.microsoft.com/office/drawing/2014/main" xmlns="" id="{7EB4AB09-30D4-4795-90DD-C832A0A562F4}"/>
              </a:ext>
            </a:extLst>
          </p:cNvPr>
          <p:cNvGrpSpPr>
            <a:grpSpLocks/>
          </p:cNvGrpSpPr>
          <p:nvPr/>
        </p:nvGrpSpPr>
        <p:grpSpPr bwMode="auto">
          <a:xfrm>
            <a:off x="1593412" y="4462186"/>
            <a:ext cx="6085404" cy="1482316"/>
            <a:chOff x="2268" y="862"/>
            <a:chExt cx="8148" cy="1126"/>
          </a:xfrm>
        </p:grpSpPr>
        <p:pic>
          <p:nvPicPr>
            <p:cNvPr id="12" name="Picture 3">
              <a:extLst>
                <a:ext uri="{FF2B5EF4-FFF2-40B4-BE49-F238E27FC236}">
                  <a16:creationId xmlns:a16="http://schemas.microsoft.com/office/drawing/2014/main" xmlns="" id="{97BB5F51-E70B-46C0-800A-A67A8B527D5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68" y="862"/>
              <a:ext cx="8136" cy="2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xmlns="" id="{8BE4F8B0-E56F-42E6-AF45-BEA579A023F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68" y="1154"/>
              <a:ext cx="8148" cy="25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a:extLst>
                <a:ext uri="{FF2B5EF4-FFF2-40B4-BE49-F238E27FC236}">
                  <a16:creationId xmlns:a16="http://schemas.microsoft.com/office/drawing/2014/main" xmlns="" id="{063C861D-3CE6-412B-A64F-119F23241B4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68" y="1445"/>
              <a:ext cx="8137" cy="25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xmlns="" id="{914BEA8F-368E-4EB9-A090-BC5B27064E64}"/>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68" y="1735"/>
              <a:ext cx="2960" cy="252"/>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Rectángulo 15">
            <a:extLst>
              <a:ext uri="{FF2B5EF4-FFF2-40B4-BE49-F238E27FC236}">
                <a16:creationId xmlns:a16="http://schemas.microsoft.com/office/drawing/2014/main" xmlns="" id="{28FB4CDA-728D-4ADF-9366-7741CD8163DC}"/>
              </a:ext>
            </a:extLst>
          </p:cNvPr>
          <p:cNvSpPr/>
          <p:nvPr/>
        </p:nvSpPr>
        <p:spPr>
          <a:xfrm>
            <a:off x="1099829" y="548680"/>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a:solidFill>
                  <a:srgbClr val="FFFF00"/>
                </a:solidFill>
                <a:latin typeface="AR CENA" panose="02000000000000000000" pitchFamily="2" charset="0"/>
              </a:rPr>
              <a:t>Social </a:t>
            </a:r>
            <a:r>
              <a:rPr lang="es-MX" sz="4800" dirty="0" err="1">
                <a:solidFill>
                  <a:srgbClr val="FFFF00"/>
                </a:solidFill>
                <a:latin typeface="AR CENA" panose="02000000000000000000" pitchFamily="2" charset="0"/>
              </a:rPr>
              <a:t>practices</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of</a:t>
            </a:r>
            <a:r>
              <a:rPr lang="es-MX" sz="4800" dirty="0">
                <a:solidFill>
                  <a:srgbClr val="FFFF00"/>
                </a:solidFill>
                <a:latin typeface="AR CENA" panose="02000000000000000000" pitchFamily="2" charset="0"/>
              </a:rPr>
              <a:t> </a:t>
            </a:r>
            <a:r>
              <a:rPr lang="es-MX" sz="4800" dirty="0" err="1">
                <a:solidFill>
                  <a:srgbClr val="FFFF00"/>
                </a:solidFill>
                <a:latin typeface="AR CENA" panose="02000000000000000000" pitchFamily="2" charset="0"/>
              </a:rPr>
              <a:t>language</a:t>
            </a:r>
            <a:r>
              <a:rPr lang="es-MX" sz="4800" dirty="0">
                <a:solidFill>
                  <a:srgbClr val="FFFF00"/>
                </a:solidFill>
                <a:latin typeface="AR CENA" panose="02000000000000000000" pitchFamily="2" charset="0"/>
              </a:rPr>
              <a:t> </a:t>
            </a:r>
          </a:p>
        </p:txBody>
      </p:sp>
    </p:spTree>
    <p:extLst>
      <p:ext uri="{BB962C8B-B14F-4D97-AF65-F5344CB8AC3E}">
        <p14:creationId xmlns:p14="http://schemas.microsoft.com/office/powerpoint/2010/main" val="428554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898FB19B-0D1A-45D3-9A69-6AAFFE66ABB6}"/>
              </a:ext>
            </a:extLst>
          </p:cNvPr>
          <p:cNvPicPr>
            <a:picLocks noChangeAspect="1"/>
          </p:cNvPicPr>
          <p:nvPr/>
        </p:nvPicPr>
        <p:blipFill>
          <a:blip r:embed="rId2"/>
          <a:stretch>
            <a:fillRect/>
          </a:stretch>
        </p:blipFill>
        <p:spPr>
          <a:xfrm>
            <a:off x="1547664" y="1412776"/>
            <a:ext cx="5958333" cy="1212000"/>
          </a:xfrm>
          <a:prstGeom prst="rect">
            <a:avLst/>
          </a:prstGeom>
        </p:spPr>
      </p:pic>
      <p:pic>
        <p:nvPicPr>
          <p:cNvPr id="3" name="Imagen 2">
            <a:extLst>
              <a:ext uri="{FF2B5EF4-FFF2-40B4-BE49-F238E27FC236}">
                <a16:creationId xmlns:a16="http://schemas.microsoft.com/office/drawing/2014/main" xmlns="" id="{D1ECD954-7FBA-4534-AD03-4E732E7FE403}"/>
              </a:ext>
            </a:extLst>
          </p:cNvPr>
          <p:cNvPicPr>
            <a:picLocks noChangeAspect="1"/>
          </p:cNvPicPr>
          <p:nvPr/>
        </p:nvPicPr>
        <p:blipFill>
          <a:blip r:embed="rId3"/>
          <a:stretch>
            <a:fillRect/>
          </a:stretch>
        </p:blipFill>
        <p:spPr>
          <a:xfrm>
            <a:off x="1475656" y="2510266"/>
            <a:ext cx="6030341" cy="4375118"/>
          </a:xfrm>
          <a:prstGeom prst="rect">
            <a:avLst/>
          </a:prstGeom>
        </p:spPr>
      </p:pic>
      <p:sp>
        <p:nvSpPr>
          <p:cNvPr id="4" name="Rectángulo 3">
            <a:extLst>
              <a:ext uri="{FF2B5EF4-FFF2-40B4-BE49-F238E27FC236}">
                <a16:creationId xmlns:a16="http://schemas.microsoft.com/office/drawing/2014/main" xmlns="" id="{20718146-4C15-4A52-AB5A-2DC5F3F5933D}"/>
              </a:ext>
            </a:extLst>
          </p:cNvPr>
          <p:cNvSpPr/>
          <p:nvPr/>
        </p:nvSpPr>
        <p:spPr>
          <a:xfrm>
            <a:off x="1035714" y="448446"/>
            <a:ext cx="7072571" cy="995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a:solidFill>
                  <a:srgbClr val="FFFF00"/>
                </a:solidFill>
                <a:latin typeface="AR CENA" panose="02000000000000000000" pitchFamily="2" charset="0"/>
              </a:rPr>
              <a:t>Scope</a:t>
            </a:r>
            <a:r>
              <a:rPr lang="es-MX" sz="4800" dirty="0">
                <a:solidFill>
                  <a:srgbClr val="FFFF00"/>
                </a:solidFill>
                <a:latin typeface="AR CENA" panose="02000000000000000000" pitchFamily="2" charset="0"/>
              </a:rPr>
              <a:t> and </a:t>
            </a:r>
            <a:r>
              <a:rPr lang="es-MX" sz="4800" dirty="0" err="1">
                <a:solidFill>
                  <a:srgbClr val="FFFF00"/>
                </a:solidFill>
                <a:latin typeface="AR CENA" panose="02000000000000000000" pitchFamily="2" charset="0"/>
              </a:rPr>
              <a:t>sequence</a:t>
            </a:r>
            <a:r>
              <a:rPr lang="es-MX" sz="4800" dirty="0">
                <a:solidFill>
                  <a:srgbClr val="FFFF00"/>
                </a:solidFill>
                <a:latin typeface="AR CENA" panose="02000000000000000000" pitchFamily="2" charset="0"/>
              </a:rPr>
              <a:t>  </a:t>
            </a:r>
          </a:p>
        </p:txBody>
      </p:sp>
    </p:spTree>
    <p:extLst>
      <p:ext uri="{BB962C8B-B14F-4D97-AF65-F5344CB8AC3E}">
        <p14:creationId xmlns:p14="http://schemas.microsoft.com/office/powerpoint/2010/main" val="1621251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xmlns="" id="{8B28FE35-462E-49A3-9940-330E0B848B7B}"/>
              </a:ext>
            </a:extLst>
          </p:cNvPr>
          <p:cNvSpPr/>
          <p:nvPr/>
        </p:nvSpPr>
        <p:spPr>
          <a:xfrm>
            <a:off x="1099829" y="506477"/>
            <a:ext cx="7072571"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err="1" smtClean="0">
                <a:solidFill>
                  <a:srgbClr val="FFFF00"/>
                </a:solidFill>
                <a:latin typeface="AR CENA" panose="02000000000000000000" pitchFamily="2" charset="0"/>
              </a:rPr>
              <a:t>Evidences</a:t>
            </a:r>
            <a:r>
              <a:rPr lang="es-MX" sz="4800" dirty="0" smtClean="0">
                <a:solidFill>
                  <a:srgbClr val="FFFF00"/>
                </a:solidFill>
                <a:latin typeface="AR CENA" panose="02000000000000000000" pitchFamily="2" charset="0"/>
              </a:rPr>
              <a:t>  </a:t>
            </a:r>
            <a:endParaRPr lang="es-MX" sz="4800" dirty="0">
              <a:solidFill>
                <a:srgbClr val="FFFF00"/>
              </a:solidFill>
              <a:latin typeface="AR CENA" panose="02000000000000000000" pitchFamily="2" charset="0"/>
            </a:endParaRPr>
          </a:p>
        </p:txBody>
      </p:sp>
      <p:graphicFrame>
        <p:nvGraphicFramePr>
          <p:cNvPr id="2" name="1 Tabla"/>
          <p:cNvGraphicFramePr>
            <a:graphicFrameLocks noGrp="1"/>
          </p:cNvGraphicFramePr>
          <p:nvPr>
            <p:extLst>
              <p:ext uri="{D42A27DB-BD31-4B8C-83A1-F6EECF244321}">
                <p14:modId xmlns:p14="http://schemas.microsoft.com/office/powerpoint/2010/main" val="844909346"/>
              </p:ext>
            </p:extLst>
          </p:nvPr>
        </p:nvGraphicFramePr>
        <p:xfrm>
          <a:off x="189415" y="1772816"/>
          <a:ext cx="8847081" cy="4987776"/>
        </p:xfrm>
        <a:graphic>
          <a:graphicData uri="http://schemas.openxmlformats.org/drawingml/2006/table">
            <a:tbl>
              <a:tblPr firstRow="1" bandRow="1">
                <a:tableStyleId>{5C22544A-7EE6-4342-B048-85BDC9FD1C3A}</a:tableStyleId>
              </a:tblPr>
              <a:tblGrid>
                <a:gridCol w="710177"/>
                <a:gridCol w="4032448"/>
                <a:gridCol w="4104456"/>
              </a:tblGrid>
              <a:tr h="577752">
                <a:tc>
                  <a:txBody>
                    <a:bodyPr/>
                    <a:lstStyle/>
                    <a:p>
                      <a:pPr algn="ctr"/>
                      <a:r>
                        <a:rPr lang="es-MX" b="1" dirty="0" smtClean="0"/>
                        <a:t>UNIT</a:t>
                      </a:r>
                      <a:endParaRPr lang="es-MX" b="1" dirty="0"/>
                    </a:p>
                  </a:txBody>
                  <a:tcPr/>
                </a:tc>
                <a:tc>
                  <a:txBody>
                    <a:bodyPr/>
                    <a:lstStyle/>
                    <a:p>
                      <a:pPr algn="ctr"/>
                      <a:r>
                        <a:rPr lang="es-MX" dirty="0" smtClean="0"/>
                        <a:t>EVIDENCES</a:t>
                      </a:r>
                      <a:endParaRPr lang="es-MX" dirty="0"/>
                    </a:p>
                  </a:txBody>
                  <a:tcPr/>
                </a:tc>
                <a:tc>
                  <a:txBody>
                    <a:bodyPr/>
                    <a:lstStyle/>
                    <a:p>
                      <a:pPr algn="ctr"/>
                      <a:r>
                        <a:rPr lang="es-MX" dirty="0" smtClean="0"/>
                        <a:t>PERFORMANCE</a:t>
                      </a:r>
                      <a:r>
                        <a:rPr lang="es-MX" baseline="0" dirty="0" smtClean="0"/>
                        <a:t> CRITERIA</a:t>
                      </a:r>
                      <a:endParaRPr lang="es-MX" dirty="0"/>
                    </a:p>
                  </a:txBody>
                  <a:tcPr/>
                </a:tc>
              </a:tr>
              <a:tr h="577752">
                <a:tc>
                  <a:txBody>
                    <a:bodyPr/>
                    <a:lstStyle/>
                    <a:p>
                      <a:pPr algn="ctr"/>
                      <a:r>
                        <a:rPr lang="es-MX" b="1" dirty="0" smtClean="0"/>
                        <a:t>1</a:t>
                      </a:r>
                      <a:endParaRPr lang="es-MX" b="1" dirty="0"/>
                    </a:p>
                  </a:txBody>
                  <a:tcPr/>
                </a:tc>
                <a:tc>
                  <a:txBody>
                    <a:bodyPr/>
                    <a:lstStyle/>
                    <a:p>
                      <a:pPr algn="ctr"/>
                      <a:r>
                        <a:rPr lang="es-MX" b="1" dirty="0" err="1" smtClean="0"/>
                        <a:t>Celebrity</a:t>
                      </a:r>
                      <a:r>
                        <a:rPr lang="es-MX" b="1" dirty="0" smtClean="0"/>
                        <a:t> </a:t>
                      </a:r>
                      <a:r>
                        <a:rPr lang="es-MX" b="1" dirty="0" err="1" smtClean="0"/>
                        <a:t>Classmates</a:t>
                      </a:r>
                      <a:r>
                        <a:rPr lang="es-MX" b="1" dirty="0" smtClean="0"/>
                        <a:t> </a:t>
                      </a:r>
                    </a:p>
                  </a:txBody>
                  <a:tcPr/>
                </a:tc>
                <a:tc rowSpan="8">
                  <a:txBody>
                    <a:bodyPr/>
                    <a:lstStyle/>
                    <a:p>
                      <a:pPr marL="285750" indent="-285750" algn="just">
                        <a:buFont typeface="Wingdings" panose="05000000000000000000" pitchFamily="2" charset="2"/>
                        <a:buChar char="ü"/>
                      </a:pPr>
                      <a:r>
                        <a:rPr lang="es-MX" dirty="0" err="1" smtClean="0"/>
                        <a:t>Presentation</a:t>
                      </a:r>
                      <a:endParaRPr lang="es-MX" dirty="0" smtClean="0"/>
                    </a:p>
                    <a:p>
                      <a:pPr marL="285750" indent="-285750" algn="just">
                        <a:buFont typeface="Wingdings" panose="05000000000000000000" pitchFamily="2" charset="2"/>
                        <a:buChar char="ü"/>
                      </a:pPr>
                      <a:r>
                        <a:rPr lang="es-MX" dirty="0" smtClean="0"/>
                        <a:t>Date</a:t>
                      </a:r>
                      <a:r>
                        <a:rPr lang="es-MX" baseline="0" dirty="0" smtClean="0"/>
                        <a:t> of </a:t>
                      </a:r>
                      <a:r>
                        <a:rPr lang="es-MX" baseline="0" dirty="0" err="1" smtClean="0"/>
                        <a:t>delivery</a:t>
                      </a:r>
                      <a:endParaRPr lang="es-MX" baseline="0" dirty="0" smtClean="0"/>
                    </a:p>
                    <a:p>
                      <a:pPr marL="285750" indent="-285750" algn="just">
                        <a:buFont typeface="Wingdings" panose="05000000000000000000" pitchFamily="2" charset="2"/>
                        <a:buChar char="ü"/>
                      </a:pPr>
                      <a:r>
                        <a:rPr lang="es-MX" baseline="0" dirty="0" err="1" smtClean="0"/>
                        <a:t>Proper</a:t>
                      </a:r>
                      <a:r>
                        <a:rPr lang="es-MX" baseline="0" dirty="0" smtClean="0"/>
                        <a:t> use of </a:t>
                      </a:r>
                      <a:r>
                        <a:rPr lang="es-MX" baseline="0" dirty="0" err="1" smtClean="0"/>
                        <a:t>vocabulary</a:t>
                      </a:r>
                      <a:r>
                        <a:rPr lang="es-MX" baseline="0" dirty="0" smtClean="0"/>
                        <a:t> and </a:t>
                      </a:r>
                      <a:r>
                        <a:rPr lang="es-MX" baseline="0" dirty="0" err="1" smtClean="0"/>
                        <a:t>grammar</a:t>
                      </a:r>
                      <a:r>
                        <a:rPr lang="es-MX" baseline="0" dirty="0" smtClean="0"/>
                        <a:t> </a:t>
                      </a:r>
                      <a:r>
                        <a:rPr lang="es-MX" baseline="0" dirty="0" err="1" smtClean="0"/>
                        <a:t>contents</a:t>
                      </a:r>
                      <a:r>
                        <a:rPr lang="es-MX" baseline="0" dirty="0" smtClean="0"/>
                        <a:t> </a:t>
                      </a:r>
                      <a:r>
                        <a:rPr lang="es-MX" baseline="0" dirty="0" err="1" smtClean="0"/>
                        <a:t>from</a:t>
                      </a:r>
                      <a:r>
                        <a:rPr lang="es-MX" baseline="0" dirty="0" smtClean="0"/>
                        <a:t> </a:t>
                      </a:r>
                      <a:r>
                        <a:rPr lang="es-MX" baseline="0" dirty="0" err="1" smtClean="0"/>
                        <a:t>the</a:t>
                      </a:r>
                      <a:r>
                        <a:rPr lang="es-MX" baseline="0" dirty="0" smtClean="0"/>
                        <a:t> </a:t>
                      </a:r>
                      <a:r>
                        <a:rPr lang="es-MX" baseline="0" dirty="0" err="1" smtClean="0"/>
                        <a:t>unit</a:t>
                      </a:r>
                      <a:endParaRPr lang="es-MX" baseline="0" dirty="0" smtClean="0"/>
                    </a:p>
                    <a:p>
                      <a:pPr marL="285750" indent="-285750" algn="just">
                        <a:buFont typeface="Wingdings" panose="05000000000000000000" pitchFamily="2" charset="2"/>
                        <a:buChar char="ü"/>
                      </a:pPr>
                      <a:r>
                        <a:rPr lang="es-MX" baseline="0" dirty="0" err="1" smtClean="0"/>
                        <a:t>Speaking</a:t>
                      </a:r>
                      <a:r>
                        <a:rPr lang="es-MX" baseline="0" dirty="0" smtClean="0"/>
                        <a:t> </a:t>
                      </a:r>
                      <a:r>
                        <a:rPr lang="es-MX" baseline="0" dirty="0" err="1" smtClean="0"/>
                        <a:t>task</a:t>
                      </a:r>
                      <a:endParaRPr lang="es-MX" baseline="0" dirty="0" smtClean="0"/>
                    </a:p>
                    <a:p>
                      <a:pPr marL="285750" indent="-285750" algn="just">
                        <a:buFont typeface="Wingdings" panose="05000000000000000000" pitchFamily="2" charset="2"/>
                        <a:buChar char="ü"/>
                      </a:pPr>
                      <a:r>
                        <a:rPr lang="es-MX" baseline="0" dirty="0" err="1" smtClean="0"/>
                        <a:t>Specific</a:t>
                      </a:r>
                      <a:r>
                        <a:rPr lang="es-MX" baseline="0" dirty="0" smtClean="0"/>
                        <a:t> </a:t>
                      </a:r>
                      <a:r>
                        <a:rPr lang="es-MX" baseline="0" dirty="0" err="1" smtClean="0"/>
                        <a:t>requirements</a:t>
                      </a:r>
                      <a:r>
                        <a:rPr lang="es-MX" baseline="0" dirty="0" smtClean="0"/>
                        <a:t> (</a:t>
                      </a:r>
                      <a:r>
                        <a:rPr lang="es-MX" baseline="0" dirty="0" err="1" smtClean="0"/>
                        <a:t>lenght</a:t>
                      </a:r>
                      <a:r>
                        <a:rPr lang="es-MX" baseline="0" dirty="0" smtClean="0"/>
                        <a:t>, </a:t>
                      </a:r>
                      <a:r>
                        <a:rPr lang="es-MX" baseline="0" dirty="0" err="1" smtClean="0"/>
                        <a:t>interactions</a:t>
                      </a:r>
                      <a:r>
                        <a:rPr lang="es-MX" baseline="0" dirty="0" smtClean="0"/>
                        <a:t>, </a:t>
                      </a:r>
                      <a:r>
                        <a:rPr lang="es-MX" baseline="0" dirty="0" err="1" smtClean="0"/>
                        <a:t>pictures</a:t>
                      </a:r>
                      <a:r>
                        <a:rPr lang="es-MX" baseline="0" dirty="0" smtClean="0"/>
                        <a:t>, </a:t>
                      </a:r>
                      <a:r>
                        <a:rPr lang="es-MX" baseline="0" dirty="0" err="1" smtClean="0"/>
                        <a:t>etcetera</a:t>
                      </a:r>
                      <a:r>
                        <a:rPr lang="es-MX" baseline="0" dirty="0" smtClean="0"/>
                        <a:t>)</a:t>
                      </a:r>
                      <a:endParaRPr lang="es-MX" dirty="0"/>
                    </a:p>
                  </a:txBody>
                  <a:tcPr anchor="ctr"/>
                </a:tc>
              </a:tr>
              <a:tr h="577752">
                <a:tc>
                  <a:txBody>
                    <a:bodyPr/>
                    <a:lstStyle/>
                    <a:p>
                      <a:pPr algn="ctr"/>
                      <a:r>
                        <a:rPr lang="es-MX" b="1" dirty="0" smtClean="0"/>
                        <a:t>2</a:t>
                      </a:r>
                      <a:endParaRPr lang="es-MX"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b="1" dirty="0" err="1" smtClean="0"/>
                        <a:t>Find</a:t>
                      </a:r>
                      <a:r>
                        <a:rPr lang="es-MX" b="1" dirty="0" smtClean="0"/>
                        <a:t> </a:t>
                      </a:r>
                      <a:r>
                        <a:rPr lang="es-MX" b="1" dirty="0" err="1" smtClean="0"/>
                        <a:t>the</a:t>
                      </a:r>
                      <a:r>
                        <a:rPr lang="es-MX" b="1" dirty="0" smtClean="0"/>
                        <a:t> </a:t>
                      </a:r>
                      <a:r>
                        <a:rPr lang="es-MX" b="1" dirty="0" err="1" smtClean="0"/>
                        <a:t>differences</a:t>
                      </a:r>
                      <a:endParaRPr lang="es-MX" b="1" dirty="0" smtClean="0"/>
                    </a:p>
                  </a:txBody>
                  <a:tcPr/>
                </a:tc>
                <a:tc vMerge="1">
                  <a:txBody>
                    <a:bodyPr/>
                    <a:lstStyle/>
                    <a:p>
                      <a:endParaRPr lang="es-MX" dirty="0"/>
                    </a:p>
                  </a:txBody>
                  <a:tcPr/>
                </a:tc>
              </a:tr>
              <a:tr h="577752">
                <a:tc>
                  <a:txBody>
                    <a:bodyPr/>
                    <a:lstStyle/>
                    <a:p>
                      <a:pPr algn="ctr"/>
                      <a:r>
                        <a:rPr lang="es-MX" b="1" dirty="0" smtClean="0"/>
                        <a:t>3</a:t>
                      </a:r>
                      <a:endParaRPr lang="es-MX"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b="1" dirty="0" err="1" smtClean="0"/>
                        <a:t>Let´s</a:t>
                      </a:r>
                      <a:r>
                        <a:rPr lang="es-MX" b="1" dirty="0" smtClean="0"/>
                        <a:t> </a:t>
                      </a:r>
                      <a:r>
                        <a:rPr lang="es-MX" b="1" dirty="0" err="1" smtClean="0"/>
                        <a:t>talk</a:t>
                      </a:r>
                      <a:r>
                        <a:rPr lang="es-MX" b="1" dirty="0" smtClean="0"/>
                        <a:t>!</a:t>
                      </a:r>
                    </a:p>
                  </a:txBody>
                  <a:tcPr/>
                </a:tc>
                <a:tc vMerge="1">
                  <a:txBody>
                    <a:bodyPr/>
                    <a:lstStyle/>
                    <a:p>
                      <a:endParaRPr lang="es-MX" dirty="0"/>
                    </a:p>
                  </a:txBody>
                  <a:tcPr/>
                </a:tc>
              </a:tr>
              <a:tr h="577752">
                <a:tc>
                  <a:txBody>
                    <a:bodyPr/>
                    <a:lstStyle/>
                    <a:p>
                      <a:pPr algn="ctr"/>
                      <a:r>
                        <a:rPr lang="es-MX" b="1" dirty="0" smtClean="0"/>
                        <a:t>4</a:t>
                      </a:r>
                      <a:endParaRPr lang="es-MX" b="1" dirty="0"/>
                    </a:p>
                  </a:txBody>
                  <a:tcPr/>
                </a:tc>
                <a:tc>
                  <a:txBody>
                    <a:bodyPr/>
                    <a:lstStyle/>
                    <a:p>
                      <a:pPr algn="ctr"/>
                      <a:r>
                        <a:rPr lang="es-MX" b="1" dirty="0" err="1" smtClean="0"/>
                        <a:t>Celebrity</a:t>
                      </a:r>
                      <a:r>
                        <a:rPr lang="es-MX" b="1" dirty="0" smtClean="0"/>
                        <a:t> </a:t>
                      </a:r>
                      <a:r>
                        <a:rPr lang="es-MX" b="1" dirty="0" err="1" smtClean="0"/>
                        <a:t>fashions</a:t>
                      </a:r>
                      <a:r>
                        <a:rPr lang="es-MX" b="1" dirty="0" smtClean="0"/>
                        <a:t> </a:t>
                      </a:r>
                      <a:endParaRPr lang="es-MX" b="1" dirty="0"/>
                    </a:p>
                  </a:txBody>
                  <a:tcPr/>
                </a:tc>
                <a:tc vMerge="1">
                  <a:txBody>
                    <a:bodyPr/>
                    <a:lstStyle/>
                    <a:p>
                      <a:endParaRPr lang="es-MX" dirty="0"/>
                    </a:p>
                  </a:txBody>
                  <a:tcPr/>
                </a:tc>
              </a:tr>
              <a:tr h="577752">
                <a:tc>
                  <a:txBody>
                    <a:bodyPr/>
                    <a:lstStyle/>
                    <a:p>
                      <a:pPr algn="ctr"/>
                      <a:r>
                        <a:rPr lang="es-MX" b="1" dirty="0" smtClean="0"/>
                        <a:t>5</a:t>
                      </a:r>
                      <a:endParaRPr lang="es-MX" b="1" dirty="0"/>
                    </a:p>
                  </a:txBody>
                  <a:tcPr/>
                </a:tc>
                <a:tc>
                  <a:txBody>
                    <a:bodyPr/>
                    <a:lstStyle/>
                    <a:p>
                      <a:pPr algn="ctr"/>
                      <a:r>
                        <a:rPr lang="es-MX" b="1" dirty="0" err="1" smtClean="0"/>
                        <a:t>What´s</a:t>
                      </a:r>
                      <a:r>
                        <a:rPr lang="es-MX" b="1" baseline="0" dirty="0" smtClean="0"/>
                        <a:t> </a:t>
                      </a:r>
                      <a:r>
                        <a:rPr lang="es-MX" b="1" baseline="0" dirty="0" err="1" smtClean="0"/>
                        <a:t>wrong</a:t>
                      </a:r>
                      <a:r>
                        <a:rPr lang="es-MX" b="1" baseline="0" dirty="0" smtClean="0"/>
                        <a:t> </a:t>
                      </a:r>
                      <a:r>
                        <a:rPr lang="es-MX" b="1" baseline="0" dirty="0" err="1" smtClean="0"/>
                        <a:t>with</a:t>
                      </a:r>
                      <a:r>
                        <a:rPr lang="es-MX" b="1" baseline="0" dirty="0" smtClean="0"/>
                        <a:t> </a:t>
                      </a:r>
                      <a:r>
                        <a:rPr lang="es-MX" b="1" baseline="0" dirty="0" err="1" smtClean="0"/>
                        <a:t>this</a:t>
                      </a:r>
                      <a:r>
                        <a:rPr lang="es-MX" b="1" baseline="0" dirty="0" smtClean="0"/>
                        <a:t> </a:t>
                      </a:r>
                      <a:r>
                        <a:rPr lang="es-MX" b="1" baseline="0" dirty="0" err="1" smtClean="0"/>
                        <a:t>picture</a:t>
                      </a:r>
                      <a:r>
                        <a:rPr lang="es-MX" b="1" baseline="0" dirty="0" smtClean="0"/>
                        <a:t>?</a:t>
                      </a:r>
                      <a:endParaRPr lang="es-MX" b="1" dirty="0"/>
                    </a:p>
                  </a:txBody>
                  <a:tcPr/>
                </a:tc>
                <a:tc vMerge="1">
                  <a:txBody>
                    <a:bodyPr/>
                    <a:lstStyle/>
                    <a:p>
                      <a:endParaRPr lang="es-MX" dirty="0"/>
                    </a:p>
                  </a:txBody>
                  <a:tcPr/>
                </a:tc>
              </a:tr>
              <a:tr h="577752">
                <a:tc>
                  <a:txBody>
                    <a:bodyPr/>
                    <a:lstStyle/>
                    <a:p>
                      <a:pPr algn="ctr"/>
                      <a:r>
                        <a:rPr lang="es-MX" b="1" dirty="0" smtClean="0"/>
                        <a:t>6</a:t>
                      </a:r>
                      <a:endParaRPr lang="es-MX" b="1" dirty="0"/>
                    </a:p>
                  </a:txBody>
                  <a:tcPr/>
                </a:tc>
                <a:tc>
                  <a:txBody>
                    <a:bodyPr/>
                    <a:lstStyle/>
                    <a:p>
                      <a:pPr algn="ctr"/>
                      <a:r>
                        <a:rPr lang="es-MX" b="1" dirty="0" smtClean="0"/>
                        <a:t>Tutorial - </a:t>
                      </a:r>
                      <a:r>
                        <a:rPr lang="es-MX" b="1" dirty="0" err="1" smtClean="0"/>
                        <a:t>transportation</a:t>
                      </a:r>
                      <a:endParaRPr lang="es-MX" b="1" dirty="0"/>
                    </a:p>
                  </a:txBody>
                  <a:tcPr/>
                </a:tc>
                <a:tc vMerge="1">
                  <a:txBody>
                    <a:bodyPr/>
                    <a:lstStyle/>
                    <a:p>
                      <a:endParaRPr lang="es-MX" dirty="0"/>
                    </a:p>
                  </a:txBody>
                  <a:tcPr/>
                </a:tc>
              </a:tr>
              <a:tr h="577752">
                <a:tc>
                  <a:txBody>
                    <a:bodyPr/>
                    <a:lstStyle/>
                    <a:p>
                      <a:pPr algn="ctr"/>
                      <a:r>
                        <a:rPr lang="es-MX" b="1" dirty="0" smtClean="0"/>
                        <a:t>7</a:t>
                      </a:r>
                      <a:endParaRPr lang="es-MX" b="1" dirty="0"/>
                    </a:p>
                  </a:txBody>
                  <a:tcPr/>
                </a:tc>
                <a:tc>
                  <a:txBody>
                    <a:bodyPr/>
                    <a:lstStyle/>
                    <a:p>
                      <a:pPr algn="ctr"/>
                      <a:r>
                        <a:rPr lang="es-MX" b="1" dirty="0" err="1" smtClean="0"/>
                        <a:t>Floor</a:t>
                      </a:r>
                      <a:r>
                        <a:rPr lang="es-MX" b="1" dirty="0" smtClean="0"/>
                        <a:t> plan</a:t>
                      </a:r>
                      <a:endParaRPr lang="es-MX" b="1" dirty="0"/>
                    </a:p>
                  </a:txBody>
                  <a:tcPr/>
                </a:tc>
                <a:tc vMerge="1">
                  <a:txBody>
                    <a:bodyPr/>
                    <a:lstStyle/>
                    <a:p>
                      <a:endParaRPr lang="es-MX" dirty="0"/>
                    </a:p>
                  </a:txBody>
                  <a:tcPr/>
                </a:tc>
              </a:tr>
              <a:tr h="360549">
                <a:tc>
                  <a:txBody>
                    <a:bodyPr/>
                    <a:lstStyle/>
                    <a:p>
                      <a:pPr algn="ctr"/>
                      <a:r>
                        <a:rPr lang="es-MX" b="1" dirty="0" smtClean="0"/>
                        <a:t>8</a:t>
                      </a:r>
                      <a:endParaRPr lang="es-MX" b="1" dirty="0"/>
                    </a:p>
                  </a:txBody>
                  <a:tcPr/>
                </a:tc>
                <a:tc>
                  <a:txBody>
                    <a:bodyPr/>
                    <a:lstStyle/>
                    <a:p>
                      <a:pPr algn="ctr"/>
                      <a:r>
                        <a:rPr lang="es-MX" b="1" dirty="0" smtClean="0"/>
                        <a:t>A </a:t>
                      </a:r>
                      <a:r>
                        <a:rPr lang="es-MX" b="1" dirty="0" err="1" smtClean="0"/>
                        <a:t>good</a:t>
                      </a:r>
                      <a:r>
                        <a:rPr lang="es-MX" b="1" dirty="0" smtClean="0"/>
                        <a:t> </a:t>
                      </a:r>
                      <a:r>
                        <a:rPr lang="es-MX" b="1" dirty="0" err="1" smtClean="0"/>
                        <a:t>teacher</a:t>
                      </a:r>
                      <a:r>
                        <a:rPr lang="es-MX" b="1" dirty="0" smtClean="0"/>
                        <a:t>…</a:t>
                      </a:r>
                      <a:endParaRPr lang="es-MX" b="1" dirty="0"/>
                    </a:p>
                  </a:txBody>
                  <a:tcPr/>
                </a:tc>
                <a:tc vMerge="1">
                  <a:txBody>
                    <a:bodyPr/>
                    <a:lstStyle/>
                    <a:p>
                      <a:endParaRPr lang="es-MX" dirty="0"/>
                    </a:p>
                  </a:txBody>
                  <a:tcPr/>
                </a:tc>
              </a:tr>
            </a:tbl>
          </a:graphicData>
        </a:graphic>
      </p:graphicFrame>
    </p:spTree>
    <p:extLst>
      <p:ext uri="{BB962C8B-B14F-4D97-AF65-F5344CB8AC3E}">
        <p14:creationId xmlns:p14="http://schemas.microsoft.com/office/powerpoint/2010/main" val="1327309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467</Words>
  <Application>Microsoft Office PowerPoint</Application>
  <PresentationFormat>Presentación en pantalla (4:3)</PresentationFormat>
  <Paragraphs>118</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DELL!</cp:lastModifiedBy>
  <cp:revision>47</cp:revision>
  <dcterms:created xsi:type="dcterms:W3CDTF">2015-02-09T15:06:54Z</dcterms:created>
  <dcterms:modified xsi:type="dcterms:W3CDTF">2018-09-05T18:13:13Z</dcterms:modified>
</cp:coreProperties>
</file>