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8"/>
  </p:notesMasterIdLst>
  <p:sldIdLst>
    <p:sldId id="264" r:id="rId3"/>
    <p:sldId id="256" r:id="rId4"/>
    <p:sldId id="257" r:id="rId5"/>
    <p:sldId id="258" r:id="rId6"/>
    <p:sldId id="259" r:id="rId7"/>
  </p:sldIdLst>
  <p:sldSz cx="9144000" cy="5143500" type="screen16x9"/>
  <p:notesSz cx="6858000" cy="9144000"/>
  <p:embeddedFontLst>
    <p:embeddedFont>
      <p:font typeface="Comfortaa" panose="020B0604020202020204" charset="0"/>
      <p:regular r:id="rId9"/>
      <p:bold r:id="rId10"/>
    </p:embeddedFont>
    <p:embeddedFont>
      <p:font typeface="Amatic SC" panose="020B0604020202020204" charset="-79"/>
      <p:bold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 snapToGrid="0">
      <p:cViewPr varScale="1">
        <p:scale>
          <a:sx n="114" d="100"/>
          <a:sy n="114" d="100"/>
        </p:scale>
        <p:origin x="71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65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50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90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69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76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212121"/>
                </a:solidFill>
              </a:rPr>
              <a:pPr/>
              <a:t>‹Nº›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5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212121"/>
                </a:solidFill>
              </a:rPr>
              <a:pPr/>
              <a:t>‹Nº›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1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212121"/>
                </a:solidFill>
              </a:rPr>
              <a:pPr/>
              <a:t>‹Nº›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9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212121"/>
                </a:solidFill>
              </a:rPr>
              <a:pPr/>
              <a:t>‹Nº›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3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212121"/>
                </a:solidFill>
              </a:rPr>
              <a:pPr/>
              <a:t>‹Nº›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66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212121"/>
                </a:solidFill>
              </a:rPr>
              <a:pPr/>
              <a:t>‹Nº›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0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212121"/>
                </a:solidFill>
              </a:rPr>
              <a:pPr/>
              <a:t>‹Nº›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x-none">
                <a:solidFill>
                  <a:srgbClr val="212121"/>
                </a:solidFill>
              </a:rPr>
              <a:pPr/>
              <a:t>‹Nº›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fld id="{00000000-1234-1234-1234-123412341234}" type="slidenum">
              <a:rPr lang="x-none">
                <a:solidFill>
                  <a:srgbClr val="212121"/>
                </a:solidFill>
              </a:rPr>
              <a:pPr/>
              <a:t>‹Nº›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94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p55clz1ClGiY6TCK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dhsy6epaJG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77" y="27257"/>
            <a:ext cx="89422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ctr">
              <a:buClr>
                <a:srgbClr val="212121"/>
              </a:buClr>
              <a:buSzPts val="2100"/>
            </a:pPr>
            <a:endParaRPr lang="es-MX" sz="1200" b="1" dirty="0" smtClean="0">
              <a:solidFill>
                <a:srgbClr val="212121"/>
              </a:solidFill>
              <a:latin typeface="Century Gothic" panose="020B0502020202020204" pitchFamily="34" charset="0"/>
              <a:sym typeface="Source Code Pro"/>
            </a:endParaRPr>
          </a:p>
          <a:p>
            <a:pPr marL="457200" lvl="0" indent="-342900" algn="ctr">
              <a:buClr>
                <a:srgbClr val="212121"/>
              </a:buClr>
              <a:buSzPts val="2100"/>
            </a:pPr>
            <a:r>
              <a:rPr lang="es-MX" sz="1200" b="1" dirty="0" smtClean="0">
                <a:solidFill>
                  <a:srgbClr val="212121"/>
                </a:solidFill>
                <a:latin typeface="Century Gothic" panose="020B0502020202020204" pitchFamily="34" charset="0"/>
                <a:sym typeface="Source Code Pro"/>
              </a:rPr>
              <a:t>Escuela </a:t>
            </a:r>
            <a:r>
              <a:rPr lang="es-MX" sz="1200" b="1" dirty="0">
                <a:solidFill>
                  <a:srgbClr val="212121"/>
                </a:solidFill>
                <a:latin typeface="Century Gothic" panose="020B0502020202020204" pitchFamily="34" charset="0"/>
                <a:sym typeface="Source Code Pro"/>
              </a:rPr>
              <a:t>Normal de Educación Preescolar </a:t>
            </a:r>
          </a:p>
          <a:p>
            <a:pPr marL="457200" lvl="0" indent="-342900" algn="ctr">
              <a:buClr>
                <a:srgbClr val="212121"/>
              </a:buClr>
              <a:buSzPts val="2100"/>
            </a:pPr>
            <a:endParaRPr lang="es-MX" sz="1200" b="1" dirty="0">
              <a:solidFill>
                <a:srgbClr val="212121"/>
              </a:solidFill>
              <a:latin typeface="Century Gothic" panose="020B0502020202020204" pitchFamily="34" charset="0"/>
              <a:sym typeface="Source Code Pro"/>
            </a:endParaRPr>
          </a:p>
          <a:p>
            <a:pPr marL="457200" lvl="0" indent="-342900" algn="ctr">
              <a:buClr>
                <a:srgbClr val="212121"/>
              </a:buClr>
              <a:buSzPts val="2100"/>
            </a:pPr>
            <a:endParaRPr lang="es-MX" sz="1200" b="1" dirty="0">
              <a:solidFill>
                <a:srgbClr val="212121"/>
              </a:solidFill>
              <a:latin typeface="Source Code Pro"/>
              <a:sym typeface="Source Code Pro"/>
            </a:endParaRPr>
          </a:p>
          <a:p>
            <a:pPr marL="457200" lvl="0" indent="-342900" algn="ctr">
              <a:buClr>
                <a:srgbClr val="212121"/>
              </a:buClr>
              <a:buSzPts val="2100"/>
            </a:pPr>
            <a:endParaRPr lang="es-MX" sz="1200" b="1" dirty="0">
              <a:solidFill>
                <a:srgbClr val="212121"/>
              </a:solidFill>
              <a:latin typeface="Source Code Pro"/>
              <a:sym typeface="Source Code Pro"/>
            </a:endParaRPr>
          </a:p>
          <a:p>
            <a:pPr marL="457200" lvl="0" indent="-342900" algn="ctr">
              <a:buClr>
                <a:srgbClr val="212121"/>
              </a:buClr>
              <a:buSzPts val="2100"/>
            </a:pPr>
            <a:endParaRPr lang="es-MX" sz="1200" b="1" dirty="0">
              <a:solidFill>
                <a:srgbClr val="212121"/>
              </a:solidFill>
              <a:latin typeface="Source Code Pro"/>
              <a:sym typeface="Source Code Pro"/>
            </a:endParaRPr>
          </a:p>
          <a:p>
            <a:pPr marL="457200" lvl="0" indent="-342900" algn="ctr">
              <a:buClr>
                <a:srgbClr val="212121"/>
              </a:buClr>
              <a:buSzPts val="2100"/>
            </a:pPr>
            <a:r>
              <a:rPr lang="es-MX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La tecnología informática aplicada a los centros escolares</a:t>
            </a:r>
            <a:endParaRPr lang="es-ES" sz="1200" b="1" dirty="0">
              <a:solidFill>
                <a:srgbClr val="212121"/>
              </a:solidFill>
              <a:latin typeface="Century Gothic"/>
              <a:sym typeface="Source Code Pro"/>
            </a:endParaRPr>
          </a:p>
          <a:p>
            <a:pPr marL="457200" lvl="0" indent="-342900" algn="ctr">
              <a:buClr>
                <a:srgbClr val="212121"/>
              </a:buClr>
              <a:buSzPts val="2100"/>
            </a:pPr>
            <a:r>
              <a:rPr lang="es-MX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Segundo semestre</a:t>
            </a:r>
            <a:endParaRPr lang="es-ES" sz="1200" b="1" dirty="0">
              <a:solidFill>
                <a:srgbClr val="212121"/>
              </a:solidFill>
              <a:latin typeface="Century Gothic"/>
              <a:sym typeface="Source Code Pro"/>
            </a:endParaRPr>
          </a:p>
          <a:p>
            <a:pPr marL="457200" lvl="0" indent="-342900" algn="ctr">
              <a:buClr>
                <a:srgbClr val="212121"/>
              </a:buClr>
              <a:buSzPts val="2100"/>
            </a:pPr>
            <a:r>
              <a:rPr lang="es-MX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Unidad II</a:t>
            </a:r>
            <a:endParaRPr lang="es-ES" sz="1200" b="1" dirty="0">
              <a:solidFill>
                <a:srgbClr val="212121"/>
              </a:solidFill>
              <a:latin typeface="Century Gothic"/>
              <a:sym typeface="Source Code Pro"/>
            </a:endParaRPr>
          </a:p>
          <a:p>
            <a:pPr marL="457200" lvl="0" indent="-342900" algn="ctr">
              <a:buClr>
                <a:srgbClr val="212121"/>
              </a:buClr>
              <a:buSzPts val="2100"/>
            </a:pPr>
            <a:r>
              <a:rPr lang="es-MX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Ambientes educativos</a:t>
            </a:r>
            <a:endParaRPr lang="es-ES" sz="1200" b="1" dirty="0">
              <a:solidFill>
                <a:srgbClr val="212121"/>
              </a:solidFill>
              <a:latin typeface="Century Gothic"/>
              <a:sym typeface="Source Code Pro"/>
            </a:endParaRPr>
          </a:p>
          <a:p>
            <a:pPr marL="457200" lvl="0" indent="-342900" algn="ctr">
              <a:buClr>
                <a:srgbClr val="212121"/>
              </a:buClr>
              <a:buSzPts val="2100"/>
            </a:pPr>
            <a:r>
              <a:rPr lang="es-MX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Alejandra Abigail Bustos Gutiérrez </a:t>
            </a:r>
          </a:p>
          <a:p>
            <a:pPr marL="457200" lvl="0" indent="-342900" algn="ctr">
              <a:buClr>
                <a:srgbClr val="212121"/>
              </a:buClr>
              <a:buSzPts val="2100"/>
            </a:pPr>
            <a:r>
              <a:rPr lang="es-MX" sz="1200" b="1" dirty="0" smtClean="0">
                <a:solidFill>
                  <a:srgbClr val="212121"/>
                </a:solidFill>
                <a:latin typeface="Century Gothic"/>
                <a:sym typeface="Source Code Pro"/>
              </a:rPr>
              <a:t>Numero </a:t>
            </a:r>
            <a:r>
              <a:rPr lang="es-MX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de lista: 3</a:t>
            </a:r>
          </a:p>
          <a:p>
            <a:pPr marL="457200" lvl="0" indent="-342900" algn="ctr">
              <a:buClr>
                <a:srgbClr val="212121"/>
              </a:buClr>
              <a:buSzPts val="2100"/>
            </a:pPr>
            <a:endParaRPr lang="es-MX" sz="1200" b="1" dirty="0">
              <a:solidFill>
                <a:srgbClr val="212121"/>
              </a:solidFill>
              <a:latin typeface="Century Gothic"/>
              <a:sym typeface="Source Code Pro"/>
            </a:endParaRPr>
          </a:p>
          <a:p>
            <a:pPr marL="114300" lvl="0" algn="just">
              <a:buClr>
                <a:srgbClr val="212121"/>
              </a:buClr>
              <a:buSzPts val="2100"/>
            </a:pPr>
            <a:r>
              <a:rPr lang="es-MX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PROPOSITO</a:t>
            </a:r>
            <a:r>
              <a:rPr lang="es-ES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: * </a:t>
            </a: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Manejo y uso de las herramientas digitales, que el estudiante sea capaz de implementar las herramientas digitales para la educación en el aula adaptándolas al contexto o ambiente educativo que se le presente.</a:t>
            </a:r>
            <a:r>
              <a:rPr lang="es-ES" sz="1200" dirty="0">
                <a:solidFill>
                  <a:srgbClr val="212121"/>
                </a:solidFill>
                <a:latin typeface="Century Gothic"/>
                <a:sym typeface="Source Code Pro"/>
              </a:rPr>
              <a:t> </a:t>
            </a:r>
            <a:r>
              <a:rPr lang="es-ES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*</a:t>
            </a:r>
            <a:r>
              <a:rPr lang="es-ES" sz="1200" dirty="0">
                <a:solidFill>
                  <a:srgbClr val="212121"/>
                </a:solidFill>
                <a:latin typeface="Century Gothic"/>
                <a:sym typeface="Source Code Pro"/>
              </a:rPr>
              <a:t> </a:t>
            </a: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El estudiante conoce distintos tipos de modelos de equipamiento, y mediante una planeación didáctica elije y adapta el uso de las herramientas digitales.</a:t>
            </a:r>
            <a:endParaRPr lang="es-ES" sz="1200" dirty="0">
              <a:solidFill>
                <a:srgbClr val="212121"/>
              </a:solidFill>
              <a:latin typeface="Century Gothic"/>
              <a:sym typeface="Source Code Pro"/>
            </a:endParaRPr>
          </a:p>
          <a:p>
            <a:pPr marL="457200" lvl="0" indent="-342900" algn="just">
              <a:buClr>
                <a:srgbClr val="212121"/>
              </a:buClr>
              <a:buSzPts val="2100"/>
            </a:pP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 </a:t>
            </a:r>
            <a:endParaRPr lang="es-ES" sz="1200" dirty="0">
              <a:solidFill>
                <a:srgbClr val="212121"/>
              </a:solidFill>
              <a:latin typeface="Century Gothic"/>
              <a:sym typeface="Source Code Pro"/>
            </a:endParaRPr>
          </a:p>
          <a:p>
            <a:pPr marL="457200" lvl="0" indent="-342900" algn="just">
              <a:buClr>
                <a:srgbClr val="212121"/>
              </a:buClr>
              <a:buSzPts val="2100"/>
            </a:pPr>
            <a:r>
              <a:rPr lang="es-MX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COMPETENCIAS PROFESIONALES</a:t>
            </a:r>
            <a:r>
              <a:rPr lang="es-ES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: * </a:t>
            </a: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Diseña planeaciones didácticas, aplicando sus conocimientos pedagógicos </a:t>
            </a:r>
            <a:r>
              <a:rPr lang="es-MX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y</a:t>
            </a:r>
          </a:p>
          <a:p>
            <a:pPr marL="457200" lvl="0" indent="-342900" algn="just">
              <a:buClr>
                <a:srgbClr val="212121"/>
              </a:buClr>
              <a:buSzPts val="2100"/>
            </a:pPr>
            <a:r>
              <a:rPr lang="es-MX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disciplinares </a:t>
            </a: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para responder a las necesidades del contexto en el marco del plan y programas de estudio de la </a:t>
            </a:r>
            <a:r>
              <a:rPr lang="es-MX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educación</a:t>
            </a:r>
          </a:p>
          <a:p>
            <a:pPr marL="457200" lvl="0" indent="-342900" algn="just">
              <a:buClr>
                <a:srgbClr val="212121"/>
              </a:buClr>
              <a:buSzPts val="2100"/>
            </a:pPr>
            <a:r>
              <a:rPr lang="es-MX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básica</a:t>
            </a: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.</a:t>
            </a:r>
            <a:r>
              <a:rPr lang="es-ES" sz="1200" dirty="0">
                <a:solidFill>
                  <a:srgbClr val="212121"/>
                </a:solidFill>
                <a:latin typeface="Century Gothic"/>
                <a:sym typeface="Source Code Pro"/>
              </a:rPr>
              <a:t> </a:t>
            </a:r>
            <a:r>
              <a:rPr lang="es-ES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* </a:t>
            </a: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Usa las TIC como herramienta de enseñanza y aprendizaje.</a:t>
            </a:r>
            <a:r>
              <a:rPr lang="es-ES" sz="1200" dirty="0">
                <a:solidFill>
                  <a:srgbClr val="212121"/>
                </a:solidFill>
                <a:latin typeface="Century Gothic"/>
                <a:sym typeface="Source Code Pro"/>
              </a:rPr>
              <a:t> </a:t>
            </a:r>
            <a:r>
              <a:rPr lang="es-ES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* </a:t>
            </a: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Emplea la evaluación para intervenir en los </a:t>
            </a:r>
            <a:r>
              <a:rPr lang="es-MX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diferentes</a:t>
            </a:r>
          </a:p>
          <a:p>
            <a:pPr marL="457200" lvl="0" indent="-342900" algn="just">
              <a:buClr>
                <a:srgbClr val="212121"/>
              </a:buClr>
              <a:buSzPts val="2100"/>
            </a:pPr>
            <a:r>
              <a:rPr lang="es-MX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ámbitos </a:t>
            </a: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y momentos de la tarea educativa.</a:t>
            </a:r>
            <a:endParaRPr lang="es-ES" sz="1200" dirty="0">
              <a:solidFill>
                <a:srgbClr val="212121"/>
              </a:solidFill>
              <a:latin typeface="Century Gothic"/>
              <a:sym typeface="Source Code Pro"/>
            </a:endParaRPr>
          </a:p>
          <a:p>
            <a:pPr marL="457200" lvl="0" indent="-342900" algn="just">
              <a:buClr>
                <a:srgbClr val="212121"/>
              </a:buClr>
              <a:buSzPts val="2100"/>
            </a:pPr>
            <a:r>
              <a:rPr lang="es-MX" sz="1200" dirty="0">
                <a:solidFill>
                  <a:srgbClr val="212121"/>
                </a:solidFill>
                <a:latin typeface="Century Gothic"/>
                <a:sym typeface="Source Code Pro"/>
              </a:rPr>
              <a:t> </a:t>
            </a:r>
            <a:endParaRPr lang="es-ES" sz="1200" dirty="0">
              <a:solidFill>
                <a:srgbClr val="212121"/>
              </a:solidFill>
              <a:latin typeface="Century Gothic"/>
              <a:sym typeface="Source Code Pro"/>
            </a:endParaRPr>
          </a:p>
          <a:p>
            <a:pPr marL="457200" lvl="0" indent="-342900" algn="just">
              <a:buClr>
                <a:srgbClr val="212121"/>
              </a:buClr>
              <a:buSzPts val="2100"/>
            </a:pPr>
            <a:r>
              <a:rPr lang="es-MX" sz="1200" b="1" dirty="0" smtClean="0">
                <a:solidFill>
                  <a:srgbClr val="212121"/>
                </a:solidFill>
                <a:latin typeface="Century Gothic"/>
                <a:sym typeface="Source Code Pro"/>
              </a:rPr>
              <a:t>UNIDAD </a:t>
            </a:r>
            <a:r>
              <a:rPr lang="es-MX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DE COMPETENCIA</a:t>
            </a:r>
            <a:r>
              <a:rPr lang="es-ES" sz="1200" b="1" dirty="0">
                <a:solidFill>
                  <a:srgbClr val="212121"/>
                </a:solidFill>
                <a:latin typeface="Century Gothic"/>
                <a:sym typeface="Source Code Pro"/>
              </a:rPr>
              <a:t>: * </a:t>
            </a:r>
            <a:r>
              <a:rPr lang="es-ES" sz="1200" dirty="0">
                <a:solidFill>
                  <a:srgbClr val="212121"/>
                </a:solidFill>
                <a:latin typeface="Century Gothic"/>
                <a:sym typeface="Source Code Pro"/>
              </a:rPr>
              <a:t>Utiliza las herramientas digitales para la educación, adaptándolas al ambiente educativo. </a:t>
            </a:r>
            <a:r>
              <a:rPr lang="es-ES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       </a:t>
            </a:r>
          </a:p>
          <a:p>
            <a:pPr marL="114300" lvl="0" algn="just">
              <a:buClr>
                <a:srgbClr val="212121"/>
              </a:buClr>
              <a:buSzPts val="2100"/>
            </a:pPr>
            <a:r>
              <a:rPr lang="es-ES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*Elabora </a:t>
            </a:r>
            <a:r>
              <a:rPr lang="es-ES" sz="1200" dirty="0">
                <a:solidFill>
                  <a:srgbClr val="212121"/>
                </a:solidFill>
                <a:latin typeface="Century Gothic"/>
                <a:sym typeface="Source Code Pro"/>
              </a:rPr>
              <a:t>propuestas didácticas usando herramientas digitales en el aula</a:t>
            </a:r>
            <a:r>
              <a:rPr lang="es-ES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. * </a:t>
            </a:r>
            <a:r>
              <a:rPr lang="es-ES" sz="1200" dirty="0">
                <a:solidFill>
                  <a:srgbClr val="212121"/>
                </a:solidFill>
                <a:latin typeface="Century Gothic"/>
                <a:sym typeface="Source Code Pro"/>
              </a:rPr>
              <a:t>Diseña instrumentos de evaluación (matriz </a:t>
            </a:r>
            <a:r>
              <a:rPr lang="es-ES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de</a:t>
            </a:r>
          </a:p>
          <a:p>
            <a:pPr marL="114300" lvl="0" algn="just">
              <a:buClr>
                <a:srgbClr val="212121"/>
              </a:buClr>
              <a:buSzPts val="2100"/>
            </a:pPr>
            <a:r>
              <a:rPr lang="es-ES" sz="1200" dirty="0" smtClean="0">
                <a:solidFill>
                  <a:srgbClr val="212121"/>
                </a:solidFill>
                <a:latin typeface="Century Gothic"/>
                <a:sym typeface="Source Code Pro"/>
              </a:rPr>
              <a:t>valoración</a:t>
            </a:r>
            <a:r>
              <a:rPr lang="es-ES" sz="1200" dirty="0">
                <a:solidFill>
                  <a:srgbClr val="212121"/>
                </a:solidFill>
                <a:latin typeface="Century Gothic"/>
                <a:sym typeface="Source Code Pro"/>
              </a:rPr>
              <a:t>, rúbrica, etc.) que midan el impacto de la propuesta didáctica en el alumno. * Compara la eficacia de los diferentes ambientes educativos en distintos escenarios reales (estudio de casos).</a:t>
            </a:r>
          </a:p>
        </p:txBody>
      </p:sp>
      <p:pic>
        <p:nvPicPr>
          <p:cNvPr id="4" name="Picture 6" descr="Resultado de imagen para escudo en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04" y="478202"/>
            <a:ext cx="1208205" cy="6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3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538896" y="3797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latin typeface="Amatic SC" panose="020B0604020202020204" charset="-79"/>
                <a:ea typeface="Amatic SC"/>
                <a:cs typeface="Amatic SC" panose="020B0604020202020204" charset="-79"/>
                <a:sym typeface="Amatic SC"/>
              </a:rPr>
              <a:t>P</a:t>
            </a:r>
            <a:r>
              <a:rPr lang="x-none" dirty="0" smtClean="0">
                <a:latin typeface="Amatic SC" panose="020B0604020202020204" charset="-79"/>
                <a:ea typeface="Amatic SC"/>
                <a:cs typeface="Amatic SC" panose="020B0604020202020204" charset="-79"/>
                <a:sym typeface="Amatic SC"/>
              </a:rPr>
              <a:t>laneación </a:t>
            </a:r>
            <a:r>
              <a:rPr lang="x-none" dirty="0">
                <a:latin typeface="Amatic SC" panose="020B0604020202020204" charset="-79"/>
                <a:ea typeface="Amatic SC"/>
                <a:cs typeface="Amatic SC" panose="020B0604020202020204" charset="-79"/>
                <a:sym typeface="Amatic SC"/>
              </a:rPr>
              <a:t>didáctica con herramienta </a:t>
            </a:r>
            <a:r>
              <a:rPr lang="x-none" dirty="0" smtClean="0">
                <a:latin typeface="Amatic SC" panose="020B0604020202020204" charset="-79"/>
                <a:ea typeface="Amatic SC"/>
                <a:cs typeface="Amatic SC" panose="020B0604020202020204" charset="-79"/>
                <a:sym typeface="Amatic SC"/>
              </a:rPr>
              <a:t>digital </a:t>
            </a:r>
            <a:endParaRPr dirty="0">
              <a:latin typeface="Amatic SC" panose="020B0604020202020204" charset="-79"/>
              <a:ea typeface="Amatic SC"/>
              <a:cs typeface="Amatic SC" panose="020B0604020202020204" charset="-79"/>
              <a:sym typeface="Amatic SC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325" y="2571750"/>
            <a:ext cx="7592950" cy="22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773705" y="196862"/>
            <a:ext cx="4182035" cy="4749775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s-ES_tradnl" sz="1600" dirty="0" smtClean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60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Nivel</a:t>
            </a:r>
            <a:r>
              <a:rPr lang="x-none" sz="16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Preescolar.</a:t>
            </a:r>
            <a:endParaRPr sz="1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6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Grado: 1ero y 2do</a:t>
            </a:r>
            <a:endParaRPr sz="1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6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Materia: Exploración y conocimiento del mundo.</a:t>
            </a:r>
            <a:endParaRPr sz="1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6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Material: Laptop</a:t>
            </a:r>
            <a:r>
              <a:rPr lang="x-none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x-none" sz="160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cañón</a:t>
            </a:r>
            <a:r>
              <a:rPr lang="es-ES_tradnl" sz="1600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x-none" sz="160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bocinas</a:t>
            </a:r>
            <a:r>
              <a:rPr lang="es-ES_tradnl" sz="1600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, juego, internet e imágenes.</a:t>
            </a:r>
            <a:endParaRPr sz="1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6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Actividad: Animales.</a:t>
            </a:r>
            <a:endParaRPr sz="1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6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Duración: 25 minutos. </a:t>
            </a:r>
            <a:endParaRPr sz="1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x-none" sz="16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Diagnóstico: Hacer cuestionamiento para saber qué conocimientos tienen acerca de los animales. </a:t>
            </a:r>
            <a:endParaRPr sz="16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1351" y="927847"/>
            <a:ext cx="4185496" cy="18958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600" b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Propósito</a:t>
            </a:r>
            <a:r>
              <a:rPr lang="x-none" sz="1600" b="1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r>
              <a:rPr lang="es-ES_tradnl" sz="1600" b="1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lang="es-ES_tradnl" sz="1600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Que los alumnos identifiquen los diferentes animales que hay en su entorno. </a:t>
            </a:r>
            <a:br>
              <a:rPr lang="es-ES_tradnl" sz="1600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-ES_tradnl" sz="1600" b="1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Propósito de la herramienta digital: </a:t>
            </a:r>
            <a:r>
              <a:rPr lang="es-ES_tradnl" sz="1600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Lograr que los alumnos centren su atención al proyectar canciones e imágenes llamativas de los animales.</a:t>
            </a: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41975" y="164775"/>
            <a:ext cx="4045200" cy="870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36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Reconociendo los animales. </a:t>
            </a:r>
            <a:endParaRPr sz="36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744" y="3021950"/>
            <a:ext cx="1538700" cy="17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44" y="3021950"/>
            <a:ext cx="927876" cy="74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4001" y="3080479"/>
            <a:ext cx="1538702" cy="167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351" y="3919337"/>
            <a:ext cx="1182650" cy="102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935425" y="254914"/>
            <a:ext cx="859254" cy="95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22096" y="4282749"/>
            <a:ext cx="662100" cy="812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06650" y="235400"/>
            <a:ext cx="4045200" cy="7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>
                <a:latin typeface="Amatic SC"/>
                <a:ea typeface="Amatic SC"/>
                <a:cs typeface="Amatic SC"/>
                <a:sym typeface="Amatic SC"/>
              </a:rPr>
              <a:t>Inicio: 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889525" y="844224"/>
            <a:ext cx="3894000" cy="4063951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ES_tradnl" sz="1900" dirty="0" smtClean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900" dirty="0" smtClean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Cuando </a:t>
            </a:r>
            <a:r>
              <a:rPr lang="x-none" sz="19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ya hayan escuchado la canción, aplicaremos la actividad con el uso de las herramientas digitales. Consiste en proyectar un juego y los niños tendrán que ir pasando a elegir el animal correcto dependiendo de su sonido. </a:t>
            </a:r>
            <a:endParaRPr sz="19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x-none" sz="1900" u="sng" dirty="0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https://drive.google.com/open?id=1p55clz1ClGiY6TCKo</a:t>
            </a:r>
            <a:r>
              <a:rPr lang="x-none" sz="19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9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206650" y="844225"/>
            <a:ext cx="4163644" cy="4144634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z="19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Los niños escuchan una canción sobre los animales para conocer cuáles son sus saberes previos. Para conocer más se les pueden plantear las siguientes preguntas: ¿Cuál es tu animal favorito y dónde vive? ¿Qué sonido hace? ¿Nombra algunas características de él? </a:t>
            </a:r>
            <a:r>
              <a:rPr lang="x-none" sz="1900" dirty="0">
                <a:latin typeface="Comfortaa"/>
                <a:ea typeface="Comfortaa"/>
                <a:cs typeface="Comfortaa"/>
                <a:sym typeface="Comfortaa"/>
              </a:rPr>
              <a:t>   </a:t>
            </a:r>
            <a:r>
              <a:rPr lang="x-none" sz="1900" u="sng" dirty="0" smtClean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https</a:t>
            </a:r>
            <a:r>
              <a:rPr lang="x-none" sz="1900" u="sng" dirty="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://www.youtube.com/watch?v=dhsy6epaJGs</a:t>
            </a:r>
            <a:r>
              <a:rPr lang="x-none" sz="1900" dirty="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9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4813925" y="105925"/>
            <a:ext cx="40452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200" b="1">
                <a:latin typeface="Amatic SC"/>
                <a:ea typeface="Amatic SC"/>
                <a:cs typeface="Amatic SC"/>
                <a:sym typeface="Amatic SC"/>
              </a:rPr>
              <a:t>desarrollo</a:t>
            </a:r>
            <a:r>
              <a:rPr lang="x-none" sz="4200">
                <a:latin typeface="Amatic SC"/>
                <a:ea typeface="Amatic SC"/>
                <a:cs typeface="Amatic SC"/>
                <a:sym typeface="Amatic SC"/>
              </a:rPr>
              <a:t>: </a:t>
            </a:r>
            <a:endParaRPr sz="42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1125" y="34787"/>
            <a:ext cx="1227936" cy="7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775" y="2"/>
            <a:ext cx="777950" cy="80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65500" y="-200075"/>
            <a:ext cx="40452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latin typeface="Amatic SC"/>
                <a:ea typeface="Amatic SC"/>
                <a:cs typeface="Amatic SC"/>
                <a:sym typeface="Amatic SC"/>
              </a:rPr>
              <a:t>cierre.</a:t>
            </a:r>
            <a:endParaRPr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27317" y="1141350"/>
            <a:ext cx="4121565" cy="381375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2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Haremos una evaluación individual para saber que tan entendido quedó el tema. </a:t>
            </a:r>
            <a:endParaRPr sz="22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2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 cada niño se le dará una imagen de un animal y tendrán que pasar al frente a decir el nombre del animal, qué sonido hace, dónde vive y cómo es físicamente. </a:t>
            </a:r>
            <a:endParaRPr sz="22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25" y="93750"/>
            <a:ext cx="1352474" cy="9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4785950" y="179648"/>
            <a:ext cx="4045200" cy="4757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lang="x-none" sz="1500" dirty="0">
                <a:latin typeface="Comfortaa"/>
                <a:ea typeface="Comfortaa"/>
                <a:cs typeface="Comfortaa"/>
                <a:sym typeface="Comfortaa"/>
              </a:rPr>
              <a:t>Saben las diferencias de los animales.</a:t>
            </a:r>
            <a:endParaRPr sz="15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lang="x-none" sz="1500" dirty="0">
                <a:latin typeface="Comfortaa"/>
                <a:ea typeface="Comfortaa"/>
                <a:cs typeface="Comfortaa"/>
                <a:sym typeface="Comfortaa"/>
              </a:rPr>
              <a:t>Saben identificar algún animal por su nombre o por el sonido que hacen. </a:t>
            </a:r>
            <a:endParaRPr sz="15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lang="x-none" sz="1500" dirty="0">
                <a:latin typeface="Comfortaa"/>
                <a:ea typeface="Comfortaa"/>
                <a:cs typeface="Comfortaa"/>
                <a:sym typeface="Comfortaa"/>
              </a:rPr>
              <a:t>Identifican las características de diferentes animales, ejemplo; el tamaño, color, etc. </a:t>
            </a:r>
            <a:endParaRPr sz="15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➢"/>
            </a:pPr>
            <a:r>
              <a:rPr lang="x-none" sz="1500" dirty="0">
                <a:latin typeface="Comfortaa"/>
                <a:ea typeface="Comfortaa"/>
                <a:cs typeface="Comfortaa"/>
                <a:sym typeface="Comfortaa"/>
              </a:rPr>
              <a:t>Hacer cuestionamiento de cómo se llaman los animales y recompensar con paletas de dulce. (todos obtendrán una paleta)</a:t>
            </a:r>
            <a:endParaRPr sz="15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6905" y="3615156"/>
            <a:ext cx="1411941" cy="142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377</Words>
  <Application>Microsoft Office PowerPoint</Application>
  <PresentationFormat>Presentación en pantalla (16:9)</PresentationFormat>
  <Paragraphs>47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Comfortaa</vt:lpstr>
      <vt:lpstr>Amatic SC</vt:lpstr>
      <vt:lpstr>Century Gothic</vt:lpstr>
      <vt:lpstr>Arial</vt:lpstr>
      <vt:lpstr>Source Code Pro</vt:lpstr>
      <vt:lpstr>Simple Light</vt:lpstr>
      <vt:lpstr>Beach Day</vt:lpstr>
      <vt:lpstr>Presentación de PowerPoint</vt:lpstr>
      <vt:lpstr>Planeación didáctica con herramienta digital </vt:lpstr>
      <vt:lpstr>Propósito:  Que los alumnos identifiquen los diferentes animales que hay en su entorno.  Propósito de la herramienta digital: Lograr que los alumnos centren su atención al proyectar canciones e imágenes llamativas de los animales.</vt:lpstr>
      <vt:lpstr>Inicio: </vt:lpstr>
      <vt:lpstr>cierre.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Planeación didáctica con herramienta digital</dc:title>
  <dc:creator>aagtz</dc:creator>
  <cp:lastModifiedBy>Usuario de Windows</cp:lastModifiedBy>
  <cp:revision>6</cp:revision>
  <dcterms:modified xsi:type="dcterms:W3CDTF">2019-05-31T13:26:47Z</dcterms:modified>
</cp:coreProperties>
</file>