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4678-62A8-4E81-B83C-68B196A1D02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AEF7-078A-409B-B02B-A0ECD69C7BB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365jourspourapprendre.fr/WP3/wp-content/uploads/2012/11/apprendre_anglais_neither_either_in_short_answ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36" y="476672"/>
            <a:ext cx="8467412" cy="6192688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275856" y="472688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 smtClean="0">
                <a:solidFill>
                  <a:schemeClr val="bg1"/>
                </a:solidFill>
              </a:rPr>
              <a:t>Click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on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the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following</a:t>
            </a:r>
            <a:r>
              <a:rPr lang="es-MX" dirty="0" smtClean="0">
                <a:solidFill>
                  <a:schemeClr val="bg1"/>
                </a:solidFill>
              </a:rPr>
              <a:t> link </a:t>
            </a:r>
            <a:r>
              <a:rPr lang="es-MX" dirty="0" err="1" smtClean="0">
                <a:solidFill>
                  <a:schemeClr val="bg1"/>
                </a:solidFill>
              </a:rPr>
              <a:t>to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see</a:t>
            </a:r>
            <a:r>
              <a:rPr lang="es-MX" dirty="0" smtClean="0">
                <a:solidFill>
                  <a:schemeClr val="bg1"/>
                </a:solidFill>
              </a:rPr>
              <a:t> my </a:t>
            </a:r>
            <a:r>
              <a:rPr lang="es-MX" dirty="0" err="1" smtClean="0">
                <a:solidFill>
                  <a:schemeClr val="bg1"/>
                </a:solidFill>
              </a:rPr>
              <a:t>explanation</a:t>
            </a:r>
            <a:endParaRPr lang="es-MX" dirty="0" smtClean="0">
              <a:solidFill>
                <a:schemeClr val="bg1"/>
              </a:solidFill>
            </a:endParaRPr>
          </a:p>
          <a:p>
            <a:r>
              <a:rPr lang="es-MX" b="1" u="sng" dirty="0" smtClean="0">
                <a:solidFill>
                  <a:schemeClr val="bg1"/>
                </a:solidFill>
              </a:rPr>
              <a:t>https://www.youtube.com/watch?v=7EuRxGf5ibE</a:t>
            </a:r>
            <a:endParaRPr lang="es-MX" b="1" u="sng" dirty="0">
              <a:solidFill>
                <a:schemeClr val="bg1"/>
              </a:solidFill>
            </a:endParaRPr>
          </a:p>
        </p:txBody>
      </p:sp>
      <p:pic>
        <p:nvPicPr>
          <p:cNvPr id="16390" name="Picture 6" descr="https://i1.ytimg.com/vi/8wG4iMyemyc/hqdefault.jpg"/>
          <p:cNvPicPr>
            <a:picLocks noChangeAspect="1" noChangeArrowheads="1"/>
          </p:cNvPicPr>
          <p:nvPr/>
        </p:nvPicPr>
        <p:blipFill>
          <a:blip r:embed="rId3" cstate="print"/>
          <a:srcRect b="5882"/>
          <a:stretch>
            <a:fillRect/>
          </a:stretch>
        </p:blipFill>
        <p:spPr bwMode="auto">
          <a:xfrm>
            <a:off x="3203848" y="1124744"/>
            <a:ext cx="499255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1916832"/>
          <a:ext cx="7560840" cy="4776471"/>
        </p:xfrm>
        <a:graphic>
          <a:graphicData uri="http://schemas.openxmlformats.org/drawingml/2006/table">
            <a:tbl>
              <a:tblPr/>
              <a:tblGrid>
                <a:gridCol w="2520280"/>
                <a:gridCol w="2520280"/>
                <a:gridCol w="2520280"/>
              </a:tblGrid>
              <a:tr h="218883"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 err="1" smtClean="0"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207" marR="56413" marT="28207" marB="2820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 err="1" smtClean="0">
                          <a:latin typeface="Arial" pitchFamily="34" charset="0"/>
                          <a:cs typeface="Arial" pitchFamily="34" charset="0"/>
                        </a:rPr>
                        <a:t>Agreement</a:t>
                      </a: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207" marR="56413" marT="28207" marB="2820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 err="1" smtClean="0">
                          <a:latin typeface="Arial" pitchFamily="34" charset="0"/>
                          <a:cs typeface="Arial" pitchFamily="34" charset="0"/>
                        </a:rPr>
                        <a:t>Agreement</a:t>
                      </a: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207" marR="56413" marT="28207" marB="2820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5035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happy.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happy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too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'm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going to Brazil in the summer.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going to Brazil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5035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look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nice today.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you.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u="sng" dirty="0">
                          <a:latin typeface="Arial" pitchFamily="34" charset="0"/>
                          <a:cs typeface="Arial" pitchFamily="34" charset="0"/>
                        </a:rPr>
                        <a:t>look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nice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too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Stephanie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has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a new boyfriend.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does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Mary.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Mary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has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a new one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 too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We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went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to the concert last night.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did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u="sng" dirty="0">
                          <a:latin typeface="Arial" pitchFamily="34" charset="0"/>
                          <a:cs typeface="Arial" pitchFamily="34" charset="0"/>
                        </a:rPr>
                        <a:t>went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to the concert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would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love a coffee right now.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would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would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love a coffee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503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will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win a prize.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will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 will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win one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9974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They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have finished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their homework.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finished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too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speak two languages.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 can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speak two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should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study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more.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should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should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study more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We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could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see the mountains.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could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we.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We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could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see them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50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My brother 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had eaten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 too much.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So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had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had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eaten too much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too.</a:t>
                      </a:r>
                    </a:p>
                  </a:txBody>
                  <a:tcPr marL="28207" marR="28207" marT="11283" marB="11283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8032" y="188640"/>
            <a:ext cx="7308304" cy="1726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used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show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agreement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positive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statements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+ </a:t>
            </a:r>
            <a:r>
              <a:rPr kumimoji="0" lang="es-MX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+ </a:t>
            </a:r>
            <a:r>
              <a:rPr kumimoji="0" lang="es-MX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MX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pronoun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needs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agree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verb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tense in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original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statement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similar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using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at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a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sentence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6" y="2348880"/>
          <a:ext cx="8352929" cy="4279320"/>
        </p:xfrm>
        <a:graphic>
          <a:graphicData uri="http://schemas.openxmlformats.org/drawingml/2006/table">
            <a:tbl>
              <a:tblPr/>
              <a:tblGrid>
                <a:gridCol w="2832315"/>
                <a:gridCol w="2760307"/>
                <a:gridCol w="2760307"/>
              </a:tblGrid>
              <a:tr h="202678"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</a:p>
                  </a:txBody>
                  <a:tcPr marL="26118" marR="52237" marT="26118" marB="2611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MX" sz="1400" b="1" dirty="0" err="1" smtClean="0">
                          <a:latin typeface="Arial" pitchFamily="34" charset="0"/>
                          <a:cs typeface="Arial" pitchFamily="34" charset="0"/>
                        </a:rPr>
                        <a:t>Agreement</a:t>
                      </a: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118" marR="52237" marT="26118" marB="2611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MX" sz="1400" b="1" dirty="0" err="1" smtClean="0">
                          <a:latin typeface="Arial" pitchFamily="34" charset="0"/>
                          <a:cs typeface="Arial" pitchFamily="34" charset="0"/>
                        </a:rPr>
                        <a:t>Agreement</a:t>
                      </a: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118" marR="52237" marT="26118" marB="2611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am not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hungry.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 am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I'm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hungry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'm not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going to quit.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I'm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not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going to quit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They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don't speak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French.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 do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don't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speak French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Stephanie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doesn't eat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meat.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does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Mary.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Mary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doesn't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eat meat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Mary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didn't go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to the party.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did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didn't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go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wouldn't 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like to do his job.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would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wouldn't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like to do it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won't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stop talking.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will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won't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stop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haven't finished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your meal.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haven't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finished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Mike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can't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reach the top shelf.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can't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reach it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n-US" sz="1400" b="1">
                          <a:latin typeface="Arial" pitchFamily="34" charset="0"/>
                          <a:cs typeface="Arial" pitchFamily="34" charset="0"/>
                        </a:rPr>
                        <a:t>shouldn't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 talk in the movie.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should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shouldn't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talk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We </a:t>
                      </a:r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couldn't</a:t>
                      </a:r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hear him.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could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We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couldn't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hear him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77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hadn't seen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 her before.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Neither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had</a:t>
                      </a:r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 I.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= I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hadn't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seen her before 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either.</a:t>
                      </a:r>
                    </a:p>
                  </a:txBody>
                  <a:tcPr marL="26118" marR="26118" marT="10447" marB="10447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2008" y="188640"/>
            <a:ext cx="8964488" cy="20338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used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show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agreement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negative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statements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+ 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+ 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pronoun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needs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agree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verb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tense in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original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statement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similar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using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at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a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sentence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although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more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commonly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used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especially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spoken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English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A: I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don't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understand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Spanish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B: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do I. (= I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don't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understand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Spanish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.)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A: I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cannot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swim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B: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can I. (= I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can't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swim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.)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Sometimes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people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respond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 </a:t>
            </a:r>
            <a:r>
              <a:rPr kumimoji="0" lang="es-MX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instead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 </a:t>
            </a:r>
            <a:r>
              <a:rPr kumimoji="0" lang="es-MX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Neither</a:t>
            </a:r>
            <a:r>
              <a:rPr kumimoji="0" lang="es-MX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</a:t>
            </a:r>
            <a:r>
              <a:rPr kumimoji="0" lang="es-MX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MX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</a:t>
            </a:r>
            <a:r>
              <a:rPr kumimoji="0" lang="es-MX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Subject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though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informal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spoken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English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60648"/>
            <a:ext cx="8820472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Now you try...</a:t>
            </a:r>
          </a:p>
          <a:p>
            <a:pPr>
              <a:lnSpc>
                <a:spcPts val="1680"/>
              </a:lnSpc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Answer the questions using the examples above. Choose one response. (There may be more than one answer.) Check your answers by clicking on the arrows.</a:t>
            </a: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A: I like to play tennis. B:  _____________________. (You like to play tennis.)</a:t>
            </a: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A: I can't swim. B: ________________________ . (You cannot swim.)</a:t>
            </a: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A: I'm not going to school today. B:  ___________________. (You are going to school)</a:t>
            </a: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 A: I don't have a son. B:_______________________  . (You don't have a son)</a:t>
            </a: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68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A: I can't speak Russian. B: __________________________ . (You can speak Russian).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3317" t="8485" r="13258" b="23594"/>
          <a:stretch>
            <a:fillRect/>
          </a:stretch>
        </p:blipFill>
        <p:spPr bwMode="auto">
          <a:xfrm>
            <a:off x="179512" y="44624"/>
            <a:ext cx="8712968" cy="68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1685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Fill in the blanks with so, too, either and neither.</a:t>
            </a:r>
          </a:p>
          <a:p>
            <a:pPr marL="342900" indent="-342900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Jim goes to school everyday. __________________ Mary.   Mary____________ 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Carol studied Biology. _________________ Paul.      Paul______________ 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Kaique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very good student.  ______________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______________ 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Vinicius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can´t play the guitar. _________________ Antonio.  Antonio ___________ 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5) Adriano will sing tomorrow  ______________Roger.    Roger ________________.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They didn´t eat the salad _______________ I.    I ___________________.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My mother hasn´t finished the juice ___________ my sister.  My sister__________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2474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http://www.learnenglishfeelgood.com/esl-too-either-neither1.html</a:t>
            </a:r>
            <a:endParaRPr lang="es-MX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49815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Click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links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agreement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sentences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err="1" smtClean="0">
                <a:latin typeface="Arial" pitchFamily="34" charset="0"/>
                <a:cs typeface="Arial" pitchFamily="34" charset="0"/>
              </a:rPr>
              <a:t>results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55679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http://www.grammarbank.com/so-neither-either-too-exercise.html</a:t>
            </a:r>
            <a:endParaRPr lang="es-MX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988840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http://www.grammar.cl/Games/So_Neither_Either.htm</a:t>
            </a:r>
            <a:endParaRPr lang="es-MX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9512" y="2420888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http://usefulenglish.ru/phrases/phrases-exercise-six</a:t>
            </a:r>
            <a:endParaRPr lang="es-MX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510</Words>
  <Application>Microsoft Office PowerPoint</Application>
  <PresentationFormat>Presentación en pantalla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9</cp:revision>
  <dcterms:created xsi:type="dcterms:W3CDTF">2015-03-01T16:26:38Z</dcterms:created>
  <dcterms:modified xsi:type="dcterms:W3CDTF">2015-03-01T19:11:27Z</dcterms:modified>
</cp:coreProperties>
</file>