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4678-62A8-4E81-B83C-68B196A1D02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AEF7-078A-409B-B02B-A0ECD69C7BB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4678-62A8-4E81-B83C-68B196A1D02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AEF7-078A-409B-B02B-A0ECD69C7BB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4678-62A8-4E81-B83C-68B196A1D02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AEF7-078A-409B-B02B-A0ECD69C7BB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4678-62A8-4E81-B83C-68B196A1D02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AEF7-078A-409B-B02B-A0ECD69C7BB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4678-62A8-4E81-B83C-68B196A1D02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AEF7-078A-409B-B02B-A0ECD69C7BB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4678-62A8-4E81-B83C-68B196A1D02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AEF7-078A-409B-B02B-A0ECD69C7BB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4678-62A8-4E81-B83C-68B196A1D02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AEF7-078A-409B-B02B-A0ECD69C7BB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4678-62A8-4E81-B83C-68B196A1D02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AEF7-078A-409B-B02B-A0ECD69C7BB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4678-62A8-4E81-B83C-68B196A1D02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AEF7-078A-409B-B02B-A0ECD69C7BB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4678-62A8-4E81-B83C-68B196A1D02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AEF7-078A-409B-B02B-A0ECD69C7BB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4678-62A8-4E81-B83C-68B196A1D02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AEF7-078A-409B-B02B-A0ECD69C7BB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44678-62A8-4E81-B83C-68B196A1D025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1AEF7-078A-409B-B02B-A0ECD69C7BBB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http://365jourspourapprendre.fr/WP3/wp-content/uploads/2012/11/apprendre_anglais_neither_either_in_short_answer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036" y="476672"/>
            <a:ext cx="8467412" cy="6192688"/>
          </a:xfrm>
          <a:prstGeom prst="rect">
            <a:avLst/>
          </a:prstGeom>
          <a:noFill/>
        </p:spPr>
      </p:pic>
      <p:sp>
        <p:nvSpPr>
          <p:cNvPr id="2" name="1 Rectángulo"/>
          <p:cNvSpPr/>
          <p:nvPr/>
        </p:nvSpPr>
        <p:spPr>
          <a:xfrm>
            <a:off x="3275856" y="4726885"/>
            <a:ext cx="540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err="1" smtClean="0">
                <a:solidFill>
                  <a:schemeClr val="bg1"/>
                </a:solidFill>
              </a:rPr>
              <a:t>Click</a:t>
            </a:r>
            <a:r>
              <a:rPr lang="es-MX" dirty="0" smtClean="0">
                <a:solidFill>
                  <a:schemeClr val="bg1"/>
                </a:solidFill>
              </a:rPr>
              <a:t> </a:t>
            </a:r>
            <a:r>
              <a:rPr lang="es-MX" dirty="0" err="1" smtClean="0">
                <a:solidFill>
                  <a:schemeClr val="bg1"/>
                </a:solidFill>
              </a:rPr>
              <a:t>on</a:t>
            </a:r>
            <a:r>
              <a:rPr lang="es-MX" dirty="0" smtClean="0">
                <a:solidFill>
                  <a:schemeClr val="bg1"/>
                </a:solidFill>
              </a:rPr>
              <a:t> </a:t>
            </a:r>
            <a:r>
              <a:rPr lang="es-MX" dirty="0" err="1" smtClean="0">
                <a:solidFill>
                  <a:schemeClr val="bg1"/>
                </a:solidFill>
              </a:rPr>
              <a:t>the</a:t>
            </a:r>
            <a:r>
              <a:rPr lang="es-MX" dirty="0" smtClean="0">
                <a:solidFill>
                  <a:schemeClr val="bg1"/>
                </a:solidFill>
              </a:rPr>
              <a:t> </a:t>
            </a:r>
            <a:r>
              <a:rPr lang="es-MX" dirty="0" err="1" smtClean="0">
                <a:solidFill>
                  <a:schemeClr val="bg1"/>
                </a:solidFill>
              </a:rPr>
              <a:t>following</a:t>
            </a:r>
            <a:r>
              <a:rPr lang="es-MX" dirty="0" smtClean="0">
                <a:solidFill>
                  <a:schemeClr val="bg1"/>
                </a:solidFill>
              </a:rPr>
              <a:t> link </a:t>
            </a:r>
            <a:r>
              <a:rPr lang="es-MX" dirty="0" err="1" smtClean="0">
                <a:solidFill>
                  <a:schemeClr val="bg1"/>
                </a:solidFill>
              </a:rPr>
              <a:t>to</a:t>
            </a:r>
            <a:r>
              <a:rPr lang="es-MX" dirty="0" smtClean="0">
                <a:solidFill>
                  <a:schemeClr val="bg1"/>
                </a:solidFill>
              </a:rPr>
              <a:t> </a:t>
            </a:r>
            <a:r>
              <a:rPr lang="es-MX" dirty="0" err="1" smtClean="0">
                <a:solidFill>
                  <a:schemeClr val="bg1"/>
                </a:solidFill>
              </a:rPr>
              <a:t>see</a:t>
            </a:r>
            <a:r>
              <a:rPr lang="es-MX" dirty="0" smtClean="0">
                <a:solidFill>
                  <a:schemeClr val="bg1"/>
                </a:solidFill>
              </a:rPr>
              <a:t> my </a:t>
            </a:r>
            <a:r>
              <a:rPr lang="es-MX" dirty="0" err="1" smtClean="0">
                <a:solidFill>
                  <a:schemeClr val="bg1"/>
                </a:solidFill>
              </a:rPr>
              <a:t>explanation</a:t>
            </a:r>
            <a:endParaRPr lang="es-MX" dirty="0" smtClean="0">
              <a:solidFill>
                <a:schemeClr val="bg1"/>
              </a:solidFill>
            </a:endParaRPr>
          </a:p>
          <a:p>
            <a:r>
              <a:rPr lang="es-MX" b="1" u="sng" dirty="0" smtClean="0">
                <a:solidFill>
                  <a:schemeClr val="bg1"/>
                </a:solidFill>
              </a:rPr>
              <a:t>https://www.youtube.com/watch?v=7EuRxGf5ibE</a:t>
            </a:r>
            <a:endParaRPr lang="es-MX" b="1" u="sng" dirty="0">
              <a:solidFill>
                <a:schemeClr val="bg1"/>
              </a:solidFill>
            </a:endParaRPr>
          </a:p>
        </p:txBody>
      </p:sp>
      <p:pic>
        <p:nvPicPr>
          <p:cNvPr id="16390" name="Picture 6" descr="https://i1.ytimg.com/vi/8wG4iMyemyc/hqdefault.jpg"/>
          <p:cNvPicPr>
            <a:picLocks noChangeAspect="1" noChangeArrowheads="1"/>
          </p:cNvPicPr>
          <p:nvPr/>
        </p:nvPicPr>
        <p:blipFill>
          <a:blip r:embed="rId3" cstate="print"/>
          <a:srcRect b="5882"/>
          <a:stretch>
            <a:fillRect/>
          </a:stretch>
        </p:blipFill>
        <p:spPr bwMode="auto">
          <a:xfrm>
            <a:off x="3203848" y="1124744"/>
            <a:ext cx="4992553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55576" y="1916832"/>
          <a:ext cx="7560840" cy="4776471"/>
        </p:xfrm>
        <a:graphic>
          <a:graphicData uri="http://schemas.openxmlformats.org/drawingml/2006/table">
            <a:tbl>
              <a:tblPr/>
              <a:tblGrid>
                <a:gridCol w="2520280"/>
                <a:gridCol w="2520280"/>
                <a:gridCol w="2520280"/>
              </a:tblGrid>
              <a:tr h="218883">
                <a:tc>
                  <a:txBody>
                    <a:bodyPr/>
                    <a:lstStyle/>
                    <a:p>
                      <a:pPr algn="l"/>
                      <a:r>
                        <a:rPr lang="es-MX" sz="1400" b="1" dirty="0" err="1" smtClean="0">
                          <a:latin typeface="Arial" pitchFamily="34" charset="0"/>
                          <a:cs typeface="Arial" pitchFamily="34" charset="0"/>
                        </a:rPr>
                        <a:t>Person</a:t>
                      </a:r>
                      <a:r>
                        <a:rPr lang="es-MX" sz="1400" b="1" dirty="0" smtClean="0">
                          <a:latin typeface="Arial" pitchFamily="34" charset="0"/>
                          <a:cs typeface="Arial" pitchFamily="34" charset="0"/>
                        </a:rPr>
                        <a:t> A</a:t>
                      </a:r>
                      <a:endParaRPr lang="es-MX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8207" marR="56413" marT="28207" marB="28207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="1" dirty="0" err="1" smtClean="0">
                          <a:latin typeface="Arial" pitchFamily="34" charset="0"/>
                          <a:cs typeface="Arial" pitchFamily="34" charset="0"/>
                        </a:rPr>
                        <a:t>Agreement</a:t>
                      </a:r>
                      <a:r>
                        <a:rPr lang="es-MX" sz="1400" b="1" dirty="0" smtClean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es-MX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8207" marR="56413" marT="28207" marB="28207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b="1" dirty="0" err="1" smtClean="0">
                          <a:latin typeface="Arial" pitchFamily="34" charset="0"/>
                          <a:cs typeface="Arial" pitchFamily="34" charset="0"/>
                        </a:rPr>
                        <a:t>Agreement</a:t>
                      </a:r>
                      <a:r>
                        <a:rPr lang="es-MX" sz="1400" b="1" dirty="0" smtClean="0"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es-MX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8207" marR="56413" marT="28207" marB="28207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85035">
                <a:tc>
                  <a:txBody>
                    <a:bodyPr/>
                    <a:lstStyle/>
                    <a:p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I </a:t>
                      </a:r>
                      <a:r>
                        <a:rPr lang="es-MX" sz="1400" b="1">
                          <a:latin typeface="Arial" pitchFamily="34" charset="0"/>
                          <a:cs typeface="Arial" pitchFamily="34" charset="0"/>
                        </a:rPr>
                        <a:t>am</a:t>
                      </a:r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 happy.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So </a:t>
                      </a:r>
                      <a:r>
                        <a:rPr lang="es-MX" sz="1400" b="1">
                          <a:latin typeface="Arial" pitchFamily="34" charset="0"/>
                          <a:cs typeface="Arial" pitchFamily="34" charset="0"/>
                        </a:rPr>
                        <a:t>am</a:t>
                      </a:r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 I.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= I </a:t>
                      </a:r>
                      <a:r>
                        <a:rPr lang="es-MX" sz="1400" b="1" dirty="0">
                          <a:latin typeface="Arial" pitchFamily="34" charset="0"/>
                          <a:cs typeface="Arial" pitchFamily="34" charset="0"/>
                        </a:rPr>
                        <a:t>am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dirty="0" err="1">
                          <a:latin typeface="Arial" pitchFamily="34" charset="0"/>
                          <a:cs typeface="Arial" pitchFamily="34" charset="0"/>
                        </a:rPr>
                        <a:t>happy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too</a:t>
                      </a:r>
                      <a:r>
                        <a:rPr lang="es-MX" sz="140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47505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en-US" sz="1400" b="1">
                          <a:latin typeface="Arial" pitchFamily="34" charset="0"/>
                          <a:cs typeface="Arial" pitchFamily="34" charset="0"/>
                        </a:rPr>
                        <a:t>'m</a:t>
                      </a:r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 going to Brazil in the summer.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So </a:t>
                      </a:r>
                      <a:r>
                        <a:rPr lang="es-MX" sz="1400" b="1">
                          <a:latin typeface="Arial" pitchFamily="34" charset="0"/>
                          <a:cs typeface="Arial" pitchFamily="34" charset="0"/>
                        </a:rPr>
                        <a:t>am</a:t>
                      </a:r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 I.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= I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am</a:t>
                      </a:r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 going to Brazil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too.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85035">
                <a:tc>
                  <a:txBody>
                    <a:bodyPr/>
                    <a:lstStyle/>
                    <a:p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You </a:t>
                      </a:r>
                      <a:r>
                        <a:rPr lang="es-MX" sz="1400" b="1">
                          <a:latin typeface="Arial" pitchFamily="34" charset="0"/>
                          <a:cs typeface="Arial" pitchFamily="34" charset="0"/>
                        </a:rPr>
                        <a:t>look</a:t>
                      </a:r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 nice today.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So </a:t>
                      </a:r>
                      <a:r>
                        <a:rPr lang="es-MX" sz="1400" b="1"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 you.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= </a:t>
                      </a:r>
                      <a:r>
                        <a:rPr lang="es-MX" sz="1400" dirty="0" err="1">
                          <a:latin typeface="Arial" pitchFamily="34" charset="0"/>
                          <a:cs typeface="Arial" pitchFamily="34" charset="0"/>
                        </a:rPr>
                        <a:t>You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u="sng" dirty="0">
                          <a:latin typeface="Arial" pitchFamily="34" charset="0"/>
                          <a:cs typeface="Arial" pitchFamily="34" charset="0"/>
                        </a:rPr>
                        <a:t>look </a:t>
                      </a:r>
                      <a:r>
                        <a:rPr lang="es-MX" sz="1400" dirty="0" err="1">
                          <a:latin typeface="Arial" pitchFamily="34" charset="0"/>
                          <a:cs typeface="Arial" pitchFamily="34" charset="0"/>
                        </a:rPr>
                        <a:t>nice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too</a:t>
                      </a:r>
                      <a:r>
                        <a:rPr lang="es-MX" sz="140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47505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Stephanie </a:t>
                      </a:r>
                      <a:r>
                        <a:rPr lang="en-US" sz="1400" b="1">
                          <a:latin typeface="Arial" pitchFamily="34" charset="0"/>
                          <a:cs typeface="Arial" pitchFamily="34" charset="0"/>
                        </a:rPr>
                        <a:t>has</a:t>
                      </a:r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 a new boyfriend.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So </a:t>
                      </a:r>
                      <a:r>
                        <a:rPr lang="es-MX" sz="1400" b="1">
                          <a:latin typeface="Arial" pitchFamily="34" charset="0"/>
                          <a:cs typeface="Arial" pitchFamily="34" charset="0"/>
                        </a:rPr>
                        <a:t>does</a:t>
                      </a:r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 Mary.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= Mary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has</a:t>
                      </a:r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 a new one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 too</a:t>
                      </a:r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47505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We </a:t>
                      </a:r>
                      <a:r>
                        <a:rPr lang="en-US" sz="1400" b="1">
                          <a:latin typeface="Arial" pitchFamily="34" charset="0"/>
                          <a:cs typeface="Arial" pitchFamily="34" charset="0"/>
                        </a:rPr>
                        <a:t>went</a:t>
                      </a:r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 to the concert last night.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So </a:t>
                      </a:r>
                      <a:r>
                        <a:rPr lang="es-MX" sz="1400" b="1">
                          <a:latin typeface="Arial" pitchFamily="34" charset="0"/>
                          <a:cs typeface="Arial" pitchFamily="34" charset="0"/>
                        </a:rPr>
                        <a:t>did</a:t>
                      </a:r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 I.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= I </a:t>
                      </a:r>
                      <a:r>
                        <a:rPr lang="en-US" sz="1400" u="sng" dirty="0">
                          <a:latin typeface="Arial" pitchFamily="34" charset="0"/>
                          <a:cs typeface="Arial" pitchFamily="34" charset="0"/>
                        </a:rPr>
                        <a:t>went</a:t>
                      </a:r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 to the concert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too.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47505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I </a:t>
                      </a:r>
                      <a:r>
                        <a:rPr lang="en-US" sz="1400" b="1">
                          <a:latin typeface="Arial" pitchFamily="34" charset="0"/>
                          <a:cs typeface="Arial" pitchFamily="34" charset="0"/>
                        </a:rPr>
                        <a:t>would</a:t>
                      </a:r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 love a coffee right now.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So </a:t>
                      </a:r>
                      <a:r>
                        <a:rPr lang="es-MX" sz="1400" b="1">
                          <a:latin typeface="Arial" pitchFamily="34" charset="0"/>
                          <a:cs typeface="Arial" pitchFamily="34" charset="0"/>
                        </a:rPr>
                        <a:t>would</a:t>
                      </a:r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 I.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= I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would</a:t>
                      </a:r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 love a coffee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too.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85035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He </a:t>
                      </a:r>
                      <a:r>
                        <a:rPr lang="en-US" sz="1400" b="1">
                          <a:latin typeface="Arial" pitchFamily="34" charset="0"/>
                          <a:cs typeface="Arial" pitchFamily="34" charset="0"/>
                        </a:rPr>
                        <a:t>will</a:t>
                      </a:r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 win a prize.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So </a:t>
                      </a:r>
                      <a:r>
                        <a:rPr lang="es-MX" sz="1400" b="1">
                          <a:latin typeface="Arial" pitchFamily="34" charset="0"/>
                          <a:cs typeface="Arial" pitchFamily="34" charset="0"/>
                        </a:rPr>
                        <a:t>will</a:t>
                      </a:r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 I.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= I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 will </a:t>
                      </a:r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win one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too.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09974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They </a:t>
                      </a:r>
                      <a:r>
                        <a:rPr lang="en-US" sz="1400" b="1">
                          <a:latin typeface="Arial" pitchFamily="34" charset="0"/>
                          <a:cs typeface="Arial" pitchFamily="34" charset="0"/>
                        </a:rPr>
                        <a:t>have finished</a:t>
                      </a:r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 their homework.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So </a:t>
                      </a:r>
                      <a:r>
                        <a:rPr lang="es-MX" sz="1400" b="1">
                          <a:latin typeface="Arial" pitchFamily="34" charset="0"/>
                          <a:cs typeface="Arial" pitchFamily="34" charset="0"/>
                        </a:rPr>
                        <a:t>have</a:t>
                      </a:r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 I.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= I 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have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dirty="0" err="1">
                          <a:latin typeface="Arial" pitchFamily="34" charset="0"/>
                          <a:cs typeface="Arial" pitchFamily="34" charset="0"/>
                        </a:rPr>
                        <a:t>finished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too</a:t>
                      </a:r>
                      <a:r>
                        <a:rPr lang="es-MX" sz="140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47505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I </a:t>
                      </a:r>
                      <a:r>
                        <a:rPr lang="en-US" sz="1400" b="1">
                          <a:latin typeface="Arial" pitchFamily="34" charset="0"/>
                          <a:cs typeface="Arial" pitchFamily="34" charset="0"/>
                        </a:rPr>
                        <a:t>can</a:t>
                      </a:r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 speak two languages.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So </a:t>
                      </a:r>
                      <a:r>
                        <a:rPr lang="es-MX" sz="1400" b="1">
                          <a:latin typeface="Arial" pitchFamily="34" charset="0"/>
                          <a:cs typeface="Arial" pitchFamily="34" charset="0"/>
                        </a:rPr>
                        <a:t>can</a:t>
                      </a:r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 I.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= I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 can </a:t>
                      </a:r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speak two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too.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47505"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He 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should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MX" sz="1400" dirty="0" err="1">
                          <a:latin typeface="Arial" pitchFamily="34" charset="0"/>
                          <a:cs typeface="Arial" pitchFamily="34" charset="0"/>
                        </a:rPr>
                        <a:t>study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 more.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So </a:t>
                      </a:r>
                      <a:r>
                        <a:rPr lang="es-MX" sz="1400" b="1">
                          <a:latin typeface="Arial" pitchFamily="34" charset="0"/>
                          <a:cs typeface="Arial" pitchFamily="34" charset="0"/>
                        </a:rPr>
                        <a:t>should</a:t>
                      </a:r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 I.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= I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should </a:t>
                      </a:r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study more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too.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47505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We </a:t>
                      </a:r>
                      <a:r>
                        <a:rPr lang="en-US" sz="1400" b="1">
                          <a:latin typeface="Arial" pitchFamily="34" charset="0"/>
                          <a:cs typeface="Arial" pitchFamily="34" charset="0"/>
                        </a:rPr>
                        <a:t>could</a:t>
                      </a:r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 see the mountains.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So </a:t>
                      </a:r>
                      <a:r>
                        <a:rPr lang="es-MX" sz="1400" b="1">
                          <a:latin typeface="Arial" pitchFamily="34" charset="0"/>
                          <a:cs typeface="Arial" pitchFamily="34" charset="0"/>
                        </a:rPr>
                        <a:t>could</a:t>
                      </a:r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 we.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= We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could </a:t>
                      </a:r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see them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too.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47505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My brother 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had eaten</a:t>
                      </a:r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 too much.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So </a:t>
                      </a:r>
                      <a:r>
                        <a:rPr lang="es-MX" sz="1400" b="1">
                          <a:latin typeface="Arial" pitchFamily="34" charset="0"/>
                          <a:cs typeface="Arial" pitchFamily="34" charset="0"/>
                        </a:rPr>
                        <a:t>had</a:t>
                      </a:r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 I.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= I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had</a:t>
                      </a:r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 eaten too much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too.</a:t>
                      </a:r>
                    </a:p>
                  </a:txBody>
                  <a:tcPr marL="28207" marR="28207" marT="11283" marB="11283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88032" y="188640"/>
            <a:ext cx="7308304" cy="172609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SO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used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show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agreement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with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positive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statements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SO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+ </a:t>
            </a:r>
            <a:r>
              <a:rPr kumimoji="0" lang="es-MX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Auxiliary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+ </a:t>
            </a:r>
            <a:r>
              <a:rPr kumimoji="0" lang="es-MX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Subject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es-MX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pronoun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Auxiliary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needs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agree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with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verb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tense in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original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statement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similar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using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TOO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at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end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of a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sentence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MX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395536" y="2348880"/>
          <a:ext cx="8352929" cy="4279320"/>
        </p:xfrm>
        <a:graphic>
          <a:graphicData uri="http://schemas.openxmlformats.org/drawingml/2006/table">
            <a:tbl>
              <a:tblPr/>
              <a:tblGrid>
                <a:gridCol w="2832315"/>
                <a:gridCol w="2760307"/>
                <a:gridCol w="2760307"/>
              </a:tblGrid>
              <a:tr h="202678">
                <a:tc>
                  <a:txBody>
                    <a:bodyPr/>
                    <a:lstStyle/>
                    <a:p>
                      <a:pPr algn="l"/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Person</a:t>
                      </a:r>
                      <a:r>
                        <a:rPr lang="es-MX" sz="1400" b="1" dirty="0">
                          <a:latin typeface="Arial" pitchFamily="34" charset="0"/>
                          <a:cs typeface="Arial" pitchFamily="34" charset="0"/>
                        </a:rPr>
                        <a:t> A</a:t>
                      </a:r>
                    </a:p>
                  </a:txBody>
                  <a:tcPr marL="26118" marR="52237" marT="26118" marB="26118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24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s-MX" sz="1400" b="1" dirty="0" err="1" smtClean="0">
                          <a:latin typeface="Arial" pitchFamily="34" charset="0"/>
                          <a:cs typeface="Arial" pitchFamily="34" charset="0"/>
                        </a:rPr>
                        <a:t>Agreement</a:t>
                      </a:r>
                      <a:r>
                        <a:rPr lang="es-MX" sz="1400" b="1" dirty="0" smtClean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es-MX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6118" marR="52237" marT="26118" marB="26118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24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s-MX" sz="1400" b="1" dirty="0" err="1" smtClean="0">
                          <a:latin typeface="Arial" pitchFamily="34" charset="0"/>
                          <a:cs typeface="Arial" pitchFamily="34" charset="0"/>
                        </a:rPr>
                        <a:t>Agreement</a:t>
                      </a:r>
                      <a:r>
                        <a:rPr lang="es-MX" sz="1400" b="1" dirty="0" smtClean="0"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es-MX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6118" marR="52237" marT="26118" marB="26118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777">
                <a:tc>
                  <a:txBody>
                    <a:bodyPr/>
                    <a:lstStyle/>
                    <a:p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I </a:t>
                      </a:r>
                      <a:r>
                        <a:rPr lang="es-MX" sz="1400" b="1">
                          <a:latin typeface="Arial" pitchFamily="34" charset="0"/>
                          <a:cs typeface="Arial" pitchFamily="34" charset="0"/>
                        </a:rPr>
                        <a:t>am not</a:t>
                      </a:r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 hungry.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Neither</a:t>
                      </a:r>
                      <a:r>
                        <a:rPr lang="es-MX" sz="1400" b="1" dirty="0">
                          <a:latin typeface="Arial" pitchFamily="34" charset="0"/>
                          <a:cs typeface="Arial" pitchFamily="34" charset="0"/>
                        </a:rPr>
                        <a:t> am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I.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= </a:t>
                      </a:r>
                      <a:r>
                        <a:rPr lang="es-MX" sz="1400" dirty="0" err="1">
                          <a:latin typeface="Arial" pitchFamily="34" charset="0"/>
                          <a:cs typeface="Arial" pitchFamily="34" charset="0"/>
                        </a:rPr>
                        <a:t>I'm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not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dirty="0" err="1">
                          <a:latin typeface="Arial" pitchFamily="34" charset="0"/>
                          <a:cs typeface="Arial" pitchFamily="34" charset="0"/>
                        </a:rPr>
                        <a:t>hungry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either</a:t>
                      </a:r>
                      <a:endParaRPr lang="es-MX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777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en-US" sz="1400" b="1">
                          <a:latin typeface="Arial" pitchFamily="34" charset="0"/>
                          <a:cs typeface="Arial" pitchFamily="34" charset="0"/>
                        </a:rPr>
                        <a:t>'m not</a:t>
                      </a:r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 going to quit.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Neither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MX" sz="1400" b="1" dirty="0">
                          <a:latin typeface="Arial" pitchFamily="34" charset="0"/>
                          <a:cs typeface="Arial" pitchFamily="34" charset="0"/>
                        </a:rPr>
                        <a:t>am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I.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= I'm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not </a:t>
                      </a:r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going to quit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either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777">
                <a:tc>
                  <a:txBody>
                    <a:bodyPr/>
                    <a:lstStyle/>
                    <a:p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They </a:t>
                      </a:r>
                      <a:r>
                        <a:rPr lang="es-MX" sz="1400" b="1">
                          <a:latin typeface="Arial" pitchFamily="34" charset="0"/>
                          <a:cs typeface="Arial" pitchFamily="34" charset="0"/>
                        </a:rPr>
                        <a:t>don't speak</a:t>
                      </a:r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 French.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Neither</a:t>
                      </a:r>
                      <a:r>
                        <a:rPr lang="es-MX" sz="1400" b="1" dirty="0">
                          <a:latin typeface="Arial" pitchFamily="34" charset="0"/>
                          <a:cs typeface="Arial" pitchFamily="34" charset="0"/>
                        </a:rPr>
                        <a:t> do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I.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= I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don't</a:t>
                      </a:r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 speak French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either.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777">
                <a:tc>
                  <a:txBody>
                    <a:bodyPr/>
                    <a:lstStyle/>
                    <a:p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Stephanie </a:t>
                      </a:r>
                      <a:r>
                        <a:rPr lang="es-MX" sz="1400" b="1">
                          <a:latin typeface="Arial" pitchFamily="34" charset="0"/>
                          <a:cs typeface="Arial" pitchFamily="34" charset="0"/>
                        </a:rPr>
                        <a:t>doesn't eat</a:t>
                      </a:r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 meat.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Neither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does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Mary.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= Mary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doesn't </a:t>
                      </a:r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eat meat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either.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777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Mary </a:t>
                      </a:r>
                      <a:r>
                        <a:rPr lang="en-US" sz="1400" b="1">
                          <a:latin typeface="Arial" pitchFamily="34" charset="0"/>
                          <a:cs typeface="Arial" pitchFamily="34" charset="0"/>
                        </a:rPr>
                        <a:t>didn't go</a:t>
                      </a:r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 to the party.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Neither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did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I.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= I 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didn't</a:t>
                      </a:r>
                      <a:r>
                        <a:rPr lang="es-MX" sz="140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dirty="0" err="1">
                          <a:latin typeface="Arial" pitchFamily="34" charset="0"/>
                          <a:cs typeface="Arial" pitchFamily="34" charset="0"/>
                        </a:rPr>
                        <a:t>go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either</a:t>
                      </a:r>
                      <a:r>
                        <a:rPr lang="es-MX" sz="140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777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I </a:t>
                      </a:r>
                      <a:r>
                        <a:rPr lang="en-US" sz="1400" b="1">
                          <a:latin typeface="Arial" pitchFamily="34" charset="0"/>
                          <a:cs typeface="Arial" pitchFamily="34" charset="0"/>
                        </a:rPr>
                        <a:t>wouldn't </a:t>
                      </a:r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like to do his job.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Neither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would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I.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= I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wouldn't</a:t>
                      </a:r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 like to do it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either</a:t>
                      </a:r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777">
                <a:tc>
                  <a:txBody>
                    <a:bodyPr/>
                    <a:lstStyle/>
                    <a:p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He </a:t>
                      </a:r>
                      <a:r>
                        <a:rPr lang="es-MX" sz="1400" b="1">
                          <a:latin typeface="Arial" pitchFamily="34" charset="0"/>
                          <a:cs typeface="Arial" pitchFamily="34" charset="0"/>
                        </a:rPr>
                        <a:t>won't</a:t>
                      </a:r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 stop talking.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Neither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will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MX" sz="1400" dirty="0" err="1">
                          <a:latin typeface="Arial" pitchFamily="34" charset="0"/>
                          <a:cs typeface="Arial" pitchFamily="34" charset="0"/>
                        </a:rPr>
                        <a:t>you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= </a:t>
                      </a:r>
                      <a:r>
                        <a:rPr lang="es-MX" sz="1400" dirty="0" err="1">
                          <a:latin typeface="Arial" pitchFamily="34" charset="0"/>
                          <a:cs typeface="Arial" pitchFamily="34" charset="0"/>
                        </a:rPr>
                        <a:t>You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won't</a:t>
                      </a:r>
                      <a:r>
                        <a:rPr lang="es-MX" sz="140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stop 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either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777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You </a:t>
                      </a:r>
                      <a:r>
                        <a:rPr lang="en-US" sz="1400" b="1">
                          <a:latin typeface="Arial" pitchFamily="34" charset="0"/>
                          <a:cs typeface="Arial" pitchFamily="34" charset="0"/>
                        </a:rPr>
                        <a:t>haven't finished</a:t>
                      </a:r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 your meal.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Neither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have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MX" sz="1400" dirty="0" err="1">
                          <a:latin typeface="Arial" pitchFamily="34" charset="0"/>
                          <a:cs typeface="Arial" pitchFamily="34" charset="0"/>
                        </a:rPr>
                        <a:t>you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= </a:t>
                      </a:r>
                      <a:r>
                        <a:rPr lang="es-MX" sz="1400" dirty="0" err="1">
                          <a:latin typeface="Arial" pitchFamily="34" charset="0"/>
                          <a:cs typeface="Arial" pitchFamily="34" charset="0"/>
                        </a:rPr>
                        <a:t>You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haven't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dirty="0" err="1">
                          <a:latin typeface="Arial" pitchFamily="34" charset="0"/>
                          <a:cs typeface="Arial" pitchFamily="34" charset="0"/>
                        </a:rPr>
                        <a:t>finished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either</a:t>
                      </a:r>
                      <a:r>
                        <a:rPr lang="es-MX" sz="140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777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Mike </a:t>
                      </a:r>
                      <a:r>
                        <a:rPr lang="en-US" sz="1400" b="1">
                          <a:latin typeface="Arial" pitchFamily="34" charset="0"/>
                          <a:cs typeface="Arial" pitchFamily="34" charset="0"/>
                        </a:rPr>
                        <a:t>can't</a:t>
                      </a:r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 reach the top shelf.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Neither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MX" sz="1400" b="1" dirty="0">
                          <a:latin typeface="Arial" pitchFamily="34" charset="0"/>
                          <a:cs typeface="Arial" pitchFamily="34" charset="0"/>
                        </a:rPr>
                        <a:t>can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I.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= I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can't</a:t>
                      </a:r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 reach it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either.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777"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You </a:t>
                      </a:r>
                      <a:r>
                        <a:rPr lang="en-US" sz="1400" b="1">
                          <a:latin typeface="Arial" pitchFamily="34" charset="0"/>
                          <a:cs typeface="Arial" pitchFamily="34" charset="0"/>
                        </a:rPr>
                        <a:t>shouldn't</a:t>
                      </a:r>
                      <a:r>
                        <a:rPr lang="en-US" sz="1400">
                          <a:latin typeface="Arial" pitchFamily="34" charset="0"/>
                          <a:cs typeface="Arial" pitchFamily="34" charset="0"/>
                        </a:rPr>
                        <a:t> talk in the movie.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Neither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should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MX" sz="1400" dirty="0" err="1">
                          <a:latin typeface="Arial" pitchFamily="34" charset="0"/>
                          <a:cs typeface="Arial" pitchFamily="34" charset="0"/>
                        </a:rPr>
                        <a:t>you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= </a:t>
                      </a:r>
                      <a:r>
                        <a:rPr lang="es-MX" sz="1400" dirty="0" err="1">
                          <a:latin typeface="Arial" pitchFamily="34" charset="0"/>
                          <a:cs typeface="Arial" pitchFamily="34" charset="0"/>
                        </a:rPr>
                        <a:t>You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shouldn't</a:t>
                      </a:r>
                      <a:r>
                        <a:rPr lang="es-MX" sz="140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dirty="0" err="1">
                          <a:latin typeface="Arial" pitchFamily="34" charset="0"/>
                          <a:cs typeface="Arial" pitchFamily="34" charset="0"/>
                        </a:rPr>
                        <a:t>talk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either</a:t>
                      </a:r>
                      <a:r>
                        <a:rPr lang="es-MX" sz="140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777">
                <a:tc>
                  <a:txBody>
                    <a:bodyPr/>
                    <a:lstStyle/>
                    <a:p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We </a:t>
                      </a:r>
                      <a:r>
                        <a:rPr lang="es-MX" sz="1400" b="1">
                          <a:latin typeface="Arial" pitchFamily="34" charset="0"/>
                          <a:cs typeface="Arial" pitchFamily="34" charset="0"/>
                        </a:rPr>
                        <a:t>couldn't</a:t>
                      </a:r>
                      <a:r>
                        <a:rPr lang="es-MX" sz="1400">
                          <a:latin typeface="Arial" pitchFamily="34" charset="0"/>
                          <a:cs typeface="Arial" pitchFamily="34" charset="0"/>
                        </a:rPr>
                        <a:t> hear him.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Neither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could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MX" sz="1400" dirty="0" err="1">
                          <a:latin typeface="Arial" pitchFamily="34" charset="0"/>
                          <a:cs typeface="Arial" pitchFamily="34" charset="0"/>
                        </a:rPr>
                        <a:t>we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= We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couldn't</a:t>
                      </a:r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 hear him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either.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777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I 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hadn't seen</a:t>
                      </a:r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 her before.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Neither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MX" sz="1400" b="1" dirty="0" err="1">
                          <a:latin typeface="Arial" pitchFamily="34" charset="0"/>
                          <a:cs typeface="Arial" pitchFamily="34" charset="0"/>
                        </a:rPr>
                        <a:t>had</a:t>
                      </a:r>
                      <a:r>
                        <a:rPr lang="es-MX" sz="1400" dirty="0">
                          <a:latin typeface="Arial" pitchFamily="34" charset="0"/>
                          <a:cs typeface="Arial" pitchFamily="34" charset="0"/>
                        </a:rPr>
                        <a:t> I.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= I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hadn't</a:t>
                      </a:r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 seen her before 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either.</a:t>
                      </a:r>
                    </a:p>
                  </a:txBody>
                  <a:tcPr marL="26118" marR="26118" marT="10447" marB="10447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72008" y="188640"/>
            <a:ext cx="8964488" cy="203387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NEITHER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Neither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used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show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agreement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with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negative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statements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Neither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+ </a:t>
            </a:r>
            <a:r>
              <a:rPr kumimoji="0" lang="es-MX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Auxiliary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+ </a:t>
            </a:r>
            <a:r>
              <a:rPr kumimoji="0" lang="es-MX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Subject</a:t>
            </a: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es-MX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pronoun</a:t>
            </a: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Auxiliary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needs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agree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with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verb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tense in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original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statement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similar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using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MX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either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at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end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of a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sentence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although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MX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Neither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more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commonly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used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especially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in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spoken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English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A: I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don't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understand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Spanish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b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B: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Neither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do I. (= I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don't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understand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Spanish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either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.)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A: I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cannot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swim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b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B: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Neither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can I. (= I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can't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swim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either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.)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Sometimes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people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respond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Me </a:t>
            </a:r>
            <a:r>
              <a:rPr kumimoji="0" lang="es-MX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Neither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instead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of </a:t>
            </a:r>
            <a:r>
              <a:rPr kumimoji="0" lang="es-MX" sz="12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Neither</a:t>
            </a:r>
            <a:r>
              <a:rPr kumimoji="0" lang="es-MX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+ </a:t>
            </a:r>
            <a:r>
              <a:rPr kumimoji="0" lang="es-MX" sz="12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Auxiliary</a:t>
            </a:r>
            <a:r>
              <a:rPr kumimoji="0" lang="es-MX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+ </a:t>
            </a:r>
            <a:r>
              <a:rPr kumimoji="0" lang="es-MX" sz="12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Subject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though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very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informal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spoken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English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60648"/>
            <a:ext cx="8820472" cy="5978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80"/>
              </a:lnSpc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Now you try...</a:t>
            </a:r>
          </a:p>
          <a:p>
            <a:pPr>
              <a:lnSpc>
                <a:spcPts val="1680"/>
              </a:lnSpc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68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68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Answer the questions using the examples above. Choose one response. (There may be more than one answer.) Check your answers by clicking on the arrows.</a:t>
            </a:r>
          </a:p>
          <a:p>
            <a:pPr>
              <a:lnSpc>
                <a:spcPts val="168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68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68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68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1. A: I like to play tennis. B:  _____________________. (You like to play tennis.)</a:t>
            </a:r>
          </a:p>
          <a:p>
            <a:pPr>
              <a:lnSpc>
                <a:spcPts val="168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68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68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68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2. A: I can't swim. B: ________________________ . (You cannot swim.)</a:t>
            </a:r>
          </a:p>
          <a:p>
            <a:pPr>
              <a:lnSpc>
                <a:spcPts val="168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68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68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68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3. A: I'm not going to school today. B:  ___________________. (You are going to school)</a:t>
            </a:r>
          </a:p>
          <a:p>
            <a:pPr>
              <a:lnSpc>
                <a:spcPts val="168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68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68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68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4. A: I don't have a son. B:_______________________  . (You don't have a son)</a:t>
            </a:r>
          </a:p>
          <a:p>
            <a:pPr>
              <a:lnSpc>
                <a:spcPts val="168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68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68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68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5. A: I can't speak Russian. B: __________________________ . (You can speak Russian).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 l="3317" t="8485" r="13258" b="23594"/>
          <a:stretch>
            <a:fillRect/>
          </a:stretch>
        </p:blipFill>
        <p:spPr bwMode="auto">
          <a:xfrm>
            <a:off x="179512" y="44624"/>
            <a:ext cx="8712968" cy="6813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416853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Fill in the blanks with so, too, either and neither.</a:t>
            </a:r>
          </a:p>
          <a:p>
            <a:pPr marL="342900" indent="-342900">
              <a:lnSpc>
                <a:spcPct val="15000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Jim goes to school everyday. __________________ Mary.   Mary____________ .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Carol studied Biology. _________________ Paul.      Paul______________ .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Kaique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is a very good student.  ______________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______________ .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Vinicius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can´t play the guitar. _________________ Antonio.  Antonio ___________ .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5) Adriano will sing tomorrow  ______________Roger.    Roger ________________.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6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They didn´t eat the salad _______________ I.    I ___________________.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7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My mother hasn´t finished the juice ___________ my sister.  My sister__________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1124744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http://www.learnenglishfeelgood.com/esl-too-either-neither1.html</a:t>
            </a:r>
            <a:endParaRPr lang="es-MX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498158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err="1" smtClean="0">
                <a:latin typeface="Arial" pitchFamily="34" charset="0"/>
                <a:cs typeface="Arial" pitchFamily="34" charset="0"/>
              </a:rPr>
              <a:t>Click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b="1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b="1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 links </a:t>
            </a:r>
            <a:r>
              <a:rPr lang="es-MX" sz="1600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b="1" dirty="0" err="1" smtClean="0">
                <a:latin typeface="Arial" pitchFamily="34" charset="0"/>
                <a:cs typeface="Arial" pitchFamily="34" charset="0"/>
              </a:rPr>
              <a:t>practice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b="1" dirty="0" err="1" smtClean="0">
                <a:latin typeface="Arial" pitchFamily="34" charset="0"/>
                <a:cs typeface="Arial" pitchFamily="34" charset="0"/>
              </a:rPr>
              <a:t>agreement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b="1" dirty="0" err="1" smtClean="0">
                <a:latin typeface="Arial" pitchFamily="34" charset="0"/>
                <a:cs typeface="Arial" pitchFamily="34" charset="0"/>
              </a:rPr>
              <a:t>sentences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b="1" dirty="0" err="1" smtClean="0">
                <a:latin typeface="Arial" pitchFamily="34" charset="0"/>
                <a:cs typeface="Arial" pitchFamily="34" charset="0"/>
              </a:rPr>
              <a:t>Copy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 paste </a:t>
            </a:r>
            <a:r>
              <a:rPr lang="es-MX" sz="1600" b="1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600" b="1" dirty="0" err="1" smtClean="0">
                <a:latin typeface="Arial" pitchFamily="34" charset="0"/>
                <a:cs typeface="Arial" pitchFamily="34" charset="0"/>
              </a:rPr>
              <a:t>results</a:t>
            </a:r>
            <a:endParaRPr lang="es-MX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79512" y="1556792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http://www.grammarbank.com/so-neither-either-too-exercise.html</a:t>
            </a:r>
            <a:endParaRPr lang="es-MX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79512" y="1988840"/>
            <a:ext cx="5742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http://www.grammar.cl/Games/So_Neither_Either.htm</a:t>
            </a:r>
            <a:endParaRPr lang="es-MX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79512" y="2420888"/>
            <a:ext cx="6390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http://usefulenglish.ru/phrases/phrases-exercise-six</a:t>
            </a:r>
            <a:endParaRPr lang="es-MX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510</Words>
  <Application>Microsoft Office PowerPoint</Application>
  <PresentationFormat>Presentación en pantalla (4:3)</PresentationFormat>
  <Paragraphs>132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9</cp:revision>
  <dcterms:created xsi:type="dcterms:W3CDTF">2015-03-01T16:26:38Z</dcterms:created>
  <dcterms:modified xsi:type="dcterms:W3CDTF">2015-03-01T19:11:27Z</dcterms:modified>
</cp:coreProperties>
</file>