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63" r:id="rId4"/>
    <p:sldId id="260" r:id="rId5"/>
    <p:sldId id="261" r:id="rId6"/>
    <p:sldId id="257" r:id="rId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00FF"/>
    <a:srgbClr val="66FF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842" y="-6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2C3F3221-202F-470F-B8DC-22FC95BF36DF}" type="datetimeFigureOut">
              <a:rPr lang="es-MX" smtClean="0"/>
              <a:t>12/11/2015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B100A2-CA92-4762-B291-CAF7FB92AC5F}"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C3F3221-202F-470F-B8DC-22FC95BF36DF}" type="datetimeFigureOut">
              <a:rPr lang="es-MX" smtClean="0"/>
              <a:t>12/11/2015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B100A2-CA92-4762-B291-CAF7FB92AC5F}"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C3F3221-202F-470F-B8DC-22FC95BF36DF}" type="datetimeFigureOut">
              <a:rPr lang="es-MX" smtClean="0"/>
              <a:t>12/11/2015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B100A2-CA92-4762-B291-CAF7FB92AC5F}"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C3F3221-202F-470F-B8DC-22FC95BF36DF}" type="datetimeFigureOut">
              <a:rPr lang="es-MX" smtClean="0"/>
              <a:t>12/11/2015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B100A2-CA92-4762-B291-CAF7FB92AC5F}"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C3F3221-202F-470F-B8DC-22FC95BF36DF}" type="datetimeFigureOut">
              <a:rPr lang="es-MX" smtClean="0"/>
              <a:t>12/11/2015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B100A2-CA92-4762-B291-CAF7FB92AC5F}"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2C3F3221-202F-470F-B8DC-22FC95BF36DF}" type="datetimeFigureOut">
              <a:rPr lang="es-MX" smtClean="0"/>
              <a:t>12/11/2015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BB100A2-CA92-4762-B291-CAF7FB92AC5F}"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2C3F3221-202F-470F-B8DC-22FC95BF36DF}" type="datetimeFigureOut">
              <a:rPr lang="es-MX" smtClean="0"/>
              <a:t>12/11/2015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BB100A2-CA92-4762-B291-CAF7FB92AC5F}"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2C3F3221-202F-470F-B8DC-22FC95BF36DF}" type="datetimeFigureOut">
              <a:rPr lang="es-MX" smtClean="0"/>
              <a:t>12/11/2015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BB100A2-CA92-4762-B291-CAF7FB92AC5F}"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C3F3221-202F-470F-B8DC-22FC95BF36DF}" type="datetimeFigureOut">
              <a:rPr lang="es-MX" smtClean="0"/>
              <a:t>12/11/2015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BB100A2-CA92-4762-B291-CAF7FB92AC5F}"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C3F3221-202F-470F-B8DC-22FC95BF36DF}" type="datetimeFigureOut">
              <a:rPr lang="es-MX" smtClean="0"/>
              <a:t>12/11/2015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BB100A2-CA92-4762-B291-CAF7FB92AC5F}"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C3F3221-202F-470F-B8DC-22FC95BF36DF}" type="datetimeFigureOut">
              <a:rPr lang="es-MX" smtClean="0"/>
              <a:t>12/11/2015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BB100A2-CA92-4762-B291-CAF7FB92AC5F}"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F3221-202F-470F-B8DC-22FC95BF36DF}" type="datetimeFigureOut">
              <a:rPr lang="es-MX" smtClean="0"/>
              <a:t>12/11/2015</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100A2-CA92-4762-B291-CAF7FB92AC5F}"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8nGCRGZFuUQ"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8XdMLCCK5DQ"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eslgamesworld.com/members/games/grammar/En%20garde/gerunds%20infinitive/gerunds%20or%20infinitive.html" TargetMode="External"/><Relationship Id="rId2" Type="http://schemas.openxmlformats.org/officeDocument/2006/relationships/hyperlink" Target="https://elt.oup.com/student/englishfile/intermediate/i_games/theanteatergame/nef_int_games_ant01?cc=it&amp;selLanguage=it" TargetMode="External"/><Relationship Id="rId1" Type="http://schemas.openxmlformats.org/officeDocument/2006/relationships/slideLayout" Target="../slideLayouts/slideLayout7.xml"/><Relationship Id="rId4" Type="http://schemas.openxmlformats.org/officeDocument/2006/relationships/hyperlink" Target="http://a4esl.org/q/f/z/zz97mkm.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www.esl-library.com/blog/wp-content/uploads/Screen-shot-2013-02-21-at-9.13.23-AM.png"/>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10" descr="http://www.esl-library.com/blog/wp-content/uploads/Screen-shot-2013-02-21-at-9.13.23-AM.png"/>
          <p:cNvSpPr>
            <a:spLocks noChangeAspect="1" noChangeArrowheads="1"/>
          </p:cNvSpPr>
          <p:nvPr/>
        </p:nvSpPr>
        <p:spPr bwMode="auto">
          <a:xfrm>
            <a:off x="307975" y="158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83"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15622" t="34388" r="49055" b="22627"/>
          <a:stretch/>
        </p:blipFill>
        <p:spPr bwMode="auto">
          <a:xfrm>
            <a:off x="899592" y="1484784"/>
            <a:ext cx="6627307"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17" descr="http://www.clker.com/cliparts/I/a/C/I/F/m/question-mark.svg"/>
          <p:cNvSpPr>
            <a:spLocks noChangeAspect="1" noChangeArrowheads="1"/>
          </p:cNvSpPr>
          <p:nvPr/>
        </p:nvSpPr>
        <p:spPr bwMode="auto">
          <a:xfrm>
            <a:off x="460375" y="1682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19" descr="http://www.clker.com/cliparts/I/a/C/I/F/m/question-mark.svg"/>
          <p:cNvSpPr>
            <a:spLocks noChangeAspect="1" noChangeArrowheads="1"/>
          </p:cNvSpPr>
          <p:nvPr/>
        </p:nvSpPr>
        <p:spPr bwMode="auto">
          <a:xfrm>
            <a:off x="612775" y="3206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21" descr="https://upload.wikimedia.org/wikipedia/commons/b/bf/Blue_question_mark_(italic).svg"/>
          <p:cNvSpPr>
            <a:spLocks noChangeAspect="1" noChangeArrowheads="1"/>
          </p:cNvSpPr>
          <p:nvPr/>
        </p:nvSpPr>
        <p:spPr bwMode="auto">
          <a:xfrm>
            <a:off x="765175" y="4730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95" name="Picture 23" descr="File:Blue question mark (italic).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77398">
            <a:off x="7218670" y="315030"/>
            <a:ext cx="1944216" cy="1944216"/>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107504" y="404664"/>
            <a:ext cx="7935186" cy="1107996"/>
          </a:xfrm>
          <a:prstGeom prst="rect">
            <a:avLst/>
          </a:prstGeom>
          <a:noFill/>
        </p:spPr>
        <p:txBody>
          <a:bodyPr wrap="none" rtlCol="0">
            <a:spAutoFit/>
          </a:bodyPr>
          <a:lstStyle/>
          <a:p>
            <a:r>
              <a:rPr lang="es-ES" sz="6600" dirty="0" err="1" smtClean="0">
                <a:solidFill>
                  <a:srgbClr val="CC00FF"/>
                </a:solidFill>
                <a:latin typeface="Bauhaus 93" pitchFamily="82" charset="0"/>
              </a:rPr>
              <a:t>Infinitives</a:t>
            </a:r>
            <a:r>
              <a:rPr lang="es-ES" sz="6600" dirty="0" smtClean="0">
                <a:solidFill>
                  <a:srgbClr val="CC00FF"/>
                </a:solidFill>
                <a:latin typeface="Bauhaus 93" pitchFamily="82" charset="0"/>
              </a:rPr>
              <a:t> </a:t>
            </a:r>
            <a:r>
              <a:rPr lang="es-ES" sz="6600" dirty="0" err="1" smtClean="0">
                <a:solidFill>
                  <a:srgbClr val="CC00FF"/>
                </a:solidFill>
                <a:latin typeface="Bauhaus 93" pitchFamily="82" charset="0"/>
              </a:rPr>
              <a:t>or</a:t>
            </a:r>
            <a:r>
              <a:rPr lang="es-ES" sz="6600" dirty="0" smtClean="0">
                <a:solidFill>
                  <a:srgbClr val="CC00FF"/>
                </a:solidFill>
                <a:latin typeface="Bauhaus 93" pitchFamily="82" charset="0"/>
              </a:rPr>
              <a:t> </a:t>
            </a:r>
            <a:r>
              <a:rPr lang="es-ES" sz="6600" dirty="0" err="1">
                <a:solidFill>
                  <a:srgbClr val="CC00FF"/>
                </a:solidFill>
                <a:latin typeface="Bauhaus 93" pitchFamily="82" charset="0"/>
              </a:rPr>
              <a:t>G</a:t>
            </a:r>
            <a:r>
              <a:rPr lang="es-ES" sz="6600" dirty="0" err="1" smtClean="0">
                <a:solidFill>
                  <a:srgbClr val="CC00FF"/>
                </a:solidFill>
                <a:latin typeface="Bauhaus 93" pitchFamily="82" charset="0"/>
              </a:rPr>
              <a:t>erunds</a:t>
            </a:r>
            <a:endParaRPr lang="es-ES" sz="6600" dirty="0">
              <a:solidFill>
                <a:srgbClr val="CC00FF"/>
              </a:solidFill>
              <a:latin typeface="Bauhaus 93" pitchFamily="82" charset="0"/>
            </a:endParaRPr>
          </a:p>
        </p:txBody>
      </p:sp>
      <p:grpSp>
        <p:nvGrpSpPr>
          <p:cNvPr id="18" name="17 Grupo"/>
          <p:cNvGrpSpPr/>
          <p:nvPr/>
        </p:nvGrpSpPr>
        <p:grpSpPr>
          <a:xfrm>
            <a:off x="7596336" y="5517232"/>
            <a:ext cx="1320670" cy="1224136"/>
            <a:chOff x="2028035" y="980728"/>
            <a:chExt cx="1320670" cy="1224136"/>
          </a:xfrm>
        </p:grpSpPr>
        <p:pic>
          <p:nvPicPr>
            <p:cNvPr id="19" name="Picture 2" descr="http://1.bp.blogspot.com/-nfpr2yVgTHw/TkX-hFWFZ1I/AAAAAAAADd8/Ce7-nf2kzHE/s1600/apple-hear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8035" y="980728"/>
              <a:ext cx="1320670" cy="1224136"/>
            </a:xfrm>
            <a:prstGeom prst="rect">
              <a:avLst/>
            </a:prstGeom>
            <a:noFill/>
            <a:extLst>
              <a:ext uri="{909E8E84-426E-40DD-AFC4-6F175D3DCCD1}">
                <a14:hiddenFill xmlns:a14="http://schemas.microsoft.com/office/drawing/2010/main">
                  <a:solidFill>
                    <a:srgbClr val="FFFFFF"/>
                  </a:solidFill>
                </a14:hiddenFill>
              </a:ext>
            </a:extLst>
          </p:spPr>
        </p:pic>
        <p:sp>
          <p:nvSpPr>
            <p:cNvPr id="20" name="19 CuadroTexto"/>
            <p:cNvSpPr txBox="1"/>
            <p:nvPr/>
          </p:nvSpPr>
          <p:spPr>
            <a:xfrm>
              <a:off x="2682948" y="1427569"/>
              <a:ext cx="434734" cy="246221"/>
            </a:xfrm>
            <a:prstGeom prst="rect">
              <a:avLst/>
            </a:prstGeom>
            <a:noFill/>
          </p:spPr>
          <p:txBody>
            <a:bodyPr wrap="none" rtlCol="0">
              <a:spAutoFit/>
            </a:bodyPr>
            <a:lstStyle/>
            <a:p>
              <a:pPr algn="ctr"/>
              <a:r>
                <a:rPr lang="es-ES" sz="500" b="1" dirty="0" err="1" smtClean="0">
                  <a:solidFill>
                    <a:srgbClr val="008000"/>
                  </a:solidFill>
                  <a:latin typeface="Segoe Print" pitchFamily="2" charset="0"/>
                </a:rPr>
                <a:t>Mayela</a:t>
              </a:r>
              <a:r>
                <a:rPr lang="es-ES" sz="500" b="1" dirty="0" smtClean="0">
                  <a:solidFill>
                    <a:srgbClr val="008000"/>
                  </a:solidFill>
                  <a:latin typeface="Segoe Print" pitchFamily="2" charset="0"/>
                </a:rPr>
                <a:t> </a:t>
              </a:r>
            </a:p>
            <a:p>
              <a:pPr algn="ctr"/>
              <a:r>
                <a:rPr lang="es-ES" sz="500" b="1" dirty="0" smtClean="0">
                  <a:solidFill>
                    <a:srgbClr val="008000"/>
                  </a:solidFill>
                  <a:latin typeface="Segoe Print" pitchFamily="2" charset="0"/>
                </a:rPr>
                <a:t>Gaona</a:t>
              </a:r>
              <a:endParaRPr lang="es-ES" sz="500" b="1" dirty="0">
                <a:solidFill>
                  <a:srgbClr val="008000"/>
                </a:solidFill>
                <a:latin typeface="Segoe Print" pitchFamily="2" charset="0"/>
              </a:endParaRPr>
            </a:p>
          </p:txBody>
        </p:sp>
      </p:grpSp>
    </p:spTree>
    <p:extLst>
      <p:ext uri="{BB962C8B-B14F-4D97-AF65-F5344CB8AC3E}">
        <p14:creationId xmlns:p14="http://schemas.microsoft.com/office/powerpoint/2010/main" val="3768326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23528" y="260648"/>
            <a:ext cx="8424936" cy="5909310"/>
          </a:xfrm>
          <a:prstGeom prst="rect">
            <a:avLst/>
          </a:prstGeom>
        </p:spPr>
        <p:txBody>
          <a:bodyPr wrap="square">
            <a:spAutoFit/>
          </a:bodyPr>
          <a:lstStyle/>
          <a:p>
            <a:pPr>
              <a:lnSpc>
                <a:spcPct val="150000"/>
              </a:lnSpc>
            </a:pPr>
            <a:r>
              <a:rPr lang="en-US" sz="2200" dirty="0">
                <a:latin typeface="Arial" pitchFamily="34" charset="0"/>
                <a:cs typeface="Arial" pitchFamily="34" charset="0"/>
              </a:rPr>
              <a:t>Knowing </a:t>
            </a:r>
            <a:r>
              <a:rPr lang="en-US" sz="2400" dirty="0">
                <a:latin typeface="Arial" pitchFamily="34" charset="0"/>
                <a:cs typeface="Arial" pitchFamily="34" charset="0"/>
              </a:rPr>
              <a:t>the</a:t>
            </a:r>
            <a:r>
              <a:rPr lang="en-US" sz="2400" dirty="0">
                <a:solidFill>
                  <a:srgbClr val="CC00FF"/>
                </a:solidFill>
                <a:latin typeface="Bauhaus 93" pitchFamily="82" charset="0"/>
                <a:cs typeface="Arial" pitchFamily="34" charset="0"/>
              </a:rPr>
              <a:t> difference </a:t>
            </a:r>
            <a:r>
              <a:rPr lang="en-US" sz="2400" dirty="0">
                <a:latin typeface="Arial" pitchFamily="34" charset="0"/>
                <a:cs typeface="Arial" pitchFamily="34" charset="0"/>
              </a:rPr>
              <a:t>between</a:t>
            </a:r>
            <a:r>
              <a:rPr lang="en-US" sz="2400" b="1" dirty="0">
                <a:solidFill>
                  <a:srgbClr val="CC00FF"/>
                </a:solidFill>
                <a:latin typeface="Arial" pitchFamily="34" charset="0"/>
                <a:cs typeface="Arial" pitchFamily="34" charset="0"/>
              </a:rPr>
              <a:t> </a:t>
            </a:r>
            <a:r>
              <a:rPr lang="en-US" sz="3200" b="1" u="sng" dirty="0" smtClean="0">
                <a:solidFill>
                  <a:srgbClr val="CC00FF"/>
                </a:solidFill>
                <a:latin typeface="Bauhaus 93" pitchFamily="82" charset="0"/>
                <a:cs typeface="Arial" pitchFamily="34" charset="0"/>
              </a:rPr>
              <a:t>Gerund And Infinitive </a:t>
            </a:r>
            <a:r>
              <a:rPr lang="en-US" sz="2200" dirty="0" smtClean="0">
                <a:latin typeface="Arial" pitchFamily="34" charset="0"/>
                <a:cs typeface="Arial" pitchFamily="34" charset="0"/>
              </a:rPr>
              <a:t>can </a:t>
            </a:r>
            <a:r>
              <a:rPr lang="en-US" sz="2200" dirty="0">
                <a:latin typeface="Arial" pitchFamily="34" charset="0"/>
                <a:cs typeface="Arial" pitchFamily="34" charset="0"/>
              </a:rPr>
              <a:t>save you from making costly grammar mistakes when writing. </a:t>
            </a:r>
            <a:endParaRPr lang="en-US" sz="2200" dirty="0" smtClean="0">
              <a:latin typeface="Arial" pitchFamily="34" charset="0"/>
              <a:cs typeface="Arial" pitchFamily="34" charset="0"/>
            </a:endParaRPr>
          </a:p>
          <a:p>
            <a:pPr>
              <a:lnSpc>
                <a:spcPct val="150000"/>
              </a:lnSpc>
            </a:pPr>
            <a:r>
              <a:rPr lang="en-US" sz="2200" dirty="0">
                <a:latin typeface="Arial" pitchFamily="34" charset="0"/>
                <a:cs typeface="Arial" pitchFamily="34" charset="0"/>
              </a:rPr>
              <a:t>Deciding which to use is not always easy, but the more you read and listen to English, the easier it will become. Sometimes either the gerund or the infinitive form can be used, either with the same or different meanings, and sometimes there is only one form which is correct</a:t>
            </a:r>
            <a:r>
              <a:rPr lang="en-US" sz="2200" dirty="0" smtClean="0">
                <a:latin typeface="Arial" pitchFamily="34" charset="0"/>
                <a:cs typeface="Arial" pitchFamily="34" charset="0"/>
              </a:rPr>
              <a:t>.</a:t>
            </a:r>
            <a:endParaRPr lang="en-US" sz="2200" dirty="0" smtClean="0">
              <a:latin typeface="Arial" pitchFamily="34" charset="0"/>
              <a:cs typeface="Arial" pitchFamily="34" charset="0"/>
            </a:endParaRPr>
          </a:p>
          <a:p>
            <a:pPr marL="285750" indent="-285750">
              <a:lnSpc>
                <a:spcPct val="150000"/>
              </a:lnSpc>
              <a:buClr>
                <a:srgbClr val="CC00FF"/>
              </a:buClr>
              <a:buFont typeface="Wingdings" pitchFamily="2" charset="2"/>
              <a:buChar char="ü"/>
            </a:pPr>
            <a:r>
              <a:rPr lang="en-US" sz="2200" dirty="0" smtClean="0">
                <a:latin typeface="Arial" pitchFamily="34" charset="0"/>
                <a:cs typeface="Arial" pitchFamily="34" charset="0"/>
              </a:rPr>
              <a:t>Infinitive – </a:t>
            </a:r>
            <a:r>
              <a:rPr lang="en-US" sz="2200" dirty="0">
                <a:latin typeface="Arial" pitchFamily="34" charset="0"/>
                <a:cs typeface="Arial" pitchFamily="34" charset="0"/>
              </a:rPr>
              <a:t>are formed with the word to in front of a verb. </a:t>
            </a:r>
            <a:endParaRPr lang="en-US" sz="2200" dirty="0" smtClean="0">
              <a:latin typeface="Arial" pitchFamily="34" charset="0"/>
              <a:cs typeface="Arial" pitchFamily="34" charset="0"/>
            </a:endParaRPr>
          </a:p>
          <a:p>
            <a:pPr marL="285750" indent="-285750">
              <a:lnSpc>
                <a:spcPct val="150000"/>
              </a:lnSpc>
              <a:buClr>
                <a:srgbClr val="CC00FF"/>
              </a:buClr>
              <a:buFont typeface="Wingdings" pitchFamily="2" charset="2"/>
              <a:buChar char="ü"/>
            </a:pPr>
            <a:r>
              <a:rPr lang="en-US" sz="2200" dirty="0" smtClean="0">
                <a:latin typeface="Arial" pitchFamily="34" charset="0"/>
                <a:cs typeface="Arial" pitchFamily="34" charset="0"/>
              </a:rPr>
              <a:t>Both </a:t>
            </a:r>
            <a:r>
              <a:rPr lang="en-US" sz="2200" dirty="0">
                <a:latin typeface="Arial" pitchFamily="34" charset="0"/>
                <a:cs typeface="Arial" pitchFamily="34" charset="0"/>
              </a:rPr>
              <a:t>gerunds and infinitives can be subjects in </a:t>
            </a:r>
            <a:r>
              <a:rPr lang="en-US" sz="2200" dirty="0" smtClean="0">
                <a:latin typeface="Arial" pitchFamily="34" charset="0"/>
                <a:cs typeface="Arial" pitchFamily="34" charset="0"/>
              </a:rPr>
              <a:t>sentences</a:t>
            </a:r>
            <a:endParaRPr lang="en-US" sz="2200" dirty="0">
              <a:latin typeface="Arial" pitchFamily="34" charset="0"/>
              <a:cs typeface="Arial" pitchFamily="34" charset="0"/>
            </a:endParaRPr>
          </a:p>
          <a:p>
            <a:pPr marL="285750" indent="-285750">
              <a:lnSpc>
                <a:spcPct val="150000"/>
              </a:lnSpc>
              <a:buClr>
                <a:srgbClr val="CC00FF"/>
              </a:buClr>
              <a:buFont typeface="Wingdings" pitchFamily="2" charset="2"/>
              <a:buChar char="ü"/>
            </a:pPr>
            <a:r>
              <a:rPr lang="en-US" sz="2200" dirty="0" smtClean="0">
                <a:latin typeface="Arial" pitchFamily="34" charset="0"/>
                <a:cs typeface="Arial" pitchFamily="34" charset="0"/>
              </a:rPr>
              <a:t> </a:t>
            </a:r>
            <a:r>
              <a:rPr lang="en-US" sz="2200" dirty="0">
                <a:latin typeface="Arial" pitchFamily="34" charset="0"/>
                <a:cs typeface="Arial" pitchFamily="34" charset="0"/>
              </a:rPr>
              <a:t>both gerunds and infinitives can serve as the object of a </a:t>
            </a:r>
            <a:r>
              <a:rPr lang="en-US" sz="2200" dirty="0" smtClean="0">
                <a:latin typeface="Arial" pitchFamily="34" charset="0"/>
                <a:cs typeface="Arial" pitchFamily="34" charset="0"/>
              </a:rPr>
              <a:t>verb.</a:t>
            </a:r>
          </a:p>
          <a:p>
            <a:pPr marL="285750" indent="-285750">
              <a:lnSpc>
                <a:spcPct val="150000"/>
              </a:lnSpc>
              <a:buClr>
                <a:srgbClr val="CC00FF"/>
              </a:buClr>
              <a:buFont typeface="Wingdings" pitchFamily="2" charset="2"/>
              <a:buChar char="ü"/>
            </a:pPr>
            <a:r>
              <a:rPr lang="en-US" sz="2200" dirty="0" smtClean="0">
                <a:latin typeface="Arial" pitchFamily="34" charset="0"/>
                <a:cs typeface="Arial" pitchFamily="34" charset="0"/>
              </a:rPr>
              <a:t>A </a:t>
            </a:r>
            <a:r>
              <a:rPr lang="en-US" sz="2200" dirty="0">
                <a:latin typeface="Arial" pitchFamily="34" charset="0"/>
                <a:cs typeface="Arial" pitchFamily="34" charset="0"/>
              </a:rPr>
              <a:t>gerund can be the object of a preposition; an infinitive cannot.</a:t>
            </a:r>
          </a:p>
        </p:txBody>
      </p:sp>
      <p:sp>
        <p:nvSpPr>
          <p:cNvPr id="3" name="2 Rectángulo"/>
          <p:cNvSpPr/>
          <p:nvPr/>
        </p:nvSpPr>
        <p:spPr>
          <a:xfrm>
            <a:off x="251520" y="6239053"/>
            <a:ext cx="6606480" cy="646331"/>
          </a:xfrm>
          <a:prstGeom prst="rect">
            <a:avLst/>
          </a:prstGeom>
        </p:spPr>
        <p:txBody>
          <a:bodyPr wrap="square">
            <a:spAutoFit/>
          </a:bodyPr>
          <a:lstStyle/>
          <a:p>
            <a:r>
              <a:rPr lang="es-ES" dirty="0">
                <a:hlinkClick r:id="rId2"/>
              </a:rPr>
              <a:t>https://</a:t>
            </a:r>
            <a:r>
              <a:rPr lang="es-ES" dirty="0" smtClean="0">
                <a:hlinkClick r:id="rId2"/>
              </a:rPr>
              <a:t>www.youtube.com/watch?v=8nGCRGZFuUQ</a:t>
            </a:r>
            <a:endParaRPr lang="es-ES" dirty="0" smtClean="0"/>
          </a:p>
          <a:p>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eacherivanatheenglishlanguageblog.files.wordpress.com/2014/10/infinitive-ger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5" descr="http://images.clipartpanda.com/pink-question-mark-clip-art-dTreBk9jc.jpe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504" y="3645024"/>
            <a:ext cx="2808312" cy="280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375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docstoccdn.com/thumb/orig/82452744.png"/>
          <p:cNvPicPr>
            <a:picLocks noChangeAspect="1" noChangeArrowheads="1"/>
          </p:cNvPicPr>
          <p:nvPr/>
        </p:nvPicPr>
        <p:blipFill rotWithShape="1">
          <a:blip r:embed="rId2">
            <a:extLst>
              <a:ext uri="{28A0092B-C50C-407E-A947-70E740481C1C}">
                <a14:useLocalDpi xmlns:a14="http://schemas.microsoft.com/office/drawing/2010/main" val="0"/>
              </a:ext>
            </a:extLst>
          </a:blip>
          <a:srcRect l="8039" t="10691" r="4918" b="9307"/>
          <a:stretch/>
        </p:blipFill>
        <p:spPr bwMode="auto">
          <a:xfrm>
            <a:off x="179512" y="0"/>
            <a:ext cx="89644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005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ncrypted-tbn0.gstatic.com/images?q=tbn:ANd9GcQz9kGa88E0kpNVFoWvV7pLK7PBV6Kyu_bogplffAR44xbXbqBoPQ"/>
          <p:cNvSpPr>
            <a:spLocks noChangeAspect="1" noChangeArrowheads="1"/>
          </p:cNvSpPr>
          <p:nvPr/>
        </p:nvSpPr>
        <p:spPr bwMode="auto">
          <a:xfrm>
            <a:off x="207434" y="-102394"/>
            <a:ext cx="397933" cy="2238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Resultado de imagen para infinitives and gerunds explanation"/>
          <p:cNvSpPr>
            <a:spLocks noChangeAspect="1" noChangeArrowheads="1"/>
          </p:cNvSpPr>
          <p:nvPr/>
        </p:nvSpPr>
        <p:spPr bwMode="auto">
          <a:xfrm>
            <a:off x="410634" y="11906"/>
            <a:ext cx="397933" cy="2238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0" name="Picture 2" descr="http://1.bp.blogspot.com/-evi243ySo0I/VcgFnwQ6wuI/AAAAAAAALQA/ac7OUUtHoFE/s1600/Gerund-or-Infinitive-.jpg"/>
          <p:cNvPicPr>
            <a:picLocks noChangeAspect="1" noChangeArrowheads="1"/>
          </p:cNvPicPr>
          <p:nvPr/>
        </p:nvPicPr>
        <p:blipFill rotWithShape="1">
          <a:blip r:embed="rId2">
            <a:extLst>
              <a:ext uri="{28A0092B-C50C-407E-A947-70E740481C1C}">
                <a14:useLocalDpi xmlns:a14="http://schemas.microsoft.com/office/drawing/2010/main" val="0"/>
              </a:ext>
            </a:extLst>
          </a:blip>
          <a:srcRect b="6286"/>
          <a:stretch/>
        </p:blipFill>
        <p:spPr bwMode="auto">
          <a:xfrm>
            <a:off x="207434" y="44624"/>
            <a:ext cx="8829062" cy="6205999"/>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51520" y="6372036"/>
            <a:ext cx="8496944" cy="369332"/>
          </a:xfrm>
          <a:prstGeom prst="rect">
            <a:avLst/>
          </a:prstGeom>
        </p:spPr>
        <p:txBody>
          <a:bodyPr wrap="square">
            <a:spAutoFit/>
          </a:bodyPr>
          <a:lstStyle/>
          <a:p>
            <a:r>
              <a:rPr lang="es-ES" dirty="0">
                <a:hlinkClick r:id="rId3"/>
              </a:rPr>
              <a:t>https://</a:t>
            </a:r>
            <a:r>
              <a:rPr lang="es-ES" dirty="0" smtClean="0">
                <a:hlinkClick r:id="rId3"/>
              </a:rPr>
              <a:t>www.youtube.com/watch?v=8XdMLCCK5DQ</a:t>
            </a:r>
            <a:endParaRPr lang="es-ES" dirty="0" smtClean="0"/>
          </a:p>
        </p:txBody>
      </p:sp>
    </p:spTree>
    <p:extLst>
      <p:ext uri="{BB962C8B-B14F-4D97-AF65-F5344CB8AC3E}">
        <p14:creationId xmlns:p14="http://schemas.microsoft.com/office/powerpoint/2010/main" val="3687130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79512" y="1340768"/>
            <a:ext cx="8712968" cy="923330"/>
          </a:xfrm>
          <a:prstGeom prst="rect">
            <a:avLst/>
          </a:prstGeom>
        </p:spPr>
        <p:txBody>
          <a:bodyPr wrap="square">
            <a:spAutoFit/>
          </a:bodyPr>
          <a:lstStyle/>
          <a:p>
            <a:r>
              <a:rPr lang="es-ES" dirty="0">
                <a:hlinkClick r:id="rId2"/>
              </a:rPr>
              <a:t>https://</a:t>
            </a:r>
            <a:r>
              <a:rPr lang="es-ES" dirty="0" smtClean="0">
                <a:hlinkClick r:id="rId2"/>
              </a:rPr>
              <a:t>elt.oup.com/student/englishfile/intermediate/i_games/theanteatergame/nef_int_games_ant01?cc=it&amp;selLanguage=it</a:t>
            </a:r>
            <a:endParaRPr lang="es-ES" dirty="0" smtClean="0"/>
          </a:p>
          <a:p>
            <a:endParaRPr lang="es-ES" dirty="0"/>
          </a:p>
        </p:txBody>
      </p:sp>
      <p:sp>
        <p:nvSpPr>
          <p:cNvPr id="8" name="7 Rectángulo"/>
          <p:cNvSpPr/>
          <p:nvPr/>
        </p:nvSpPr>
        <p:spPr>
          <a:xfrm>
            <a:off x="251520" y="5301208"/>
            <a:ext cx="8424936" cy="923330"/>
          </a:xfrm>
          <a:prstGeom prst="rect">
            <a:avLst/>
          </a:prstGeom>
        </p:spPr>
        <p:txBody>
          <a:bodyPr wrap="square">
            <a:spAutoFit/>
          </a:bodyPr>
          <a:lstStyle/>
          <a:p>
            <a:r>
              <a:rPr lang="es-ES" dirty="0">
                <a:hlinkClick r:id="rId3"/>
              </a:rPr>
              <a:t>http://</a:t>
            </a:r>
            <a:r>
              <a:rPr lang="es-ES" dirty="0" smtClean="0">
                <a:hlinkClick r:id="rId3"/>
              </a:rPr>
              <a:t>www.eslgamesworld.com/members/games/grammar/En%20garde/gerunds%20infinitive/gerunds%20or%20infinitive.html</a:t>
            </a:r>
            <a:endParaRPr lang="es-ES" dirty="0" smtClean="0"/>
          </a:p>
          <a:p>
            <a:endParaRPr lang="es-ES" dirty="0"/>
          </a:p>
        </p:txBody>
      </p:sp>
      <p:sp>
        <p:nvSpPr>
          <p:cNvPr id="9" name="8 Rectángulo"/>
          <p:cNvSpPr/>
          <p:nvPr/>
        </p:nvSpPr>
        <p:spPr>
          <a:xfrm>
            <a:off x="251520" y="3212976"/>
            <a:ext cx="7632848" cy="646331"/>
          </a:xfrm>
          <a:prstGeom prst="rect">
            <a:avLst/>
          </a:prstGeom>
        </p:spPr>
        <p:txBody>
          <a:bodyPr wrap="square">
            <a:spAutoFit/>
          </a:bodyPr>
          <a:lstStyle/>
          <a:p>
            <a:r>
              <a:rPr lang="es-ES" dirty="0">
                <a:hlinkClick r:id="rId4"/>
              </a:rPr>
              <a:t>http://</a:t>
            </a:r>
            <a:r>
              <a:rPr lang="es-ES" dirty="0" smtClean="0">
                <a:hlinkClick r:id="rId4"/>
              </a:rPr>
              <a:t>a4esl.org/q/f/z/zz97mkm.htm</a:t>
            </a:r>
            <a:endParaRPr lang="es-ES" dirty="0" smtClean="0"/>
          </a:p>
          <a:p>
            <a:endParaRPr lang="es-ES" dirty="0"/>
          </a:p>
        </p:txBody>
      </p:sp>
      <p:sp>
        <p:nvSpPr>
          <p:cNvPr id="10" name="9 CuadroTexto"/>
          <p:cNvSpPr txBox="1"/>
          <p:nvPr/>
        </p:nvSpPr>
        <p:spPr>
          <a:xfrm>
            <a:off x="199268" y="260648"/>
            <a:ext cx="8765220" cy="707886"/>
          </a:xfrm>
          <a:prstGeom prst="rect">
            <a:avLst/>
          </a:prstGeom>
          <a:noFill/>
        </p:spPr>
        <p:txBody>
          <a:bodyPr wrap="none" rtlCol="0">
            <a:spAutoFit/>
          </a:bodyPr>
          <a:lstStyle/>
          <a:p>
            <a:r>
              <a:rPr lang="es-ES" sz="2000" b="1" dirty="0" err="1" smtClean="0">
                <a:solidFill>
                  <a:srgbClr val="92D050"/>
                </a:solidFill>
                <a:latin typeface="Arial" pitchFamily="34" charset="0"/>
                <a:cs typeface="Arial" pitchFamily="34" charset="0"/>
              </a:rPr>
              <a:t>Click</a:t>
            </a:r>
            <a:r>
              <a:rPr lang="es-ES" sz="2000" b="1" dirty="0" smtClean="0">
                <a:solidFill>
                  <a:srgbClr val="92D050"/>
                </a:solidFill>
                <a:latin typeface="Arial" pitchFamily="34" charset="0"/>
                <a:cs typeface="Arial" pitchFamily="34" charset="0"/>
              </a:rPr>
              <a:t> </a:t>
            </a:r>
            <a:r>
              <a:rPr lang="es-ES" sz="2000" b="1" dirty="0" err="1" smtClean="0">
                <a:solidFill>
                  <a:srgbClr val="92D050"/>
                </a:solidFill>
                <a:latin typeface="Arial" pitchFamily="34" charset="0"/>
                <a:cs typeface="Arial" pitchFamily="34" charset="0"/>
              </a:rPr>
              <a:t>On</a:t>
            </a:r>
            <a:r>
              <a:rPr lang="es-ES" sz="2000" b="1" dirty="0" smtClean="0">
                <a:solidFill>
                  <a:srgbClr val="92D050"/>
                </a:solidFill>
                <a:latin typeface="Arial" pitchFamily="34" charset="0"/>
                <a:cs typeface="Arial" pitchFamily="34" charset="0"/>
              </a:rPr>
              <a:t> </a:t>
            </a:r>
            <a:r>
              <a:rPr lang="es-ES" sz="2000" b="1" dirty="0" err="1" smtClean="0">
                <a:solidFill>
                  <a:srgbClr val="92D050"/>
                </a:solidFill>
                <a:latin typeface="Arial" pitchFamily="34" charset="0"/>
                <a:cs typeface="Arial" pitchFamily="34" charset="0"/>
              </a:rPr>
              <a:t>The</a:t>
            </a:r>
            <a:r>
              <a:rPr lang="es-ES" sz="2000" b="1" dirty="0" smtClean="0">
                <a:solidFill>
                  <a:srgbClr val="92D050"/>
                </a:solidFill>
                <a:latin typeface="Arial" pitchFamily="34" charset="0"/>
                <a:cs typeface="Arial" pitchFamily="34" charset="0"/>
              </a:rPr>
              <a:t> </a:t>
            </a:r>
            <a:r>
              <a:rPr lang="es-ES" sz="2000" b="1" dirty="0" err="1" smtClean="0">
                <a:solidFill>
                  <a:srgbClr val="92D050"/>
                </a:solidFill>
                <a:latin typeface="Arial" pitchFamily="34" charset="0"/>
                <a:cs typeface="Arial" pitchFamily="34" charset="0"/>
              </a:rPr>
              <a:t>Following</a:t>
            </a:r>
            <a:r>
              <a:rPr lang="es-ES" sz="2000" b="1" dirty="0" smtClean="0">
                <a:solidFill>
                  <a:srgbClr val="92D050"/>
                </a:solidFill>
                <a:latin typeface="Arial" pitchFamily="34" charset="0"/>
                <a:cs typeface="Arial" pitchFamily="34" charset="0"/>
              </a:rPr>
              <a:t> Links </a:t>
            </a:r>
            <a:r>
              <a:rPr lang="es-ES" sz="2000" b="1" dirty="0" err="1" smtClean="0">
                <a:solidFill>
                  <a:srgbClr val="92D050"/>
                </a:solidFill>
                <a:latin typeface="Arial" pitchFamily="34" charset="0"/>
                <a:cs typeface="Arial" pitchFamily="34" charset="0"/>
              </a:rPr>
              <a:t>To</a:t>
            </a:r>
            <a:r>
              <a:rPr lang="es-ES" sz="2000" b="1" dirty="0" smtClean="0">
                <a:solidFill>
                  <a:srgbClr val="92D050"/>
                </a:solidFill>
                <a:latin typeface="Arial" pitchFamily="34" charset="0"/>
                <a:cs typeface="Arial" pitchFamily="34" charset="0"/>
              </a:rPr>
              <a:t> </a:t>
            </a:r>
            <a:r>
              <a:rPr lang="es-ES" sz="2000" b="1" dirty="0" err="1" smtClean="0">
                <a:solidFill>
                  <a:srgbClr val="92D050"/>
                </a:solidFill>
                <a:latin typeface="Arial" pitchFamily="34" charset="0"/>
                <a:cs typeface="Arial" pitchFamily="34" charset="0"/>
              </a:rPr>
              <a:t>Practice</a:t>
            </a:r>
            <a:r>
              <a:rPr lang="es-ES" sz="2000" b="1" dirty="0" smtClean="0">
                <a:solidFill>
                  <a:srgbClr val="92D050"/>
                </a:solidFill>
                <a:latin typeface="Arial" pitchFamily="34" charset="0"/>
                <a:cs typeface="Arial" pitchFamily="34" charset="0"/>
              </a:rPr>
              <a:t> </a:t>
            </a:r>
            <a:r>
              <a:rPr lang="es-ES" sz="2000" b="1" dirty="0" err="1" smtClean="0">
                <a:solidFill>
                  <a:srgbClr val="92D050"/>
                </a:solidFill>
                <a:latin typeface="Arial" pitchFamily="34" charset="0"/>
                <a:cs typeface="Arial" pitchFamily="34" charset="0"/>
              </a:rPr>
              <a:t>With</a:t>
            </a:r>
            <a:r>
              <a:rPr lang="es-ES" sz="2000" b="1" dirty="0" smtClean="0">
                <a:solidFill>
                  <a:srgbClr val="92D050"/>
                </a:solidFill>
                <a:latin typeface="Arial" pitchFamily="34" charset="0"/>
                <a:cs typeface="Arial" pitchFamily="34" charset="0"/>
              </a:rPr>
              <a:t> </a:t>
            </a:r>
            <a:r>
              <a:rPr lang="es-ES" sz="2000" b="1" dirty="0" err="1" smtClean="0">
                <a:solidFill>
                  <a:srgbClr val="92D050"/>
                </a:solidFill>
                <a:latin typeface="Arial" pitchFamily="34" charset="0"/>
                <a:cs typeface="Arial" pitchFamily="34" charset="0"/>
              </a:rPr>
              <a:t>Infinitives</a:t>
            </a:r>
            <a:r>
              <a:rPr lang="es-ES" sz="2000" b="1" dirty="0" smtClean="0">
                <a:solidFill>
                  <a:srgbClr val="92D050"/>
                </a:solidFill>
                <a:latin typeface="Arial" pitchFamily="34" charset="0"/>
                <a:cs typeface="Arial" pitchFamily="34" charset="0"/>
              </a:rPr>
              <a:t> And </a:t>
            </a:r>
            <a:r>
              <a:rPr lang="es-ES" sz="2000" b="1" dirty="0" err="1" smtClean="0">
                <a:solidFill>
                  <a:srgbClr val="92D050"/>
                </a:solidFill>
                <a:latin typeface="Arial" pitchFamily="34" charset="0"/>
                <a:cs typeface="Arial" pitchFamily="34" charset="0"/>
              </a:rPr>
              <a:t>Gerunds</a:t>
            </a:r>
            <a:endParaRPr lang="es-ES" sz="2000" b="1" dirty="0" smtClean="0">
              <a:solidFill>
                <a:srgbClr val="92D050"/>
              </a:solidFill>
              <a:latin typeface="Arial" pitchFamily="34" charset="0"/>
              <a:cs typeface="Arial" pitchFamily="34" charset="0"/>
            </a:endParaRPr>
          </a:p>
          <a:p>
            <a:r>
              <a:rPr lang="es-ES" sz="2000" b="1" dirty="0" err="1">
                <a:solidFill>
                  <a:srgbClr val="92D050"/>
                </a:solidFill>
              </a:rPr>
              <a:t>Print</a:t>
            </a:r>
            <a:r>
              <a:rPr lang="es-ES" sz="2000" b="1" dirty="0">
                <a:solidFill>
                  <a:srgbClr val="92D050"/>
                </a:solidFill>
              </a:rPr>
              <a:t> </a:t>
            </a:r>
            <a:r>
              <a:rPr lang="es-ES" sz="2000" b="1" dirty="0" err="1">
                <a:solidFill>
                  <a:srgbClr val="92D050"/>
                </a:solidFill>
              </a:rPr>
              <a:t>your</a:t>
            </a:r>
            <a:r>
              <a:rPr lang="es-ES" sz="2000" b="1" dirty="0">
                <a:solidFill>
                  <a:srgbClr val="92D050"/>
                </a:solidFill>
              </a:rPr>
              <a:t>  </a:t>
            </a:r>
            <a:r>
              <a:rPr lang="es-ES" sz="2000" b="1" dirty="0" err="1" smtClean="0">
                <a:solidFill>
                  <a:srgbClr val="92D050"/>
                </a:solidFill>
              </a:rPr>
              <a:t>results</a:t>
            </a:r>
            <a:endParaRPr lang="es-ES" sz="2000" b="1" dirty="0">
              <a:solidFill>
                <a:srgbClr val="92D05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159</Words>
  <Application>Microsoft Office PowerPoint</Application>
  <PresentationFormat>Presentación en pantalla (4:3)</PresentationFormat>
  <Paragraphs>16</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pc</cp:lastModifiedBy>
  <cp:revision>11</cp:revision>
  <dcterms:created xsi:type="dcterms:W3CDTF">2015-11-12T18:15:32Z</dcterms:created>
  <dcterms:modified xsi:type="dcterms:W3CDTF">2015-11-13T03:19:43Z</dcterms:modified>
</cp:coreProperties>
</file>