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9" r:id="rId4"/>
    <p:sldId id="260" r:id="rId5"/>
    <p:sldId id="257" r:id="rId6"/>
    <p:sldId id="261" r:id="rId7"/>
    <p:sldId id="263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42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0AED-4D6C-412B-BC6F-53E7B2E92DDB}" type="datetimeFigureOut">
              <a:rPr lang="es-MX" smtClean="0"/>
              <a:t>12/11/2015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023-B5A5-4BB5-AEB7-C09009845D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0AED-4D6C-412B-BC6F-53E7B2E92DDB}" type="datetimeFigureOut">
              <a:rPr lang="es-MX" smtClean="0"/>
              <a:t>12/11/2015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023-B5A5-4BB5-AEB7-C09009845D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0AED-4D6C-412B-BC6F-53E7B2E92DDB}" type="datetimeFigureOut">
              <a:rPr lang="es-MX" smtClean="0"/>
              <a:t>12/11/2015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023-B5A5-4BB5-AEB7-C09009845D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0AED-4D6C-412B-BC6F-53E7B2E92DDB}" type="datetimeFigureOut">
              <a:rPr lang="es-MX" smtClean="0"/>
              <a:t>12/11/2015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023-B5A5-4BB5-AEB7-C09009845D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0AED-4D6C-412B-BC6F-53E7B2E92DDB}" type="datetimeFigureOut">
              <a:rPr lang="es-MX" smtClean="0"/>
              <a:t>12/11/2015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023-B5A5-4BB5-AEB7-C09009845D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0AED-4D6C-412B-BC6F-53E7B2E92DDB}" type="datetimeFigureOut">
              <a:rPr lang="es-MX" smtClean="0"/>
              <a:t>12/11/2015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023-B5A5-4BB5-AEB7-C09009845D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0AED-4D6C-412B-BC6F-53E7B2E92DDB}" type="datetimeFigureOut">
              <a:rPr lang="es-MX" smtClean="0"/>
              <a:t>12/11/2015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023-B5A5-4BB5-AEB7-C09009845D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0AED-4D6C-412B-BC6F-53E7B2E92DDB}" type="datetimeFigureOut">
              <a:rPr lang="es-MX" smtClean="0"/>
              <a:t>12/11/2015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023-B5A5-4BB5-AEB7-C09009845D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0AED-4D6C-412B-BC6F-53E7B2E92DDB}" type="datetimeFigureOut">
              <a:rPr lang="es-MX" smtClean="0"/>
              <a:t>12/11/2015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023-B5A5-4BB5-AEB7-C09009845D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0AED-4D6C-412B-BC6F-53E7B2E92DDB}" type="datetimeFigureOut">
              <a:rPr lang="es-MX" smtClean="0"/>
              <a:t>12/11/2015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023-B5A5-4BB5-AEB7-C09009845D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0AED-4D6C-412B-BC6F-53E7B2E92DDB}" type="datetimeFigureOut">
              <a:rPr lang="es-MX" smtClean="0"/>
              <a:t>12/11/2015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023-B5A5-4BB5-AEB7-C09009845D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F0AED-4D6C-412B-BC6F-53E7B2E92DDB}" type="datetimeFigureOut">
              <a:rPr lang="es-MX" smtClean="0"/>
              <a:t>12/11/2015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17023-B5A5-4BB5-AEB7-C09009845DF0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yenglishpages.com/site_php_files/grammar-exercise-conditional-type-3.php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www.daniellestrickland.com/wp-content/uploads/2015/02/excel-if-statem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60648"/>
            <a:ext cx="4104456" cy="3672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5496" y="1556792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0" b="1" dirty="0" smtClean="0">
                <a:solidFill>
                  <a:srgbClr val="00B050"/>
                </a:solidFill>
                <a:latin typeface="Chiller" pitchFamily="82" charset="0"/>
              </a:rPr>
              <a:t>CONDITIONAL</a:t>
            </a:r>
            <a:endParaRPr lang="es-ES" sz="8000" b="1" dirty="0">
              <a:solidFill>
                <a:srgbClr val="00B050"/>
              </a:solidFill>
              <a:latin typeface="Chiller" pitchFamily="82" charset="0"/>
            </a:endParaRPr>
          </a:p>
        </p:txBody>
      </p:sp>
      <p:sp>
        <p:nvSpPr>
          <p:cNvPr id="3" name="2 Flecha derecha"/>
          <p:cNvSpPr/>
          <p:nvPr/>
        </p:nvSpPr>
        <p:spPr>
          <a:xfrm rot="8445237">
            <a:off x="5072078" y="4072465"/>
            <a:ext cx="2015154" cy="1223576"/>
          </a:xfrm>
          <a:prstGeom prst="rightArrow">
            <a:avLst/>
          </a:prstGeom>
          <a:solidFill>
            <a:srgbClr val="0070C0"/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70C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87624" y="4684253"/>
            <a:ext cx="4637808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600" dirty="0" err="1" smtClean="0">
                <a:solidFill>
                  <a:srgbClr val="0070C0"/>
                </a:solidFill>
                <a:latin typeface="Chiller" pitchFamily="82" charset="0"/>
              </a:rPr>
              <a:t>Results</a:t>
            </a:r>
            <a:endParaRPr lang="es-ES" sz="16600" dirty="0">
              <a:solidFill>
                <a:srgbClr val="0070C0"/>
              </a:solidFill>
              <a:latin typeface="Chiller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784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347864" y="188641"/>
          <a:ext cx="5544616" cy="1224135"/>
        </p:xfrm>
        <a:graphic>
          <a:graphicData uri="http://schemas.openxmlformats.org/drawingml/2006/table">
            <a:tbl>
              <a:tblPr/>
              <a:tblGrid>
                <a:gridCol w="2772308"/>
                <a:gridCol w="2772308"/>
              </a:tblGrid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es-MX" dirty="0" err="1">
                          <a:solidFill>
                            <a:srgbClr val="444444"/>
                          </a:solidFill>
                        </a:rPr>
                        <a:t>If</a:t>
                      </a:r>
                      <a:r>
                        <a:rPr lang="es-MX" dirty="0">
                          <a:solidFill>
                            <a:srgbClr val="444444"/>
                          </a:solidFill>
                        </a:rPr>
                        <a:t> </a:t>
                      </a:r>
                      <a:r>
                        <a:rPr lang="es-MX" dirty="0" err="1">
                          <a:solidFill>
                            <a:srgbClr val="444444"/>
                          </a:solidFill>
                        </a:rPr>
                        <a:t>clause</a:t>
                      </a:r>
                      <a:endParaRPr lang="es-MX" dirty="0">
                        <a:solidFill>
                          <a:srgbClr val="444444"/>
                        </a:solidFill>
                      </a:endParaRP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>
                          <a:solidFill>
                            <a:srgbClr val="444444"/>
                          </a:solidFill>
                        </a:rPr>
                        <a:t>Main clause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es-MX" b="1"/>
                        <a:t>If + Present tense</a:t>
                      </a:r>
                      <a:endParaRPr lang="es-MX"/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b="1"/>
                        <a:t>Present tense</a:t>
                      </a:r>
                      <a:endParaRPr lang="es-MX"/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es-MX" dirty="0" err="1"/>
                        <a:t>If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you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freeze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water</a:t>
                      </a:r>
                      <a:endParaRPr lang="es-MX" dirty="0"/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dirty="0" err="1"/>
                        <a:t>it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turns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into</a:t>
                      </a:r>
                      <a:r>
                        <a:rPr lang="es-MX" dirty="0"/>
                        <a:t> ice.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3347864" y="1844824"/>
          <a:ext cx="5544616" cy="1373876"/>
        </p:xfrm>
        <a:graphic>
          <a:graphicData uri="http://schemas.openxmlformats.org/drawingml/2006/table">
            <a:tbl>
              <a:tblPr/>
              <a:tblGrid>
                <a:gridCol w="2772308"/>
                <a:gridCol w="2772308"/>
              </a:tblGrid>
              <a:tr h="384043">
                <a:tc>
                  <a:txBody>
                    <a:bodyPr/>
                    <a:lstStyle/>
                    <a:p>
                      <a:pPr algn="l" fontAlgn="t"/>
                      <a:r>
                        <a:rPr lang="es-MX" dirty="0" err="1">
                          <a:solidFill>
                            <a:srgbClr val="444444"/>
                          </a:solidFill>
                        </a:rPr>
                        <a:t>If</a:t>
                      </a:r>
                      <a:r>
                        <a:rPr lang="es-MX" dirty="0">
                          <a:solidFill>
                            <a:srgbClr val="444444"/>
                          </a:solidFill>
                        </a:rPr>
                        <a:t> </a:t>
                      </a:r>
                      <a:r>
                        <a:rPr lang="es-MX" dirty="0" err="1">
                          <a:solidFill>
                            <a:srgbClr val="444444"/>
                          </a:solidFill>
                        </a:rPr>
                        <a:t>clause</a:t>
                      </a:r>
                      <a:endParaRPr lang="es-MX" dirty="0">
                        <a:solidFill>
                          <a:srgbClr val="444444"/>
                        </a:solidFill>
                      </a:endParaRP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>
                          <a:solidFill>
                            <a:srgbClr val="444444"/>
                          </a:solidFill>
                        </a:rPr>
                        <a:t>Main clause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 algn="l" fontAlgn="t"/>
                      <a:r>
                        <a:rPr lang="es-MX" b="1"/>
                        <a:t>If + Present tense</a:t>
                      </a:r>
                      <a:endParaRPr lang="es-MX"/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/>
                        <a:t>will / can / may / must + verb</a:t>
                      </a:r>
                      <a:endParaRPr lang="en-US" dirty="0"/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 algn="l" fontAlgn="t"/>
                      <a:r>
                        <a:rPr lang="es-MX"/>
                        <a:t>If it rains today,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dirty="0" err="1"/>
                        <a:t>I'll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stay</a:t>
                      </a:r>
                      <a:r>
                        <a:rPr lang="es-MX" dirty="0"/>
                        <a:t> at home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3347864" y="3573016"/>
          <a:ext cx="5544616" cy="1211580"/>
        </p:xfrm>
        <a:graphic>
          <a:graphicData uri="http://schemas.openxmlformats.org/drawingml/2006/table">
            <a:tbl>
              <a:tblPr/>
              <a:tblGrid>
                <a:gridCol w="2772308"/>
                <a:gridCol w="2772308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s-MX" b="1" dirty="0" err="1"/>
                        <a:t>If</a:t>
                      </a:r>
                      <a:r>
                        <a:rPr lang="es-MX" b="1" dirty="0"/>
                        <a:t> + </a:t>
                      </a:r>
                      <a:r>
                        <a:rPr lang="es-MX" b="1" dirty="0" err="1"/>
                        <a:t>Past</a:t>
                      </a:r>
                      <a:r>
                        <a:rPr lang="es-MX" b="1" dirty="0"/>
                        <a:t> Simple</a:t>
                      </a:r>
                      <a:endParaRPr lang="es-MX" dirty="0"/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b="1"/>
                        <a:t>would / could / might + verb</a:t>
                      </a:r>
                      <a:endParaRPr lang="es-MX"/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If I won the lottery,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I would travel around the world.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3347864" y="5198318"/>
          <a:ext cx="5544616" cy="1543050"/>
        </p:xfrm>
        <a:graphic>
          <a:graphicData uri="http://schemas.openxmlformats.org/drawingml/2006/table">
            <a:tbl>
              <a:tblPr/>
              <a:tblGrid>
                <a:gridCol w="2217846"/>
                <a:gridCol w="3326770"/>
              </a:tblGrid>
              <a:tr h="316002">
                <a:tc>
                  <a:txBody>
                    <a:bodyPr/>
                    <a:lstStyle/>
                    <a:p>
                      <a:pPr algn="l" fontAlgn="t"/>
                      <a:r>
                        <a:rPr lang="es-MX" dirty="0" err="1">
                          <a:solidFill>
                            <a:srgbClr val="444444"/>
                          </a:solidFill>
                        </a:rPr>
                        <a:t>If</a:t>
                      </a:r>
                      <a:r>
                        <a:rPr lang="es-MX" dirty="0">
                          <a:solidFill>
                            <a:srgbClr val="444444"/>
                          </a:solidFill>
                        </a:rPr>
                        <a:t> </a:t>
                      </a:r>
                      <a:r>
                        <a:rPr lang="es-MX" dirty="0" err="1">
                          <a:solidFill>
                            <a:srgbClr val="444444"/>
                          </a:solidFill>
                        </a:rPr>
                        <a:t>clause</a:t>
                      </a:r>
                      <a:endParaRPr lang="es-MX" dirty="0">
                        <a:solidFill>
                          <a:srgbClr val="444444"/>
                        </a:solidFill>
                      </a:endParaRP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dirty="0" err="1">
                          <a:solidFill>
                            <a:srgbClr val="444444"/>
                          </a:solidFill>
                        </a:rPr>
                        <a:t>Main</a:t>
                      </a:r>
                      <a:r>
                        <a:rPr lang="es-MX" dirty="0">
                          <a:solidFill>
                            <a:srgbClr val="444444"/>
                          </a:solidFill>
                        </a:rPr>
                        <a:t> </a:t>
                      </a:r>
                      <a:r>
                        <a:rPr lang="es-MX" dirty="0" err="1">
                          <a:solidFill>
                            <a:srgbClr val="444444"/>
                          </a:solidFill>
                        </a:rPr>
                        <a:t>clause</a:t>
                      </a:r>
                      <a:endParaRPr lang="es-MX" dirty="0">
                        <a:solidFill>
                          <a:srgbClr val="444444"/>
                        </a:solidFill>
                      </a:endParaRP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577520">
                <a:tc>
                  <a:txBody>
                    <a:bodyPr/>
                    <a:lstStyle/>
                    <a:p>
                      <a:pPr algn="l" fontAlgn="t"/>
                      <a:r>
                        <a:rPr lang="es-MX" b="1" dirty="0" err="1"/>
                        <a:t>If</a:t>
                      </a:r>
                      <a:r>
                        <a:rPr lang="es-MX" b="1" dirty="0"/>
                        <a:t> + </a:t>
                      </a:r>
                      <a:r>
                        <a:rPr lang="es-MX" b="1" dirty="0" err="1"/>
                        <a:t>Past</a:t>
                      </a:r>
                      <a:r>
                        <a:rPr lang="es-MX" b="1" dirty="0"/>
                        <a:t> </a:t>
                      </a:r>
                      <a:r>
                        <a:rPr lang="es-MX" b="1" dirty="0" err="1"/>
                        <a:t>Perfect</a:t>
                      </a:r>
                      <a:r>
                        <a:rPr lang="es-MX" b="1" dirty="0"/>
                        <a:t> tense</a:t>
                      </a:r>
                      <a:endParaRPr lang="es-MX" dirty="0"/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b="1"/>
                        <a:t>would/could/might + have + past participle</a:t>
                      </a:r>
                      <a:endParaRPr lang="es-MX"/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  <a:tr h="57752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If I had won the lottery,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I would have traveled around the world.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  <p:sp>
        <p:nvSpPr>
          <p:cNvPr id="8" name="7 Rectángulo"/>
          <p:cNvSpPr/>
          <p:nvPr/>
        </p:nvSpPr>
        <p:spPr>
          <a:xfrm>
            <a:off x="35496" y="2420888"/>
            <a:ext cx="33123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rial" pitchFamily="34" charset="0"/>
                <a:cs typeface="Arial" pitchFamily="34" charset="0"/>
              </a:rPr>
              <a:t>Nature: Open condition, what is said in the condition is possible.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Time: This condition refers either to present or to future time.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35496" y="4005064"/>
            <a:ext cx="3240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rial" pitchFamily="34" charset="0"/>
                <a:cs typeface="Arial" pitchFamily="34" charset="0"/>
              </a:rPr>
              <a:t>Nature: unreal (impossible) or improbable situations.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Time: present; the TENSE is past, but we are talking about the present, now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35496" y="5949280"/>
            <a:ext cx="31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rial" pitchFamily="34" charset="0"/>
                <a:cs typeface="Arial" pitchFamily="34" charset="0"/>
              </a:rPr>
              <a:t>Nature: unreal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Time: Past (so we are talking about a situation that was </a:t>
            </a:r>
            <a:r>
              <a:rPr lang="en-US" sz="1200" u="sng" dirty="0">
                <a:latin typeface="Arial" pitchFamily="34" charset="0"/>
                <a:cs typeface="Arial" pitchFamily="34" charset="0"/>
              </a:rPr>
              <a:t>not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 so in the past.)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5496" y="2051556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First</a:t>
            </a:r>
            <a:r>
              <a:rPr lang="es-MX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conditional</a:t>
            </a:r>
            <a:endParaRPr lang="es-MX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5496" y="3707740"/>
            <a:ext cx="231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Second</a:t>
            </a:r>
            <a:r>
              <a:rPr lang="es-MX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conditional</a:t>
            </a:r>
            <a:endParaRPr lang="es-MX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5496" y="558924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Third</a:t>
            </a:r>
            <a:r>
              <a:rPr lang="es-MX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conditional</a:t>
            </a:r>
            <a:endParaRPr lang="es-MX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5496" y="116632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Zero</a:t>
            </a:r>
            <a:r>
              <a:rPr lang="es-MX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conditional</a:t>
            </a:r>
            <a:endParaRPr lang="es-MX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0" y="548680"/>
            <a:ext cx="3312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rial" pitchFamily="34" charset="0"/>
                <a:cs typeface="Arial" pitchFamily="34" charset="0"/>
              </a:rPr>
              <a:t>Nature: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It is used for scientific facts or statements that are always true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Time: This condition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refers to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present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868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http://www.slideshare.net/littlebeli/first-conditionallesson</a:t>
            </a:r>
            <a:endParaRPr lang="es-MX" sz="2000" u="sng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79512" y="44624"/>
            <a:ext cx="8112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2400" dirty="0" err="1" smtClean="0"/>
              <a:t>Click</a:t>
            </a:r>
            <a:r>
              <a:rPr lang="es-MX" sz="2400" dirty="0" smtClean="0"/>
              <a:t> </a:t>
            </a:r>
            <a:r>
              <a:rPr lang="es-MX" sz="2400" dirty="0" err="1" smtClean="0"/>
              <a:t>on</a:t>
            </a:r>
            <a:r>
              <a:rPr lang="es-MX" sz="2400" dirty="0" smtClean="0"/>
              <a:t> </a:t>
            </a:r>
            <a:r>
              <a:rPr lang="es-MX" sz="2400" dirty="0" err="1" smtClean="0"/>
              <a:t>the</a:t>
            </a:r>
            <a:r>
              <a:rPr lang="es-MX" sz="2400" dirty="0" smtClean="0"/>
              <a:t> </a:t>
            </a:r>
            <a:r>
              <a:rPr lang="es-MX" sz="2400" dirty="0" err="1" smtClean="0"/>
              <a:t>following</a:t>
            </a:r>
            <a:r>
              <a:rPr lang="es-MX" sz="2400" dirty="0" smtClean="0"/>
              <a:t> link </a:t>
            </a:r>
            <a:r>
              <a:rPr lang="es-MX" sz="2400" dirty="0" err="1" smtClean="0"/>
              <a:t>to</a:t>
            </a:r>
            <a:r>
              <a:rPr lang="es-MX" sz="2400" dirty="0" smtClean="0"/>
              <a:t> </a:t>
            </a:r>
            <a:r>
              <a:rPr lang="es-MX" sz="2400" dirty="0" err="1" smtClean="0"/>
              <a:t>learn</a:t>
            </a:r>
            <a:r>
              <a:rPr lang="es-MX" sz="2400" dirty="0" smtClean="0"/>
              <a:t> more </a:t>
            </a:r>
            <a:r>
              <a:rPr lang="es-MX" sz="2400" dirty="0" err="1" smtClean="0"/>
              <a:t>about</a:t>
            </a:r>
            <a:r>
              <a:rPr lang="es-MX" sz="2400" dirty="0" smtClean="0"/>
              <a:t> </a:t>
            </a:r>
            <a:r>
              <a:rPr lang="es-MX" sz="2400" dirty="0" err="1" smtClean="0"/>
              <a:t>first</a:t>
            </a:r>
            <a:r>
              <a:rPr lang="es-MX" sz="2400" dirty="0" smtClean="0"/>
              <a:t> </a:t>
            </a:r>
            <a:r>
              <a:rPr lang="es-MX" sz="2400" dirty="0" err="1" smtClean="0"/>
              <a:t>Conditional</a:t>
            </a:r>
            <a:endParaRPr lang="es-MX" sz="2400" dirty="0"/>
          </a:p>
        </p:txBody>
      </p:sp>
      <p:pic>
        <p:nvPicPr>
          <p:cNvPr id="14338" name="Picture 2" descr="First conditional-lesson"/>
          <p:cNvPicPr>
            <a:picLocks noChangeAspect="1" noChangeArrowheads="1"/>
          </p:cNvPicPr>
          <p:nvPr/>
        </p:nvPicPr>
        <p:blipFill>
          <a:blip r:embed="rId2" cstate="print"/>
          <a:srcRect b="24263"/>
          <a:stretch>
            <a:fillRect/>
          </a:stretch>
        </p:blipFill>
        <p:spPr bwMode="auto">
          <a:xfrm>
            <a:off x="899592" y="980728"/>
            <a:ext cx="7128792" cy="4842198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539552" y="6453336"/>
            <a:ext cx="5544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u="sng" dirty="0">
                <a:solidFill>
                  <a:srgbClr val="0070C0"/>
                </a:solidFill>
              </a:rPr>
              <a:t>https://www.youtube.com/watch?v=8Fb1xw3eURQ</a:t>
            </a:r>
          </a:p>
        </p:txBody>
      </p:sp>
      <p:sp>
        <p:nvSpPr>
          <p:cNvPr id="6" name="5 Rectángulo"/>
          <p:cNvSpPr/>
          <p:nvPr/>
        </p:nvSpPr>
        <p:spPr>
          <a:xfrm>
            <a:off x="827584" y="6156012"/>
            <a:ext cx="5760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u="sng" dirty="0" smtClean="0">
                <a:solidFill>
                  <a:srgbClr val="0070C0"/>
                </a:solidFill>
              </a:rPr>
              <a:t>https://www.youtube.com/watch?v=Htk8TiYa0ic</a:t>
            </a:r>
            <a:endParaRPr lang="es-MX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046300"/>
              </p:ext>
            </p:extLst>
          </p:nvPr>
        </p:nvGraphicFramePr>
        <p:xfrm>
          <a:off x="467544" y="2061180"/>
          <a:ext cx="8229600" cy="3528060"/>
        </p:xfrm>
        <a:graphic>
          <a:graphicData uri="http://schemas.openxmlformats.org/drawingml/2006/table">
            <a:tbl>
              <a:tblPr/>
              <a:tblGrid>
                <a:gridCol w="802432"/>
                <a:gridCol w="2520280"/>
                <a:gridCol w="4906888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ES" i="1" dirty="0" err="1">
                          <a:effectLst/>
                        </a:rPr>
                        <a:t>if</a:t>
                      </a:r>
                      <a:endParaRPr lang="es-ES" dirty="0">
                        <a:effectLst/>
                      </a:endParaRPr>
                    </a:p>
                  </a:txBody>
                  <a:tcPr marL="95250" marR="95250" marT="95250" marB="95250" anchor="b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>
                          <a:effectLst/>
                        </a:rPr>
                        <a:t>condition</a:t>
                      </a:r>
                    </a:p>
                  </a:txBody>
                  <a:tcPr marL="95250" marR="95250" marT="95250" marB="95250" anchor="b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>
                          <a:effectLst/>
                        </a:rPr>
                        <a:t>result</a:t>
                      </a:r>
                    </a:p>
                  </a:txBody>
                  <a:tcPr marL="95250" marR="95250" marT="95250" marB="95250" anchor="b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ES">
                          <a:effectLst/>
                        </a:rPr>
                        <a:t> </a:t>
                      </a:r>
                    </a:p>
                  </a:txBody>
                  <a:tcPr marL="95250" marR="95250" marT="95250" marB="95250" anchor="b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dirty="0" err="1">
                          <a:effectLst/>
                        </a:rPr>
                        <a:t>Present</a:t>
                      </a:r>
                      <a:r>
                        <a:rPr lang="es-ES" dirty="0">
                          <a:effectLst/>
                        </a:rPr>
                        <a:t> Simple</a:t>
                      </a:r>
                    </a:p>
                  </a:txBody>
                  <a:tcPr marL="95250" marR="95250" marT="95250" marB="95250" anchor="b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>
                          <a:effectLst/>
                        </a:rPr>
                        <a:t>Present Simple</a:t>
                      </a:r>
                    </a:p>
                  </a:txBody>
                  <a:tcPr marL="95250" marR="95250" marT="95250" marB="95250" anchor="b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s-ES">
                          <a:effectLst/>
                        </a:rPr>
                        <a:t>If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I </a:t>
                      </a:r>
                      <a:r>
                        <a:rPr lang="en-US" dirty="0" smtClean="0">
                          <a:effectLst/>
                        </a:rPr>
                        <a:t>don`t make my bed,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dirty="0"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s-ES">
                          <a:effectLst/>
                        </a:rPr>
                        <a:t>If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I </a:t>
                      </a:r>
                      <a:r>
                        <a:rPr lang="en-US" dirty="0" smtClean="0">
                          <a:effectLst/>
                        </a:rPr>
                        <a:t>stay under the sun</a:t>
                      </a:r>
                      <a:r>
                        <a:rPr lang="en-US" baseline="0" dirty="0" smtClean="0">
                          <a:effectLst/>
                        </a:rPr>
                        <a:t> for long time</a:t>
                      </a:r>
                      <a:r>
                        <a:rPr lang="en-US" dirty="0" smtClean="0">
                          <a:effectLst/>
                        </a:rPr>
                        <a:t>,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S"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s-ES">
                          <a:effectLst/>
                        </a:rPr>
                        <a:t>If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dirty="0" err="1" smtClean="0">
                          <a:effectLst/>
                        </a:rPr>
                        <a:t>You</a:t>
                      </a:r>
                      <a:r>
                        <a:rPr lang="es-ES" dirty="0" smtClean="0">
                          <a:effectLst/>
                        </a:rPr>
                        <a:t> </a:t>
                      </a:r>
                      <a:r>
                        <a:rPr lang="es-ES" dirty="0" err="1" smtClean="0">
                          <a:effectLst/>
                        </a:rPr>
                        <a:t>smoke</a:t>
                      </a:r>
                      <a:r>
                        <a:rPr lang="es-ES" dirty="0" smtClean="0">
                          <a:effectLst/>
                        </a:rPr>
                        <a:t>,</a:t>
                      </a:r>
                      <a:endParaRPr lang="es-ES" dirty="0"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S" dirty="0"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s-ES" dirty="0" err="1">
                          <a:effectLst/>
                        </a:rPr>
                        <a:t>If</a:t>
                      </a:r>
                      <a:endParaRPr lang="es-ES" dirty="0"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dirty="0" err="1">
                          <a:effectLst/>
                        </a:rPr>
                        <a:t>you</a:t>
                      </a:r>
                      <a:r>
                        <a:rPr lang="es-ES" dirty="0">
                          <a:effectLst/>
                        </a:rPr>
                        <a:t> </a:t>
                      </a:r>
                      <a:r>
                        <a:rPr lang="es-ES" dirty="0" err="1">
                          <a:effectLst/>
                        </a:rPr>
                        <a:t>heat</a:t>
                      </a:r>
                      <a:r>
                        <a:rPr lang="es-ES" dirty="0">
                          <a:effectLst/>
                        </a:rPr>
                        <a:t> ice,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S" dirty="0"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err="1" smtClean="0">
                          <a:effectLst/>
                        </a:rPr>
                        <a:t>If</a:t>
                      </a:r>
                      <a:endParaRPr lang="es-ES" dirty="0" smtClean="0"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dirty="0" err="1" smtClean="0">
                          <a:effectLst/>
                        </a:rPr>
                        <a:t>My</a:t>
                      </a:r>
                      <a:r>
                        <a:rPr lang="es-ES" baseline="0" dirty="0" smtClean="0">
                          <a:effectLst/>
                        </a:rPr>
                        <a:t> </a:t>
                      </a:r>
                      <a:r>
                        <a:rPr lang="es-ES" baseline="0" dirty="0" err="1" smtClean="0">
                          <a:effectLst/>
                        </a:rPr>
                        <a:t>baby</a:t>
                      </a:r>
                      <a:r>
                        <a:rPr lang="es-ES" dirty="0" smtClean="0">
                          <a:effectLst/>
                        </a:rPr>
                        <a:t> </a:t>
                      </a:r>
                      <a:r>
                        <a:rPr lang="es-ES" dirty="0" err="1" smtClean="0">
                          <a:effectLst/>
                        </a:rPr>
                        <a:t>doesn`t</a:t>
                      </a:r>
                      <a:r>
                        <a:rPr lang="es-ES" dirty="0" smtClean="0">
                          <a:effectLst/>
                        </a:rPr>
                        <a:t> </a:t>
                      </a:r>
                      <a:r>
                        <a:rPr lang="es-ES" dirty="0" err="1" smtClean="0">
                          <a:effectLst/>
                        </a:rPr>
                        <a:t>eat</a:t>
                      </a:r>
                      <a:endParaRPr lang="es-ES" dirty="0"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S" dirty="0"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467544" y="404664"/>
            <a:ext cx="2296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rgbClr val="0070C0"/>
                </a:solidFill>
              </a:rPr>
              <a:t>Zero </a:t>
            </a:r>
            <a:r>
              <a:rPr lang="es-ES" sz="2400" b="1" dirty="0" err="1" smtClean="0">
                <a:solidFill>
                  <a:srgbClr val="0070C0"/>
                </a:solidFill>
              </a:rPr>
              <a:t>Conditional</a:t>
            </a:r>
            <a:endParaRPr lang="es-ES" sz="2400" b="1" dirty="0">
              <a:solidFill>
                <a:srgbClr val="0070C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5536" y="1331476"/>
            <a:ext cx="5309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Complete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following</a:t>
            </a:r>
            <a:r>
              <a:rPr lang="es-ES" dirty="0" smtClean="0"/>
              <a:t> chart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zero</a:t>
            </a:r>
            <a:r>
              <a:rPr lang="es-ES" dirty="0" smtClean="0"/>
              <a:t> </a:t>
            </a:r>
            <a:r>
              <a:rPr lang="es-ES" dirty="0" err="1" smtClean="0"/>
              <a:t>conditional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5894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1st Conditional Game. English 6ºEP"/>
          <p:cNvPicPr>
            <a:picLocks noChangeAspect="1" noChangeArrowheads="1"/>
          </p:cNvPicPr>
          <p:nvPr/>
        </p:nvPicPr>
        <p:blipFill>
          <a:blip r:embed="rId2" cstate="print"/>
          <a:srcRect b="6024"/>
          <a:stretch>
            <a:fillRect/>
          </a:stretch>
        </p:blipFill>
        <p:spPr bwMode="auto">
          <a:xfrm>
            <a:off x="35787" y="0"/>
            <a:ext cx="9072717" cy="6813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38" t="8460" r="34431" b="18646"/>
          <a:stretch/>
        </p:blipFill>
        <p:spPr bwMode="auto">
          <a:xfrm>
            <a:off x="179512" y="1196752"/>
            <a:ext cx="7272808" cy="550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467544" y="188640"/>
            <a:ext cx="2651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err="1" smtClean="0">
                <a:solidFill>
                  <a:srgbClr val="0070C0"/>
                </a:solidFill>
              </a:rPr>
              <a:t>Second</a:t>
            </a:r>
            <a:r>
              <a:rPr lang="es-ES" sz="2400" b="1" dirty="0" smtClean="0">
                <a:solidFill>
                  <a:srgbClr val="0070C0"/>
                </a:solidFill>
              </a:rPr>
              <a:t> </a:t>
            </a:r>
            <a:r>
              <a:rPr lang="es-ES" sz="2400" b="1" dirty="0" err="1" smtClean="0">
                <a:solidFill>
                  <a:srgbClr val="0070C0"/>
                </a:solidFill>
              </a:rPr>
              <a:t>Conditional</a:t>
            </a:r>
            <a:endParaRPr lang="es-ES" sz="2400" b="1" dirty="0">
              <a:solidFill>
                <a:srgbClr val="0070C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3528" y="827420"/>
            <a:ext cx="7632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Complete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following</a:t>
            </a:r>
            <a:r>
              <a:rPr lang="es-ES" dirty="0" smtClean="0"/>
              <a:t> </a:t>
            </a:r>
            <a:r>
              <a:rPr lang="es-ES" dirty="0" err="1" smtClean="0"/>
              <a:t>sentences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answer</a:t>
            </a:r>
            <a:r>
              <a:rPr lang="es-ES" dirty="0" smtClean="0"/>
              <a:t> use </a:t>
            </a:r>
            <a:r>
              <a:rPr lang="es-ES" dirty="0" err="1" smtClean="0"/>
              <a:t>second</a:t>
            </a:r>
            <a:r>
              <a:rPr lang="es-ES" dirty="0" smtClean="0"/>
              <a:t>  </a:t>
            </a:r>
            <a:r>
              <a:rPr lang="es-ES" dirty="0" err="1" smtClean="0"/>
              <a:t>conditional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065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6095037"/>
            <a:ext cx="89171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hlinkClick r:id="rId2"/>
              </a:rPr>
              <a:t>http://</a:t>
            </a:r>
            <a:r>
              <a:rPr lang="es-ES" dirty="0" smtClean="0">
                <a:hlinkClick r:id="rId2"/>
              </a:rPr>
              <a:t>www.myenglishpages.com/site_php_files/grammar-exercise-conditional-type-3.php</a:t>
            </a:r>
            <a:endParaRPr lang="es-ES" dirty="0" smtClean="0"/>
          </a:p>
          <a:p>
            <a:endParaRPr lang="es-ES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43" t="23954" r="22874" b="35218"/>
          <a:stretch/>
        </p:blipFill>
        <p:spPr bwMode="auto">
          <a:xfrm>
            <a:off x="395536" y="836712"/>
            <a:ext cx="8424937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467544" y="188640"/>
            <a:ext cx="2391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err="1" smtClean="0">
                <a:solidFill>
                  <a:srgbClr val="0070C0"/>
                </a:solidFill>
              </a:rPr>
              <a:t>Third</a:t>
            </a:r>
            <a:r>
              <a:rPr lang="es-ES" sz="2400" b="1" dirty="0" smtClean="0">
                <a:solidFill>
                  <a:srgbClr val="0070C0"/>
                </a:solidFill>
              </a:rPr>
              <a:t> </a:t>
            </a:r>
            <a:r>
              <a:rPr lang="es-ES" sz="2400" b="1" dirty="0" err="1" smtClean="0">
                <a:solidFill>
                  <a:srgbClr val="0070C0"/>
                </a:solidFill>
              </a:rPr>
              <a:t>Conditional</a:t>
            </a:r>
            <a:endParaRPr lang="es-E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0562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287</Words>
  <Application>Microsoft Office PowerPoint</Application>
  <PresentationFormat>Presentación en pantalla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pc</cp:lastModifiedBy>
  <cp:revision>10</cp:revision>
  <dcterms:created xsi:type="dcterms:W3CDTF">2015-02-22T19:00:03Z</dcterms:created>
  <dcterms:modified xsi:type="dcterms:W3CDTF">2015-11-13T01:33:49Z</dcterms:modified>
</cp:coreProperties>
</file>