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38F2-B487-4FFF-A673-EDFBA3C46FC0}" type="datetimeFigureOut">
              <a:rPr lang="es-ES" smtClean="0"/>
              <a:t>14/12/2016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C9FB2-2AAD-49CE-8EAC-A9E7092E47E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pressoenglish.net/comparative-adjectives-not-as-as/" TargetMode="External"/><Relationship Id="rId2" Type="http://schemas.openxmlformats.org/officeDocument/2006/relationships/hyperlink" Target="http://www.englisch-hilfen.de/en/exercises/adjectives_adverbs/adjectives_comparison_as_as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olf.univ-fcomte.fr/wp-content/uploads/grammar/comparative_superlative/0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0557"/>
            <a:ext cx="8568952" cy="6568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179512" y="1397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dirty="0" smtClean="0"/>
              <a:t>The </a:t>
            </a:r>
            <a:r>
              <a:rPr lang="en-US" dirty="0"/>
              <a:t>most </a:t>
            </a:r>
            <a:r>
              <a:rPr lang="en-US" dirty="0" smtClean="0"/>
              <a:t>dangerous …..</a:t>
            </a:r>
            <a:endParaRPr lang="en-US" dirty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most historic </a:t>
            </a:r>
            <a:r>
              <a:rPr lang="en-US" dirty="0" smtClean="0"/>
              <a:t>…..</a:t>
            </a:r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most traditional </a:t>
            </a:r>
            <a:r>
              <a:rPr lang="en-US" dirty="0" smtClean="0"/>
              <a:t>….</a:t>
            </a:r>
            <a:endParaRPr lang="en-US" dirty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most </a:t>
            </a:r>
            <a:r>
              <a:rPr lang="en-US" dirty="0" smtClean="0"/>
              <a:t>touristic…</a:t>
            </a:r>
            <a:endParaRPr lang="en-US" dirty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best </a:t>
            </a:r>
            <a:r>
              <a:rPr lang="en-US" dirty="0" smtClean="0"/>
              <a:t>view….</a:t>
            </a:r>
          </a:p>
          <a:p>
            <a:pPr fontAlgn="base"/>
            <a:r>
              <a:rPr lang="en-US" dirty="0" smtClean="0"/>
              <a:t>The most peaceful park….</a:t>
            </a:r>
          </a:p>
          <a:p>
            <a:pPr fontAlgn="base"/>
            <a:endParaRPr lang="en-US" dirty="0"/>
          </a:p>
        </p:txBody>
      </p:sp>
      <p:sp>
        <p:nvSpPr>
          <p:cNvPr id="3" name="2 CuadroTexto"/>
          <p:cNvSpPr txBox="1"/>
          <p:nvPr/>
        </p:nvSpPr>
        <p:spPr>
          <a:xfrm>
            <a:off x="179513" y="116632"/>
            <a:ext cx="8496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Oral </a:t>
            </a:r>
            <a:r>
              <a:rPr lang="es-ES" sz="2000" b="1" dirty="0" err="1" smtClean="0"/>
              <a:t>practice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with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superlatives</a:t>
            </a:r>
            <a:endParaRPr lang="es-ES" sz="2000" b="1" dirty="0" smtClean="0"/>
          </a:p>
          <a:p>
            <a:r>
              <a:rPr lang="es-ES" sz="2000" b="1" dirty="0" err="1" smtClean="0"/>
              <a:t>Give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examples</a:t>
            </a:r>
            <a:r>
              <a:rPr lang="es-ES" sz="2000" b="1" dirty="0" smtClean="0"/>
              <a:t> of </a:t>
            </a:r>
            <a:r>
              <a:rPr lang="es-ES" sz="2000" b="1" dirty="0" err="1" smtClean="0"/>
              <a:t>cities</a:t>
            </a:r>
            <a:r>
              <a:rPr lang="es-ES" sz="2000" b="1" dirty="0" smtClean="0"/>
              <a:t>  in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world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states</a:t>
            </a:r>
            <a:r>
              <a:rPr lang="es-ES" sz="2000" b="1" dirty="0" smtClean="0"/>
              <a:t> in </a:t>
            </a:r>
            <a:r>
              <a:rPr lang="es-ES" sz="2000" b="1" dirty="0" err="1" smtClean="0"/>
              <a:t>your</a:t>
            </a:r>
            <a:r>
              <a:rPr lang="es-ES" sz="2000" b="1" dirty="0" smtClean="0"/>
              <a:t> country </a:t>
            </a:r>
            <a:r>
              <a:rPr lang="es-ES" sz="2000" b="1" dirty="0" err="1" smtClean="0"/>
              <a:t>or</a:t>
            </a:r>
            <a:r>
              <a:rPr lang="es-ES" sz="2000" b="1" dirty="0" smtClean="0"/>
              <a:t> places,  </a:t>
            </a:r>
            <a:r>
              <a:rPr lang="es-ES" sz="2000" b="1" dirty="0" err="1" smtClean="0"/>
              <a:t>to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practice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with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supperlatives</a:t>
            </a:r>
            <a:endParaRPr lang="es-E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 dirty="0">
              <a:solidFill>
                <a:srgbClr val="3333CC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99592" y="116632"/>
            <a:ext cx="79138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err="1" smtClean="0">
                <a:solidFill>
                  <a:srgbClr val="0000FF"/>
                </a:solidFill>
              </a:rPr>
              <a:t>Comparatives</a:t>
            </a:r>
            <a:r>
              <a:rPr lang="es-ES" sz="4400" b="1" dirty="0" smtClean="0">
                <a:solidFill>
                  <a:srgbClr val="0000FF"/>
                </a:solidFill>
              </a:rPr>
              <a:t> </a:t>
            </a:r>
            <a:r>
              <a:rPr lang="es-ES" sz="4400" b="1" dirty="0" err="1" smtClean="0">
                <a:solidFill>
                  <a:srgbClr val="0000FF"/>
                </a:solidFill>
              </a:rPr>
              <a:t>with</a:t>
            </a:r>
            <a:r>
              <a:rPr lang="es-ES" sz="4400" b="1" dirty="0" smtClean="0">
                <a:solidFill>
                  <a:srgbClr val="0000FF"/>
                </a:solidFill>
              </a:rPr>
              <a:t>     AS……. AS…</a:t>
            </a:r>
            <a:endParaRPr lang="es-ES" sz="4400" b="1" dirty="0">
              <a:solidFill>
                <a:srgbClr val="0000FF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2189" y="1268760"/>
            <a:ext cx="6632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We</a:t>
            </a:r>
            <a:r>
              <a:rPr lang="es-ES" sz="2400" dirty="0" smtClean="0"/>
              <a:t> use </a:t>
            </a:r>
            <a:r>
              <a:rPr lang="es-ES" sz="2400" dirty="0" err="1" smtClean="0"/>
              <a:t>comparative</a:t>
            </a:r>
            <a:r>
              <a:rPr lang="es-ES" sz="2400" dirty="0" smtClean="0"/>
              <a:t>:   </a:t>
            </a:r>
            <a:r>
              <a:rPr lang="es-ES" sz="3200" dirty="0" smtClean="0">
                <a:solidFill>
                  <a:srgbClr val="FF0000"/>
                </a:solidFill>
              </a:rPr>
              <a:t>as       </a:t>
            </a:r>
            <a:r>
              <a:rPr lang="es-ES" sz="3200" dirty="0" err="1" smtClean="0">
                <a:solidFill>
                  <a:srgbClr val="FF0000"/>
                </a:solidFill>
              </a:rPr>
              <a:t>adjective</a:t>
            </a:r>
            <a:r>
              <a:rPr lang="es-ES" sz="3200" dirty="0" smtClean="0">
                <a:solidFill>
                  <a:srgbClr val="FF0000"/>
                </a:solidFill>
              </a:rPr>
              <a:t>       as</a:t>
            </a:r>
            <a:endParaRPr lang="es-ES" sz="2400" dirty="0" smtClean="0">
              <a:solidFill>
                <a:srgbClr val="FF0000"/>
              </a:solidFill>
            </a:endParaRPr>
          </a:p>
          <a:p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say</a:t>
            </a:r>
            <a:r>
              <a:rPr lang="es-ES" sz="2400" dirty="0" smtClean="0"/>
              <a:t> </a:t>
            </a:r>
            <a:r>
              <a:rPr lang="es-ES" sz="2400" dirty="0" err="1" smtClean="0"/>
              <a:t>two</a:t>
            </a:r>
            <a:r>
              <a:rPr lang="es-ES" sz="2400" dirty="0" smtClean="0"/>
              <a:t> </a:t>
            </a:r>
            <a:r>
              <a:rPr lang="es-ES" sz="2400" dirty="0" err="1" smtClean="0"/>
              <a:t>persons</a:t>
            </a:r>
            <a:r>
              <a:rPr lang="es-ES" sz="2400" dirty="0" smtClean="0"/>
              <a:t> , </a:t>
            </a:r>
            <a:r>
              <a:rPr lang="es-ES" sz="2400" dirty="0" err="1" smtClean="0"/>
              <a:t>things</a:t>
            </a:r>
            <a:r>
              <a:rPr lang="es-ES" sz="2400" dirty="0" smtClean="0"/>
              <a:t> </a:t>
            </a:r>
            <a:r>
              <a:rPr lang="es-ES" sz="2400" dirty="0" err="1" smtClean="0"/>
              <a:t>or</a:t>
            </a:r>
            <a:r>
              <a:rPr lang="es-ES" sz="2400" dirty="0" smtClean="0"/>
              <a:t> places are </a:t>
            </a:r>
            <a:r>
              <a:rPr lang="es-ES" sz="2400" dirty="0" err="1" smtClean="0"/>
              <a:t>equal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4059069"/>
            <a:ext cx="75300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We</a:t>
            </a:r>
            <a:r>
              <a:rPr lang="es-ES" sz="2400" dirty="0" smtClean="0"/>
              <a:t> use </a:t>
            </a:r>
            <a:r>
              <a:rPr lang="es-ES" sz="2400" dirty="0" err="1" smtClean="0"/>
              <a:t>comparative</a:t>
            </a:r>
            <a:r>
              <a:rPr lang="es-ES" sz="2400" dirty="0" smtClean="0"/>
              <a:t>:   </a:t>
            </a:r>
            <a:r>
              <a:rPr lang="es-ES" sz="3200" dirty="0" err="1" smtClean="0">
                <a:solidFill>
                  <a:srgbClr val="FF0000"/>
                </a:solidFill>
              </a:rPr>
              <a:t>Not</a:t>
            </a:r>
            <a:r>
              <a:rPr lang="es-ES" sz="3200" dirty="0" smtClean="0">
                <a:solidFill>
                  <a:srgbClr val="FF0000"/>
                </a:solidFill>
              </a:rPr>
              <a:t> as       </a:t>
            </a:r>
            <a:r>
              <a:rPr lang="es-ES" sz="3200" dirty="0" err="1" smtClean="0">
                <a:solidFill>
                  <a:srgbClr val="FF0000"/>
                </a:solidFill>
              </a:rPr>
              <a:t>adjective</a:t>
            </a:r>
            <a:r>
              <a:rPr lang="es-ES" sz="3200" dirty="0" smtClean="0">
                <a:solidFill>
                  <a:srgbClr val="FF0000"/>
                </a:solidFill>
              </a:rPr>
              <a:t>       as</a:t>
            </a:r>
            <a:endParaRPr lang="es-ES" sz="2400" dirty="0" smtClean="0">
              <a:solidFill>
                <a:srgbClr val="FF0000"/>
              </a:solidFill>
            </a:endParaRPr>
          </a:p>
          <a:p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say</a:t>
            </a:r>
            <a:r>
              <a:rPr lang="es-ES" sz="2400" dirty="0" smtClean="0"/>
              <a:t> </a:t>
            </a:r>
            <a:r>
              <a:rPr lang="es-ES" sz="2400" dirty="0" err="1" smtClean="0"/>
              <a:t>two</a:t>
            </a:r>
            <a:r>
              <a:rPr lang="es-ES" sz="2400" dirty="0" smtClean="0"/>
              <a:t> </a:t>
            </a:r>
            <a:r>
              <a:rPr lang="es-ES" sz="2400" dirty="0" err="1" smtClean="0"/>
              <a:t>persons</a:t>
            </a:r>
            <a:r>
              <a:rPr lang="es-ES" sz="2400" dirty="0" smtClean="0"/>
              <a:t> , </a:t>
            </a:r>
            <a:r>
              <a:rPr lang="es-ES" sz="2400" dirty="0" err="1" smtClean="0"/>
              <a:t>things</a:t>
            </a:r>
            <a:r>
              <a:rPr lang="es-ES" sz="2400" dirty="0" smtClean="0"/>
              <a:t> </a:t>
            </a:r>
            <a:r>
              <a:rPr lang="es-ES" sz="2400" dirty="0" err="1" smtClean="0"/>
              <a:t>or</a:t>
            </a:r>
            <a:r>
              <a:rPr lang="es-ES" sz="2400" dirty="0" smtClean="0"/>
              <a:t> places are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equal</a:t>
            </a:r>
            <a:endParaRPr lang="es-ES" sz="2400" dirty="0"/>
          </a:p>
        </p:txBody>
      </p:sp>
      <p:sp>
        <p:nvSpPr>
          <p:cNvPr id="18434" name="AutoShape 2" descr="Resultado de imagen para signo de 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412776"/>
            <a:ext cx="36173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1412776"/>
            <a:ext cx="36173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4280" y="4221088"/>
            <a:ext cx="36173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4520" y="4221088"/>
            <a:ext cx="36173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/>
        </p:nvSpPr>
        <p:spPr>
          <a:xfrm>
            <a:off x="189462" y="2906941"/>
            <a:ext cx="48865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3333CC"/>
                </a:solidFill>
              </a:rPr>
              <a:t>Cancún </a:t>
            </a:r>
            <a:r>
              <a:rPr lang="es-ES" sz="2800" dirty="0" err="1" smtClean="0">
                <a:solidFill>
                  <a:srgbClr val="3333CC"/>
                </a:solidFill>
              </a:rPr>
              <a:t>is</a:t>
            </a:r>
            <a:r>
              <a:rPr lang="es-ES" sz="2800" dirty="0" smtClean="0">
                <a:solidFill>
                  <a:srgbClr val="3333CC"/>
                </a:solidFill>
              </a:rPr>
              <a:t> </a:t>
            </a:r>
            <a:r>
              <a:rPr lang="es-ES" sz="2800" u="sng" dirty="0" smtClean="0">
                <a:solidFill>
                  <a:srgbClr val="FF0000"/>
                </a:solidFill>
              </a:rPr>
              <a:t>as</a:t>
            </a:r>
            <a:r>
              <a:rPr lang="es-ES" sz="2800" u="sng" dirty="0" smtClean="0">
                <a:solidFill>
                  <a:srgbClr val="3333CC"/>
                </a:solidFill>
              </a:rPr>
              <a:t>   </a:t>
            </a:r>
            <a:r>
              <a:rPr lang="es-ES" sz="2800" u="sng" dirty="0" err="1" smtClean="0">
                <a:solidFill>
                  <a:srgbClr val="3333CC"/>
                </a:solidFill>
              </a:rPr>
              <a:t>clean</a:t>
            </a:r>
            <a:r>
              <a:rPr lang="es-ES" sz="2800" u="sng" dirty="0" smtClean="0">
                <a:solidFill>
                  <a:srgbClr val="3333CC"/>
                </a:solidFill>
              </a:rPr>
              <a:t>  </a:t>
            </a:r>
            <a:r>
              <a:rPr lang="es-ES" sz="2800" u="sng" dirty="0" smtClean="0">
                <a:solidFill>
                  <a:srgbClr val="FF0000"/>
                </a:solidFill>
              </a:rPr>
              <a:t>as</a:t>
            </a:r>
            <a:r>
              <a:rPr lang="es-ES" sz="2800" u="sng" dirty="0" smtClean="0">
                <a:solidFill>
                  <a:srgbClr val="3333CC"/>
                </a:solidFill>
              </a:rPr>
              <a:t> </a:t>
            </a:r>
            <a:r>
              <a:rPr lang="es-ES" sz="2800" dirty="0" err="1" smtClean="0">
                <a:solidFill>
                  <a:srgbClr val="3333CC"/>
                </a:solidFill>
              </a:rPr>
              <a:t>M</a:t>
            </a:r>
            <a:r>
              <a:rPr lang="es-ES" sz="2800" dirty="0" err="1" smtClean="0">
                <a:solidFill>
                  <a:srgbClr val="3333CC"/>
                </a:solidFill>
              </a:rPr>
              <a:t>azatlan</a:t>
            </a:r>
            <a:endParaRPr lang="es-ES" sz="2800" dirty="0" smtClean="0">
              <a:solidFill>
                <a:srgbClr val="3333CC"/>
              </a:solidFill>
            </a:endParaRPr>
          </a:p>
          <a:p>
            <a:endParaRPr lang="es-ES" sz="28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9512" y="5517232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rgbClr val="3333CC"/>
                </a:solidFill>
              </a:rPr>
              <a:t>Mazatlan</a:t>
            </a:r>
            <a:r>
              <a:rPr lang="es-ES" sz="2800" dirty="0" smtClean="0">
                <a:solidFill>
                  <a:srgbClr val="3333CC"/>
                </a:solidFill>
              </a:rPr>
              <a:t> </a:t>
            </a:r>
            <a:r>
              <a:rPr lang="es-ES" sz="2800" dirty="0" err="1" smtClean="0">
                <a:solidFill>
                  <a:srgbClr val="3333CC"/>
                </a:solidFill>
              </a:rPr>
              <a:t>is</a:t>
            </a:r>
            <a:r>
              <a:rPr lang="es-ES" sz="2800" dirty="0" smtClean="0">
                <a:solidFill>
                  <a:srgbClr val="3333CC"/>
                </a:solidFill>
              </a:rPr>
              <a:t> </a:t>
            </a:r>
            <a:r>
              <a:rPr lang="es-ES" sz="2800" u="sng" dirty="0" err="1" smtClean="0">
                <a:solidFill>
                  <a:srgbClr val="FF0000"/>
                </a:solidFill>
              </a:rPr>
              <a:t>not</a:t>
            </a:r>
            <a:r>
              <a:rPr lang="es-ES" sz="2800" u="sng" dirty="0" smtClean="0">
                <a:solidFill>
                  <a:srgbClr val="FF0000"/>
                </a:solidFill>
              </a:rPr>
              <a:t> </a:t>
            </a:r>
            <a:r>
              <a:rPr lang="es-ES" sz="2800" u="sng" dirty="0" smtClean="0">
                <a:solidFill>
                  <a:srgbClr val="FF0000"/>
                </a:solidFill>
              </a:rPr>
              <a:t>as</a:t>
            </a:r>
            <a:r>
              <a:rPr lang="es-ES" sz="2800" u="sng" dirty="0" smtClean="0">
                <a:solidFill>
                  <a:srgbClr val="3333CC"/>
                </a:solidFill>
              </a:rPr>
              <a:t> </a:t>
            </a:r>
            <a:r>
              <a:rPr lang="es-ES" sz="2800" u="sng" dirty="0" err="1" smtClean="0">
                <a:solidFill>
                  <a:srgbClr val="3333CC"/>
                </a:solidFill>
              </a:rPr>
              <a:t>expensive</a:t>
            </a:r>
            <a:r>
              <a:rPr lang="es-ES" sz="2800" u="sng" dirty="0" smtClean="0">
                <a:solidFill>
                  <a:srgbClr val="3333CC"/>
                </a:solidFill>
              </a:rPr>
              <a:t> </a:t>
            </a:r>
            <a:r>
              <a:rPr lang="es-ES" sz="2800" u="sng" dirty="0" smtClean="0">
                <a:solidFill>
                  <a:srgbClr val="FF0000"/>
                </a:solidFill>
              </a:rPr>
              <a:t>as</a:t>
            </a:r>
            <a:r>
              <a:rPr lang="es-ES" sz="2800" dirty="0" smtClean="0">
                <a:solidFill>
                  <a:srgbClr val="3333CC"/>
                </a:solidFill>
              </a:rPr>
              <a:t> </a:t>
            </a:r>
            <a:r>
              <a:rPr lang="es-ES" sz="2800" dirty="0">
                <a:solidFill>
                  <a:srgbClr val="3333CC"/>
                </a:solidFill>
              </a:rPr>
              <a:t>C</a:t>
            </a:r>
            <a:r>
              <a:rPr lang="es-ES" sz="2800" dirty="0" smtClean="0">
                <a:solidFill>
                  <a:srgbClr val="3333CC"/>
                </a:solidFill>
              </a:rPr>
              <a:t>ancún</a:t>
            </a:r>
          </a:p>
          <a:p>
            <a:endParaRPr lang="es-ES" sz="2800" dirty="0"/>
          </a:p>
        </p:txBody>
      </p:sp>
      <p:sp>
        <p:nvSpPr>
          <p:cNvPr id="18437" name="AutoShape 5" descr="Resultado de imagen para ta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8442" name="Picture 10" descr="Resultado de imagen para cancu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348880"/>
            <a:ext cx="1944215" cy="1296143"/>
          </a:xfrm>
          <a:prstGeom prst="rect">
            <a:avLst/>
          </a:prstGeom>
          <a:noFill/>
        </p:spPr>
      </p:pic>
      <p:pic>
        <p:nvPicPr>
          <p:cNvPr id="18444" name="Picture 12" descr="Resultado de imagen para Mazatl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348880"/>
            <a:ext cx="1979712" cy="1296144"/>
          </a:xfrm>
          <a:prstGeom prst="rect">
            <a:avLst/>
          </a:prstGeom>
          <a:noFill/>
        </p:spPr>
      </p:pic>
      <p:pic>
        <p:nvPicPr>
          <p:cNvPr id="24" name="Picture 10" descr="Resultado de imagen para cancu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5373216"/>
            <a:ext cx="1944215" cy="1296143"/>
          </a:xfrm>
          <a:prstGeom prst="rect">
            <a:avLst/>
          </a:prstGeom>
          <a:noFill/>
        </p:spPr>
      </p:pic>
      <p:pic>
        <p:nvPicPr>
          <p:cNvPr id="25" name="Picture 12" descr="Resultado de imagen para Mazatl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373216"/>
            <a:ext cx="1979712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1520" y="251356"/>
            <a:ext cx="3670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Practice</a:t>
            </a:r>
            <a:r>
              <a:rPr lang="es-ES" sz="2400" dirty="0" smtClean="0"/>
              <a:t> </a:t>
            </a:r>
            <a:r>
              <a:rPr lang="es-ES" sz="2400" dirty="0" err="1" smtClean="0"/>
              <a:t>your</a:t>
            </a:r>
            <a:r>
              <a:rPr lang="es-ES" sz="2400" dirty="0" smtClean="0"/>
              <a:t> </a:t>
            </a:r>
            <a:r>
              <a:rPr lang="es-ES" sz="2400" dirty="0" err="1" smtClean="0"/>
              <a:t>own</a:t>
            </a:r>
            <a:r>
              <a:rPr lang="es-ES" sz="2400" dirty="0" smtClean="0"/>
              <a:t> </a:t>
            </a:r>
            <a:r>
              <a:rPr lang="es-ES" sz="2400" dirty="0" err="1" smtClean="0"/>
              <a:t>examples</a:t>
            </a:r>
            <a:endParaRPr lang="es-ES" sz="2400" dirty="0"/>
          </a:p>
        </p:txBody>
      </p:sp>
      <p:pic>
        <p:nvPicPr>
          <p:cNvPr id="16392" name="Picture 8" descr="Resultado de imagen para coahui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0271" y="2725825"/>
            <a:ext cx="1532871" cy="2133927"/>
          </a:xfrm>
          <a:prstGeom prst="rect">
            <a:avLst/>
          </a:prstGeom>
          <a:noFill/>
        </p:spPr>
      </p:pic>
      <p:pic>
        <p:nvPicPr>
          <p:cNvPr id="16394" name="Picture 10" descr="Resultado de imagen para nuevole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540" y="2636912"/>
            <a:ext cx="1514879" cy="2222840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179512" y="4974221"/>
            <a:ext cx="160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Nuevo León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058343" y="4902213"/>
            <a:ext cx="123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Coahuila</a:t>
            </a:r>
            <a:endParaRPr lang="es-ES" dirty="0"/>
          </a:p>
        </p:txBody>
      </p:sp>
      <p:pic>
        <p:nvPicPr>
          <p:cNvPr id="16396" name="Picture 12" descr="Resultado de imagen para mexic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962513"/>
            <a:ext cx="2232248" cy="1517929"/>
          </a:xfrm>
          <a:prstGeom prst="rect">
            <a:avLst/>
          </a:prstGeom>
          <a:noFill/>
        </p:spPr>
      </p:pic>
      <p:sp>
        <p:nvSpPr>
          <p:cNvPr id="16398" name="AutoShape 14" descr="Resultado de imagen para united st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6401" name="Picture 17" descr="Resultado de imagen para united stat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7" y="3933056"/>
            <a:ext cx="2264979" cy="1779626"/>
          </a:xfrm>
          <a:prstGeom prst="rect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5227589" y="5834562"/>
            <a:ext cx="863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México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020272" y="5618538"/>
            <a:ext cx="142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United</a:t>
            </a:r>
            <a:r>
              <a:rPr lang="es-ES" dirty="0" smtClean="0"/>
              <a:t> </a:t>
            </a:r>
            <a:r>
              <a:rPr lang="es-ES" dirty="0" err="1" smtClean="0"/>
              <a:t>states</a:t>
            </a:r>
            <a:endParaRPr lang="es-ES" dirty="0"/>
          </a:p>
        </p:txBody>
      </p:sp>
      <p:pic>
        <p:nvPicPr>
          <p:cNvPr id="21" name="Picture 10" descr="Resultado de imagen para cancu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1938" y="980728"/>
            <a:ext cx="2484277" cy="1656184"/>
          </a:xfrm>
          <a:prstGeom prst="rect">
            <a:avLst/>
          </a:prstGeom>
          <a:noFill/>
        </p:spPr>
      </p:pic>
      <p:pic>
        <p:nvPicPr>
          <p:cNvPr id="22" name="Picture 12" descr="Resultado de imagen para Mazatla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0310" y="980727"/>
            <a:ext cx="2529634" cy="1656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980728"/>
            <a:ext cx="8676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hlinkClick r:id="rId2"/>
              </a:rPr>
              <a:t>http://www.englisch-hilfen.de/en/exercises/adjectives_adverbs/adjectives_comparison_as_as.htm</a:t>
            </a:r>
            <a:endParaRPr lang="es-ES" sz="1400" dirty="0" smtClean="0"/>
          </a:p>
          <a:p>
            <a:endParaRPr lang="es-ES" sz="1400" dirty="0"/>
          </a:p>
        </p:txBody>
      </p:sp>
      <p:sp>
        <p:nvSpPr>
          <p:cNvPr id="3" name="2 Rectángulo"/>
          <p:cNvSpPr/>
          <p:nvPr/>
        </p:nvSpPr>
        <p:spPr>
          <a:xfrm>
            <a:off x="107504" y="1262281"/>
            <a:ext cx="6678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hlinkClick r:id="rId3"/>
              </a:rPr>
              <a:t>https://www.espressoenglish.net/comparative-adjectives-not-as-as/</a:t>
            </a:r>
            <a:endParaRPr lang="es-ES" sz="1600" dirty="0" smtClean="0"/>
          </a:p>
          <a:p>
            <a:endParaRPr lang="es-ES" sz="1600" dirty="0"/>
          </a:p>
        </p:txBody>
      </p:sp>
      <p:sp>
        <p:nvSpPr>
          <p:cNvPr id="4" name="3 Rectángulo"/>
          <p:cNvSpPr/>
          <p:nvPr/>
        </p:nvSpPr>
        <p:spPr>
          <a:xfrm>
            <a:off x="107504" y="162008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hlinkClick r:id="rId4"/>
              </a:rPr>
              <a:t>http://eolf.univ-fcomte.fr/wp-content/uploads/grammar/comparative_superlative/02.htm</a:t>
            </a:r>
            <a:endParaRPr lang="es-ES" sz="1600" dirty="0" smtClean="0"/>
          </a:p>
          <a:p>
            <a:endParaRPr lang="es-E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634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Practice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following</a:t>
            </a:r>
            <a:r>
              <a:rPr lang="es-ES" sz="2400" dirty="0" smtClean="0"/>
              <a:t> links </a:t>
            </a:r>
            <a:r>
              <a:rPr lang="es-ES" sz="2400" dirty="0" err="1" smtClean="0"/>
              <a:t>print</a:t>
            </a:r>
            <a:r>
              <a:rPr lang="es-ES" sz="2400" dirty="0" smtClean="0"/>
              <a:t> </a:t>
            </a:r>
            <a:r>
              <a:rPr lang="es-ES" sz="2400" dirty="0" err="1" smtClean="0"/>
              <a:t>your</a:t>
            </a:r>
            <a:r>
              <a:rPr lang="es-ES" sz="2400" dirty="0" smtClean="0"/>
              <a:t> </a:t>
            </a:r>
            <a:r>
              <a:rPr lang="es-ES" sz="2400" dirty="0" err="1" smtClean="0"/>
              <a:t>results</a:t>
            </a:r>
            <a:endParaRPr lang="es-E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132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</cp:revision>
  <dcterms:created xsi:type="dcterms:W3CDTF">2016-12-15T00:58:25Z</dcterms:created>
  <dcterms:modified xsi:type="dcterms:W3CDTF">2016-12-15T02:14:18Z</dcterms:modified>
</cp:coreProperties>
</file>