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notesMasterIdLst>
    <p:notesMasterId r:id="rId17"/>
  </p:notesMasterIdLst>
  <p:sldIdLst>
    <p:sldId id="256" r:id="rId2"/>
    <p:sldId id="267" r:id="rId3"/>
    <p:sldId id="268" r:id="rId4"/>
    <p:sldId id="269" r:id="rId5"/>
    <p:sldId id="270" r:id="rId6"/>
    <p:sldId id="271" r:id="rId7"/>
    <p:sldId id="272" r:id="rId8"/>
    <p:sldId id="273" r:id="rId9"/>
    <p:sldId id="263" r:id="rId10"/>
    <p:sldId id="259" r:id="rId11"/>
    <p:sldId id="258" r:id="rId12"/>
    <p:sldId id="257" r:id="rId13"/>
    <p:sldId id="261" r:id="rId14"/>
    <p:sldId id="260" r:id="rId15"/>
    <p:sldId id="262" r:id="rId16"/>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57B876-0227-47CD-A85B-A4C2F739E439}" type="datetimeFigureOut">
              <a:rPr lang="es-MX" smtClean="0"/>
              <a:t>22/05/2017</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90A1F09-2CCC-4A79-AF8F-4B2946C9A38F}" type="slidenum">
              <a:rPr lang="es-MX" smtClean="0"/>
              <a:t>‹Nº›</a:t>
            </a:fld>
            <a:endParaRPr lang="es-MX"/>
          </a:p>
        </p:txBody>
      </p:sp>
    </p:spTree>
    <p:extLst>
      <p:ext uri="{BB962C8B-B14F-4D97-AF65-F5344CB8AC3E}">
        <p14:creationId xmlns:p14="http://schemas.microsoft.com/office/powerpoint/2010/main" val="20383146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Shape 9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6" name="Shape 9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Shape 6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7" name="Shape 6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0" name="Shape 8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Shape 8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9" name="Shape 8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4" name="13 Título"/>
          <p:cNvSpPr>
            <a:spLocks noGrp="1"/>
          </p:cNvSpPr>
          <p:nvPr>
            <p:ph type="ctrTitle"/>
          </p:nvPr>
        </p:nvSpPr>
        <p:spPr>
          <a:xfrm>
            <a:off x="1432560" y="359898"/>
            <a:ext cx="7406640" cy="1472184"/>
          </a:xfrm>
        </p:spPr>
        <p:txBody>
          <a:bodyPr anchor="b"/>
          <a:lstStyle>
            <a:lvl1pPr algn="l">
              <a:defRPr/>
            </a:lvl1pPr>
            <a:extLst/>
          </a:lstStyle>
          <a:p>
            <a:r>
              <a:rPr kumimoji="0" lang="es-ES" smtClean="0"/>
              <a:t>Haga clic para modificar el estilo de título del patrón</a:t>
            </a:r>
            <a:endParaRPr kumimoji="0" lang="en-US"/>
          </a:p>
        </p:txBody>
      </p:sp>
      <p:sp>
        <p:nvSpPr>
          <p:cNvPr id="22" name="21 Subtítulo"/>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7" name="6 Marcador de fecha"/>
          <p:cNvSpPr>
            <a:spLocks noGrp="1"/>
          </p:cNvSpPr>
          <p:nvPr>
            <p:ph type="dt" sz="half" idx="10"/>
          </p:nvPr>
        </p:nvSpPr>
        <p:spPr/>
        <p:txBody>
          <a:bodyPr/>
          <a:lstStyle>
            <a:extLst/>
          </a:lstStyle>
          <a:p>
            <a:fld id="{6AE66F1A-EC97-4D6B-A013-9B0500649792}" type="datetimeFigureOut">
              <a:rPr lang="es-MX" smtClean="0"/>
              <a:t>22/05/2017</a:t>
            </a:fld>
            <a:endParaRPr lang="es-MX"/>
          </a:p>
        </p:txBody>
      </p:sp>
      <p:sp>
        <p:nvSpPr>
          <p:cNvPr id="20" name="19 Marcador de pie de página"/>
          <p:cNvSpPr>
            <a:spLocks noGrp="1"/>
          </p:cNvSpPr>
          <p:nvPr>
            <p:ph type="ftr" sz="quarter" idx="11"/>
          </p:nvPr>
        </p:nvSpPr>
        <p:spPr/>
        <p:txBody>
          <a:bodyPr/>
          <a:lstStyle>
            <a:extLst/>
          </a:lstStyle>
          <a:p>
            <a:endParaRPr lang="es-MX"/>
          </a:p>
        </p:txBody>
      </p:sp>
      <p:sp>
        <p:nvSpPr>
          <p:cNvPr id="10" name="9 Marcador de número de diapositiva"/>
          <p:cNvSpPr>
            <a:spLocks noGrp="1"/>
          </p:cNvSpPr>
          <p:nvPr>
            <p:ph type="sldNum" sz="quarter" idx="12"/>
          </p:nvPr>
        </p:nvSpPr>
        <p:spPr/>
        <p:txBody>
          <a:bodyPr/>
          <a:lstStyle>
            <a:extLst/>
          </a:lstStyle>
          <a:p>
            <a:fld id="{5C3F5D4C-6A48-435F-B40A-35E5BE2269CC}" type="slidenum">
              <a:rPr lang="es-MX" smtClean="0"/>
              <a:t>‹Nº›</a:t>
            </a:fld>
            <a:endParaRPr lang="es-MX"/>
          </a:p>
        </p:txBody>
      </p:sp>
      <p:sp>
        <p:nvSpPr>
          <p:cNvPr id="8" name="7 Elipse"/>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6AE66F1A-EC97-4D6B-A013-9B0500649792}" type="datetimeFigureOut">
              <a:rPr lang="es-MX" smtClean="0"/>
              <a:t>22/05/2017</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5C3F5D4C-6A48-435F-B40A-35E5BE2269CC}"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274639"/>
            <a:ext cx="1828800" cy="5851525"/>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1143000" y="274640"/>
            <a:ext cx="55626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6AE66F1A-EC97-4D6B-A013-9B0500649792}" type="datetimeFigureOut">
              <a:rPr lang="es-MX" smtClean="0"/>
              <a:t>22/05/2017</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5C3F5D4C-6A48-435F-B40A-35E5BE2269CC}" type="slidenum">
              <a:rPr lang="es-MX" smtClean="0"/>
              <a:t>‹Nº›</a:t>
            </a:fld>
            <a:endParaRPr lang="es-MX"/>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593367"/>
            <a:ext cx="8520600" cy="763600"/>
          </a:xfrm>
          <a:prstGeom prst="rect">
            <a:avLst/>
          </a:prstGeom>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18" name="Shape 18"/>
          <p:cNvSpPr txBox="1">
            <a:spLocks noGrp="1"/>
          </p:cNvSpPr>
          <p:nvPr>
            <p:ph type="body" idx="1"/>
          </p:nvPr>
        </p:nvSpPr>
        <p:spPr>
          <a:xfrm>
            <a:off x="311700" y="1491400"/>
            <a:ext cx="8520600" cy="4555200"/>
          </a:xfrm>
          <a:prstGeom prst="rect">
            <a:avLst/>
          </a:prstGeom>
        </p:spPr>
        <p:txBody>
          <a:bodyPr lIns="91425" tIns="91425" rIns="91425" bIns="91425" anchor="t" anchorCtr="0"/>
          <a:lstStyle>
            <a:lvl1pPr lvl="0" rtl="0">
              <a:spcBef>
                <a:spcPts val="0"/>
              </a:spcBef>
              <a:buChar char="●"/>
              <a:defRPr/>
            </a:lvl1pPr>
            <a:lvl2pPr lvl="1" rtl="0">
              <a:spcBef>
                <a:spcPts val="0"/>
              </a:spcBef>
              <a:buChar char="○"/>
              <a:defRPr/>
            </a:lvl2pPr>
            <a:lvl3pPr lvl="2" rtl="0">
              <a:spcBef>
                <a:spcPts val="0"/>
              </a:spcBef>
              <a:buChar char="■"/>
              <a:defRPr/>
            </a:lvl3pPr>
            <a:lvl4pPr lvl="3" rtl="0">
              <a:spcBef>
                <a:spcPts val="0"/>
              </a:spcBef>
              <a:buChar char="●"/>
              <a:defRPr/>
            </a:lvl4pPr>
            <a:lvl5pPr lvl="4" rtl="0">
              <a:spcBef>
                <a:spcPts val="0"/>
              </a:spcBef>
              <a:buChar char="○"/>
              <a:defRPr/>
            </a:lvl5pPr>
            <a:lvl6pPr lvl="5" rtl="0">
              <a:spcBef>
                <a:spcPts val="0"/>
              </a:spcBef>
              <a:buChar char="■"/>
              <a:defRPr/>
            </a:lvl6pPr>
            <a:lvl7pPr lvl="6" rtl="0">
              <a:spcBef>
                <a:spcPts val="0"/>
              </a:spcBef>
              <a:buChar char="●"/>
              <a:defRPr/>
            </a:lvl7pPr>
            <a:lvl8pPr lvl="7" rtl="0">
              <a:spcBef>
                <a:spcPts val="0"/>
              </a:spcBef>
              <a:buChar char="○"/>
              <a:defRPr/>
            </a:lvl8pPr>
            <a:lvl9pPr lvl="8" rtl="0">
              <a:spcBef>
                <a:spcPts val="0"/>
              </a:spcBef>
              <a:buChar char="■"/>
              <a:defRPr/>
            </a:lvl9pPr>
          </a:lstStyle>
          <a:p>
            <a:endParaRPr/>
          </a:p>
        </p:txBody>
      </p:sp>
      <p:sp>
        <p:nvSpPr>
          <p:cNvPr id="19" name="Shape 19"/>
          <p:cNvSpPr txBox="1">
            <a:spLocks noGrp="1"/>
          </p:cNvSpPr>
          <p:nvPr>
            <p:ph type="sldNum" idx="12"/>
          </p:nvPr>
        </p:nvSpPr>
        <p:spPr>
          <a:xfrm>
            <a:off x="8472457" y="6217621"/>
            <a:ext cx="548700" cy="524800"/>
          </a:xfrm>
          <a:prstGeom prst="rect">
            <a:avLst/>
          </a:prstGeom>
        </p:spPr>
        <p:txBody>
          <a:bodyPr lIns="91425" tIns="91425" rIns="91425" bIns="91425" anchor="ctr" anchorCtr="0">
            <a:noAutofit/>
          </a:bodyPr>
          <a:lstStyle/>
          <a:p>
            <a:pPr lvl="0" rtl="0">
              <a:spcBef>
                <a:spcPts val="0"/>
              </a:spcBef>
              <a:buNone/>
            </a:pPr>
            <a:fld id="{00000000-1234-1234-1234-123412341234}" type="slidenum">
              <a:rPr lang="x-none"/>
              <a:t>‹Nº›</a:t>
            </a:fld>
            <a:endParaRPr lang="x-none"/>
          </a:p>
        </p:txBody>
      </p:sp>
    </p:spTree>
    <p:extLst>
      <p:ext uri="{BB962C8B-B14F-4D97-AF65-F5344CB8AC3E}">
        <p14:creationId xmlns:p14="http://schemas.microsoft.com/office/powerpoint/2010/main" val="26886847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6"/>
        <p:cNvGrpSpPr/>
        <p:nvPr/>
      </p:nvGrpSpPr>
      <p:grpSpPr>
        <a:xfrm>
          <a:off x="0" y="0"/>
          <a:ext cx="0" cy="0"/>
          <a:chOff x="0" y="0"/>
          <a:chExt cx="0" cy="0"/>
        </a:xfrm>
      </p:grpSpPr>
      <p:cxnSp>
        <p:nvCxnSpPr>
          <p:cNvPr id="17" name="Shape 17"/>
          <p:cNvCxnSpPr/>
          <p:nvPr/>
        </p:nvCxnSpPr>
        <p:spPr>
          <a:xfrm>
            <a:off x="4359601" y="3756617"/>
            <a:ext cx="424800" cy="0"/>
          </a:xfrm>
          <a:prstGeom prst="straightConnector1">
            <a:avLst/>
          </a:prstGeom>
          <a:noFill/>
          <a:ln w="38100" cap="flat" cmpd="sng">
            <a:solidFill>
              <a:schemeClr val="accent4"/>
            </a:solidFill>
            <a:prstDash val="solid"/>
            <a:round/>
            <a:headEnd type="none" w="med" len="med"/>
            <a:tailEnd type="none" w="med" len="med"/>
          </a:ln>
        </p:spPr>
      </p:cxnSp>
      <p:sp>
        <p:nvSpPr>
          <p:cNvPr id="18" name="Shape 18"/>
          <p:cNvSpPr txBox="1">
            <a:spLocks noGrp="1"/>
          </p:cNvSpPr>
          <p:nvPr>
            <p:ph type="title"/>
          </p:nvPr>
        </p:nvSpPr>
        <p:spPr>
          <a:xfrm>
            <a:off x="480750" y="2353267"/>
            <a:ext cx="8222100" cy="1210000"/>
          </a:xfrm>
          <a:prstGeom prst="rect">
            <a:avLst/>
          </a:prstGeom>
        </p:spPr>
        <p:txBody>
          <a:bodyPr lIns="91425" tIns="91425" rIns="91425" bIns="91425" anchor="b" anchorCtr="0"/>
          <a:lstStyle>
            <a:lvl1pPr lvl="0" algn="ctr">
              <a:spcBef>
                <a:spcPts val="0"/>
              </a:spcBef>
              <a:buSzPct val="100000"/>
              <a:defRPr sz="4800"/>
            </a:lvl1pPr>
            <a:lvl2pPr lvl="1" algn="ctr">
              <a:spcBef>
                <a:spcPts val="0"/>
              </a:spcBef>
              <a:buSzPct val="100000"/>
              <a:defRPr sz="4800"/>
            </a:lvl2pPr>
            <a:lvl3pPr lvl="2" algn="ctr">
              <a:spcBef>
                <a:spcPts val="0"/>
              </a:spcBef>
              <a:buSzPct val="100000"/>
              <a:defRPr sz="4800"/>
            </a:lvl3pPr>
            <a:lvl4pPr lvl="3" algn="ctr">
              <a:spcBef>
                <a:spcPts val="0"/>
              </a:spcBef>
              <a:buSzPct val="100000"/>
              <a:defRPr sz="4800"/>
            </a:lvl4pPr>
            <a:lvl5pPr lvl="4" algn="ctr">
              <a:spcBef>
                <a:spcPts val="0"/>
              </a:spcBef>
              <a:buSzPct val="100000"/>
              <a:defRPr sz="4800"/>
            </a:lvl5pPr>
            <a:lvl6pPr lvl="5" algn="ctr">
              <a:spcBef>
                <a:spcPts val="0"/>
              </a:spcBef>
              <a:buSzPct val="100000"/>
              <a:defRPr sz="4800"/>
            </a:lvl6pPr>
            <a:lvl7pPr lvl="6" algn="ctr">
              <a:spcBef>
                <a:spcPts val="0"/>
              </a:spcBef>
              <a:buSzPct val="100000"/>
              <a:defRPr sz="4800"/>
            </a:lvl7pPr>
            <a:lvl8pPr lvl="7" algn="ctr">
              <a:spcBef>
                <a:spcPts val="0"/>
              </a:spcBef>
              <a:buSzPct val="100000"/>
              <a:defRPr sz="4800"/>
            </a:lvl8pPr>
            <a:lvl9pPr lvl="8" algn="ctr">
              <a:spcBef>
                <a:spcPts val="0"/>
              </a:spcBef>
              <a:buSzPct val="100000"/>
              <a:defRPr sz="4800"/>
            </a:lvl9pPr>
          </a:lstStyle>
          <a:p>
            <a:endParaRPr/>
          </a:p>
        </p:txBody>
      </p:sp>
      <p:sp>
        <p:nvSpPr>
          <p:cNvPr id="19" name="Shape 19"/>
          <p:cNvSpPr txBox="1">
            <a:spLocks noGrp="1"/>
          </p:cNvSpPr>
          <p:nvPr>
            <p:ph type="sldNum" idx="12"/>
          </p:nvPr>
        </p:nvSpPr>
        <p:spPr>
          <a:xfrm>
            <a:off x="8472457" y="6217621"/>
            <a:ext cx="548700" cy="524800"/>
          </a:xfrm>
          <a:prstGeom prst="rect">
            <a:avLst/>
          </a:prstGeom>
        </p:spPr>
        <p:txBody>
          <a:bodyPr lIns="91425" tIns="91425" rIns="91425" bIns="91425" anchor="ctr" anchorCtr="0">
            <a:noAutofit/>
          </a:bodyPr>
          <a:lstStyle/>
          <a:p>
            <a:pPr lvl="0">
              <a:spcBef>
                <a:spcPts val="0"/>
              </a:spcBef>
              <a:buNone/>
            </a:pPr>
            <a:fld id="{00000000-1234-1234-1234-123412341234}" type="slidenum">
              <a:rPr lang="es"/>
              <a:t>‹Nº›</a:t>
            </a:fld>
            <a:endParaRPr lang="es"/>
          </a:p>
        </p:txBody>
      </p:sp>
    </p:spTree>
    <p:extLst>
      <p:ext uri="{BB962C8B-B14F-4D97-AF65-F5344CB8AC3E}">
        <p14:creationId xmlns:p14="http://schemas.microsoft.com/office/powerpoint/2010/main" val="3329385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6AE66F1A-EC97-4D6B-A013-9B0500649792}" type="datetimeFigureOut">
              <a:rPr lang="es-MX" smtClean="0"/>
              <a:t>22/05/2017</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5C3F5D4C-6A48-435F-B40A-35E5BE2269CC}"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6 Rectángulo"/>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6AE66F1A-EC97-4D6B-A013-9B0500649792}" type="datetimeFigureOut">
              <a:rPr lang="es-MX" smtClean="0"/>
              <a:t>22/05/2017</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5C3F5D4C-6A48-435F-B40A-35E5BE2269CC}" type="slidenum">
              <a:rPr lang="es-MX" smtClean="0"/>
              <a:t>‹Nº›</a:t>
            </a:fld>
            <a:endParaRPr lang="es-MX"/>
          </a:p>
        </p:txBody>
      </p:sp>
      <p:sp>
        <p:nvSpPr>
          <p:cNvPr id="10" name="9 Rectángulo"/>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6AE66F1A-EC97-4D6B-A013-9B0500649792}" type="datetimeFigureOut">
              <a:rPr lang="es-MX" smtClean="0"/>
              <a:t>22/05/2017</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5C3F5D4C-6A48-435F-B40A-35E5BE2269CC}" type="slidenum">
              <a:rPr lang="es-MX" smtClean="0"/>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6AE66F1A-EC97-4D6B-A013-9B0500649792}" type="datetimeFigureOut">
              <a:rPr lang="es-MX" smtClean="0"/>
              <a:t>22/05/2017</a:t>
            </a:fld>
            <a:endParaRPr lang="es-MX"/>
          </a:p>
        </p:txBody>
      </p:sp>
      <p:sp>
        <p:nvSpPr>
          <p:cNvPr id="8" name="7 Marcador de pie de página"/>
          <p:cNvSpPr>
            <a:spLocks noGrp="1"/>
          </p:cNvSpPr>
          <p:nvPr>
            <p:ph type="ftr" sz="quarter" idx="11"/>
          </p:nvPr>
        </p:nvSpPr>
        <p:spPr/>
        <p:txBody>
          <a:bodyPr/>
          <a:lstStyle>
            <a:extLst/>
          </a:lstStyle>
          <a:p>
            <a:endParaRPr lang="es-MX"/>
          </a:p>
        </p:txBody>
      </p:sp>
      <p:sp>
        <p:nvSpPr>
          <p:cNvPr id="9" name="8 Marcador de número de diapositiva"/>
          <p:cNvSpPr>
            <a:spLocks noGrp="1"/>
          </p:cNvSpPr>
          <p:nvPr>
            <p:ph type="sldNum" sz="quarter" idx="12"/>
          </p:nvPr>
        </p:nvSpPr>
        <p:spPr/>
        <p:txBody>
          <a:bodyPr/>
          <a:lstStyle>
            <a:extLst/>
          </a:lstStyle>
          <a:p>
            <a:fld id="{5C3F5D4C-6A48-435F-B40A-35E5BE2269CC}"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nchor="ct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6AE66F1A-EC97-4D6B-A013-9B0500649792}" type="datetimeFigureOut">
              <a:rPr lang="es-MX" smtClean="0"/>
              <a:t>22/05/2017</a:t>
            </a:fld>
            <a:endParaRPr lang="es-MX"/>
          </a:p>
        </p:txBody>
      </p:sp>
      <p:sp>
        <p:nvSpPr>
          <p:cNvPr id="4" name="3 Marcador de pie de página"/>
          <p:cNvSpPr>
            <a:spLocks noGrp="1"/>
          </p:cNvSpPr>
          <p:nvPr>
            <p:ph type="ftr" sz="quarter" idx="11"/>
          </p:nvPr>
        </p:nvSpPr>
        <p:spPr/>
        <p:txBody>
          <a:bodyPr/>
          <a:lstStyle>
            <a:extLst/>
          </a:lstStyle>
          <a:p>
            <a:endParaRPr lang="es-MX"/>
          </a:p>
        </p:txBody>
      </p:sp>
      <p:sp>
        <p:nvSpPr>
          <p:cNvPr id="5" name="4 Marcador de número de diapositiva"/>
          <p:cNvSpPr>
            <a:spLocks noGrp="1"/>
          </p:cNvSpPr>
          <p:nvPr>
            <p:ph type="sldNum" sz="quarter" idx="12"/>
          </p:nvPr>
        </p:nvSpPr>
        <p:spPr/>
        <p:txBody>
          <a:bodyPr/>
          <a:lstStyle>
            <a:extLst/>
          </a:lstStyle>
          <a:p>
            <a:fld id="{5C3F5D4C-6A48-435F-B40A-35E5BE2269CC}"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4 Rectángulo"/>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Marcador de fecha"/>
          <p:cNvSpPr>
            <a:spLocks noGrp="1"/>
          </p:cNvSpPr>
          <p:nvPr>
            <p:ph type="dt" sz="half" idx="10"/>
          </p:nvPr>
        </p:nvSpPr>
        <p:spPr/>
        <p:txBody>
          <a:bodyPr/>
          <a:lstStyle>
            <a:extLst/>
          </a:lstStyle>
          <a:p>
            <a:fld id="{6AE66F1A-EC97-4D6B-A013-9B0500649792}" type="datetimeFigureOut">
              <a:rPr lang="es-MX" smtClean="0"/>
              <a:t>22/05/2017</a:t>
            </a:fld>
            <a:endParaRPr lang="es-MX"/>
          </a:p>
        </p:txBody>
      </p:sp>
      <p:sp>
        <p:nvSpPr>
          <p:cNvPr id="3" name="2 Marcador de pie de página"/>
          <p:cNvSpPr>
            <a:spLocks noGrp="1"/>
          </p:cNvSpPr>
          <p:nvPr>
            <p:ph type="ftr" sz="quarter" idx="11"/>
          </p:nvPr>
        </p:nvSpPr>
        <p:spPr/>
        <p:txBody>
          <a:bodyPr/>
          <a:lstStyle>
            <a:extLst/>
          </a:lstStyle>
          <a:p>
            <a:endParaRPr lang="es-MX"/>
          </a:p>
        </p:txBody>
      </p:sp>
      <p:sp>
        <p:nvSpPr>
          <p:cNvPr id="4" name="3 Marcador de número de diapositiva"/>
          <p:cNvSpPr>
            <a:spLocks noGrp="1"/>
          </p:cNvSpPr>
          <p:nvPr>
            <p:ph type="sldNum" sz="quarter" idx="12"/>
          </p:nvPr>
        </p:nvSpPr>
        <p:spPr/>
        <p:txBody>
          <a:bodyPr/>
          <a:lstStyle>
            <a:extLst/>
          </a:lstStyle>
          <a:p>
            <a:fld id="{5C3F5D4C-6A48-435F-B40A-35E5BE2269CC}" type="slidenum">
              <a:rPr lang="es-MX" smtClean="0"/>
              <a:t>‹Nº›</a:t>
            </a:fld>
            <a:endParaRPr lang="es-MX"/>
          </a:p>
        </p:txBody>
      </p:sp>
      <p:sp>
        <p:nvSpPr>
          <p:cNvPr id="6" name="5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6AE66F1A-EC97-4D6B-A013-9B0500649792}" type="datetimeFigureOut">
              <a:rPr lang="es-MX" smtClean="0"/>
              <a:t>22/05/2017</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5C3F5D4C-6A48-435F-B40A-35E5BE2269CC}" type="slidenum">
              <a:rPr lang="es-MX" smtClean="0"/>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extLst/>
          </a:lstStyle>
          <a:p>
            <a:fld id="{6AE66F1A-EC97-4D6B-A013-9B0500649792}" type="datetimeFigureOut">
              <a:rPr lang="es-MX" smtClean="0"/>
              <a:t>22/05/2017</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5C3F5D4C-6A48-435F-B40A-35E5BE2269CC}" type="slidenum">
              <a:rPr lang="es-MX" smtClean="0"/>
              <a:t>‹Nº›</a:t>
            </a:fld>
            <a:endParaRPr lang="es-MX"/>
          </a:p>
        </p:txBody>
      </p:sp>
      <p:sp>
        <p:nvSpPr>
          <p:cNvPr id="8" name="7 Rectángulo"/>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Marcador de posición de imagen"/>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s-ES" smtClean="0"/>
              <a:t>Haga clic en el icono para agregar una imagen</a:t>
            </a:r>
            <a:endParaRPr kumimoji="0" lang="en-US" dirty="0"/>
          </a:p>
        </p:txBody>
      </p:sp>
      <p:sp>
        <p:nvSpPr>
          <p:cNvPr id="9" name="8 Proceso"/>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Proceso"/>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arcador de texto"/>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ircular"/>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Anillo"/>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Rectángulo"/>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Marcador de título"/>
          <p:cNvSpPr>
            <a:spLocks noGrp="1"/>
          </p:cNvSpPr>
          <p:nvPr>
            <p:ph type="title"/>
          </p:nvPr>
        </p:nvSpPr>
        <p:spPr>
          <a:xfrm>
            <a:off x="1435608" y="274638"/>
            <a:ext cx="7498080" cy="1143000"/>
          </a:xfrm>
          <a:prstGeom prst="rect">
            <a:avLst/>
          </a:prstGeom>
        </p:spPr>
        <p:txBody>
          <a:bodyPr anchor="ctr">
            <a:normAutofit/>
          </a:bodyPr>
          <a:lstStyle>
            <a:extLst/>
          </a:lstStyle>
          <a:p>
            <a:r>
              <a:rPr kumimoji="0" lang="es-ES" smtClean="0"/>
              <a:t>Haga clic para modificar el estilo de título del patrón</a:t>
            </a:r>
            <a:endParaRPr kumimoji="0" lang="en-US"/>
          </a:p>
        </p:txBody>
      </p:sp>
      <p:sp>
        <p:nvSpPr>
          <p:cNvPr id="9" name="8 Marcador de texto"/>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4" name="23 Marcador de fecha"/>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AE66F1A-EC97-4D6B-A013-9B0500649792}" type="datetimeFigureOut">
              <a:rPr lang="es-MX" smtClean="0"/>
              <a:t>22/05/2017</a:t>
            </a:fld>
            <a:endParaRPr lang="es-MX"/>
          </a:p>
        </p:txBody>
      </p:sp>
      <p:sp>
        <p:nvSpPr>
          <p:cNvPr id="10" name="9 Marcador de pie de página"/>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s-MX"/>
          </a:p>
        </p:txBody>
      </p:sp>
      <p:sp>
        <p:nvSpPr>
          <p:cNvPr id="22" name="21 Marcador de número de diapositiva"/>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C3F5D4C-6A48-435F-B40A-35E5BE2269CC}" type="slidenum">
              <a:rPr lang="es-MX" smtClean="0"/>
              <a:t>‹Nº›</a:t>
            </a:fld>
            <a:endParaRPr lang="es-MX"/>
          </a:p>
        </p:txBody>
      </p:sp>
      <p:sp>
        <p:nvSpPr>
          <p:cNvPr id="15" name="14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979712" y="768907"/>
            <a:ext cx="6480720" cy="1894362"/>
          </a:xfrm>
        </p:spPr>
        <p:txBody>
          <a:bodyPr>
            <a:noAutofit/>
          </a:bodyPr>
          <a:lstStyle/>
          <a:p>
            <a:pPr algn="ctr"/>
            <a:r>
              <a:rPr lang="es-MX" sz="4000" dirty="0" smtClean="0">
                <a:solidFill>
                  <a:schemeClr val="tx1"/>
                </a:solidFill>
              </a:rPr>
              <a:t>Escuela Normal de Educación Preescolar </a:t>
            </a:r>
            <a:endParaRPr lang="es-MX" sz="4000" dirty="0">
              <a:solidFill>
                <a:schemeClr val="tx1"/>
              </a:solidFill>
            </a:endParaRPr>
          </a:p>
        </p:txBody>
      </p:sp>
      <p:sp>
        <p:nvSpPr>
          <p:cNvPr id="3" name="2 Subtítulo"/>
          <p:cNvSpPr>
            <a:spLocks noGrp="1"/>
          </p:cNvSpPr>
          <p:nvPr>
            <p:ph type="subTitle" idx="1"/>
          </p:nvPr>
        </p:nvSpPr>
        <p:spPr>
          <a:xfrm>
            <a:off x="2339752" y="3284984"/>
            <a:ext cx="6172200" cy="3089938"/>
          </a:xfrm>
        </p:spPr>
        <p:txBody>
          <a:bodyPr>
            <a:normAutofit fontScale="70000" lnSpcReduction="20000"/>
          </a:bodyPr>
          <a:lstStyle/>
          <a:p>
            <a:pPr algn="ctr"/>
            <a:r>
              <a:rPr lang="es-MX" dirty="0" smtClean="0">
                <a:solidFill>
                  <a:schemeClr val="tx1"/>
                </a:solidFill>
                <a:latin typeface="Arial" panose="020B0604020202020204" pitchFamily="34" charset="0"/>
                <a:cs typeface="Arial" panose="020B0604020202020204" pitchFamily="34" charset="0"/>
              </a:rPr>
              <a:t>Curso: Práctica Educativa </a:t>
            </a:r>
          </a:p>
          <a:p>
            <a:endParaRPr lang="es-MX" b="0" dirty="0" smtClean="0">
              <a:solidFill>
                <a:schemeClr val="tx1"/>
              </a:solidFill>
              <a:latin typeface="Arial" panose="020B0604020202020204" pitchFamily="34" charset="0"/>
              <a:cs typeface="Arial" panose="020B0604020202020204" pitchFamily="34" charset="0"/>
            </a:endParaRPr>
          </a:p>
          <a:p>
            <a:r>
              <a:rPr lang="es-MX" b="0" dirty="0" smtClean="0">
                <a:solidFill>
                  <a:schemeClr val="tx1"/>
                </a:solidFill>
                <a:latin typeface="Arial" panose="020B0604020202020204" pitchFamily="34" charset="0"/>
                <a:cs typeface="Arial" panose="020B0604020202020204" pitchFamily="34" charset="0"/>
              </a:rPr>
              <a:t>Lecturas: </a:t>
            </a:r>
          </a:p>
          <a:p>
            <a:pPr marL="285750" indent="-285750">
              <a:buFont typeface="Arial" panose="020B0604020202020204" pitchFamily="34" charset="0"/>
              <a:buChar char="•"/>
            </a:pPr>
            <a:endParaRPr lang="es-MX" b="0" dirty="0" smtClean="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MX" b="0" dirty="0" smtClean="0">
                <a:solidFill>
                  <a:schemeClr val="tx1"/>
                </a:solidFill>
                <a:latin typeface="Arial" panose="020B0604020202020204" pitchFamily="34" charset="0"/>
                <a:cs typeface="Arial" panose="020B0604020202020204" pitchFamily="34" charset="0"/>
              </a:rPr>
              <a:t>“La </a:t>
            </a:r>
            <a:r>
              <a:rPr lang="es-MX" b="0" dirty="0">
                <a:solidFill>
                  <a:schemeClr val="tx1"/>
                </a:solidFill>
                <a:latin typeface="Arial" panose="020B0604020202020204" pitchFamily="34" charset="0"/>
                <a:cs typeface="Arial" panose="020B0604020202020204" pitchFamily="34" charset="0"/>
              </a:rPr>
              <a:t>Planificación y análisis de la práctica </a:t>
            </a:r>
            <a:r>
              <a:rPr lang="es-MX" b="0" dirty="0" smtClean="0">
                <a:solidFill>
                  <a:schemeClr val="tx1"/>
                </a:solidFill>
                <a:latin typeface="Arial" panose="020B0604020202020204" pitchFamily="34" charset="0"/>
                <a:cs typeface="Arial" panose="020B0604020202020204" pitchFamily="34" charset="0"/>
              </a:rPr>
              <a:t>educativa” </a:t>
            </a:r>
            <a:r>
              <a:rPr lang="es-MX" b="0" dirty="0">
                <a:solidFill>
                  <a:schemeClr val="tx1"/>
                </a:solidFill>
                <a:latin typeface="Arial" panose="020B0604020202020204" pitchFamily="34" charset="0"/>
                <a:cs typeface="Arial" panose="020B0604020202020204" pitchFamily="34" charset="0"/>
              </a:rPr>
              <a:t>de </a:t>
            </a:r>
            <a:r>
              <a:rPr lang="es-MX" b="0" dirty="0" err="1">
                <a:solidFill>
                  <a:schemeClr val="tx1"/>
                </a:solidFill>
                <a:latin typeface="Arial" panose="020B0604020202020204" pitchFamily="34" charset="0"/>
                <a:cs typeface="Arial" panose="020B0604020202020204" pitchFamily="34" charset="0"/>
              </a:rPr>
              <a:t>Giné</a:t>
            </a:r>
            <a:r>
              <a:rPr lang="es-MX" b="0" dirty="0">
                <a:solidFill>
                  <a:schemeClr val="tx1"/>
                </a:solidFill>
                <a:latin typeface="Arial" panose="020B0604020202020204" pitchFamily="34" charset="0"/>
                <a:cs typeface="Arial" panose="020B0604020202020204" pitchFamily="34" charset="0"/>
              </a:rPr>
              <a:t>, N. y </a:t>
            </a:r>
            <a:r>
              <a:rPr lang="es-MX" b="0" dirty="0" err="1" smtClean="0">
                <a:solidFill>
                  <a:schemeClr val="tx1"/>
                </a:solidFill>
                <a:latin typeface="Arial" panose="020B0604020202020204" pitchFamily="34" charset="0"/>
                <a:cs typeface="Arial" panose="020B0604020202020204" pitchFamily="34" charset="0"/>
              </a:rPr>
              <a:t>Artur</a:t>
            </a:r>
            <a:endParaRPr lang="es-MX" b="0" dirty="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MX" b="0" dirty="0" smtClean="0">
                <a:solidFill>
                  <a:schemeClr val="tx1"/>
                </a:solidFill>
                <a:latin typeface="Arial" panose="020B0604020202020204" pitchFamily="34" charset="0"/>
                <a:cs typeface="Arial" panose="020B0604020202020204" pitchFamily="34" charset="0"/>
              </a:rPr>
              <a:t>“La </a:t>
            </a:r>
            <a:r>
              <a:rPr lang="es-MX" b="0" dirty="0">
                <a:solidFill>
                  <a:schemeClr val="tx1"/>
                </a:solidFill>
                <a:latin typeface="Arial" panose="020B0604020202020204" pitchFamily="34" charset="0"/>
                <a:cs typeface="Arial" panose="020B0604020202020204" pitchFamily="34" charset="0"/>
              </a:rPr>
              <a:t>organización del </a:t>
            </a:r>
            <a:r>
              <a:rPr lang="es-MX" b="0" dirty="0" err="1">
                <a:solidFill>
                  <a:schemeClr val="tx1"/>
                </a:solidFill>
                <a:latin typeface="Arial" panose="020B0604020202020204" pitchFamily="34" charset="0"/>
                <a:cs typeface="Arial" panose="020B0604020202020204" pitchFamily="34" charset="0"/>
              </a:rPr>
              <a:t>curriculum</a:t>
            </a:r>
            <a:r>
              <a:rPr lang="es-MX" b="0" dirty="0">
                <a:solidFill>
                  <a:schemeClr val="tx1"/>
                </a:solidFill>
                <a:latin typeface="Arial" panose="020B0604020202020204" pitchFamily="34" charset="0"/>
                <a:cs typeface="Arial" panose="020B0604020202020204" pitchFamily="34" charset="0"/>
              </a:rPr>
              <a:t> por </a:t>
            </a:r>
            <a:r>
              <a:rPr lang="es-MX" b="0" dirty="0" smtClean="0">
                <a:solidFill>
                  <a:schemeClr val="tx1"/>
                </a:solidFill>
                <a:latin typeface="Arial" panose="020B0604020202020204" pitchFamily="34" charset="0"/>
                <a:cs typeface="Arial" panose="020B0604020202020204" pitchFamily="34" charset="0"/>
              </a:rPr>
              <a:t>proyectos” </a:t>
            </a:r>
            <a:r>
              <a:rPr lang="es-MX" b="0" dirty="0">
                <a:solidFill>
                  <a:schemeClr val="tx1"/>
                </a:solidFill>
                <a:latin typeface="Arial" panose="020B0604020202020204" pitchFamily="34" charset="0"/>
                <a:cs typeface="Arial" panose="020B0604020202020204" pitchFamily="34" charset="0"/>
              </a:rPr>
              <a:t>de </a:t>
            </a:r>
            <a:r>
              <a:rPr lang="es-MX" b="0" dirty="0" err="1">
                <a:solidFill>
                  <a:schemeClr val="tx1"/>
                </a:solidFill>
                <a:latin typeface="Arial" panose="020B0604020202020204" pitchFamily="34" charset="0"/>
                <a:cs typeface="Arial" panose="020B0604020202020204" pitchFamily="34" charset="0"/>
              </a:rPr>
              <a:t>Hérnandez</a:t>
            </a:r>
            <a:r>
              <a:rPr lang="es-MX" b="0" dirty="0">
                <a:solidFill>
                  <a:schemeClr val="tx1"/>
                </a:solidFill>
                <a:latin typeface="Arial" panose="020B0604020202020204" pitchFamily="34" charset="0"/>
                <a:cs typeface="Arial" panose="020B0604020202020204" pitchFamily="34" charset="0"/>
              </a:rPr>
              <a:t>, f</a:t>
            </a:r>
            <a:r>
              <a:rPr lang="es-MX" b="0" dirty="0" smtClean="0">
                <a:solidFill>
                  <a:schemeClr val="tx1"/>
                </a:solidFill>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s-MX" b="0" dirty="0">
                <a:solidFill>
                  <a:schemeClr val="tx1"/>
                </a:solidFill>
                <a:latin typeface="Arial" panose="020B0604020202020204" pitchFamily="34" charset="0"/>
                <a:cs typeface="Arial" panose="020B0604020202020204" pitchFamily="34" charset="0"/>
              </a:rPr>
              <a:t>“Construir competencia desde la escuela” de </a:t>
            </a:r>
            <a:r>
              <a:rPr lang="es-MX" b="0" dirty="0" err="1" smtClean="0">
                <a:solidFill>
                  <a:schemeClr val="tx1"/>
                </a:solidFill>
                <a:latin typeface="Arial" panose="020B0604020202020204" pitchFamily="34" charset="0"/>
                <a:cs typeface="Arial" panose="020B0604020202020204" pitchFamily="34" charset="0"/>
              </a:rPr>
              <a:t>Perrenaud</a:t>
            </a:r>
            <a:endParaRPr lang="es-MX" b="0" dirty="0" smtClean="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MX" b="0" dirty="0">
                <a:solidFill>
                  <a:schemeClr val="tx1"/>
                </a:solidFill>
                <a:latin typeface="Arial" panose="020B0604020202020204" pitchFamily="34" charset="0"/>
                <a:cs typeface="Arial" panose="020B0604020202020204" pitchFamily="34" charset="0"/>
              </a:rPr>
              <a:t>“Cómo aprender y enseñar competencias” de </a:t>
            </a:r>
            <a:r>
              <a:rPr lang="es-MX" b="0" dirty="0" smtClean="0">
                <a:solidFill>
                  <a:schemeClr val="tx1"/>
                </a:solidFill>
                <a:latin typeface="Arial" panose="020B0604020202020204" pitchFamily="34" charset="0"/>
                <a:cs typeface="Arial" panose="020B0604020202020204" pitchFamily="34" charset="0"/>
              </a:rPr>
              <a:t>Zabala</a:t>
            </a:r>
          </a:p>
          <a:p>
            <a:pPr marL="285750" indent="-285750">
              <a:buFont typeface="Arial" panose="020B0604020202020204" pitchFamily="34" charset="0"/>
              <a:buChar char="•"/>
            </a:pPr>
            <a:r>
              <a:rPr lang="es-MX" b="0" dirty="0">
                <a:solidFill>
                  <a:schemeClr val="tx1"/>
                </a:solidFill>
                <a:latin typeface="Arial" panose="020B0604020202020204" pitchFamily="34" charset="0"/>
                <a:cs typeface="Arial" panose="020B0604020202020204" pitchFamily="34" charset="0"/>
              </a:rPr>
              <a:t>“La práctica educativa. Cómo enseñar” de Zabala</a:t>
            </a:r>
            <a:r>
              <a:rPr lang="es-MX" b="0" dirty="0" smtClean="0">
                <a:solidFill>
                  <a:schemeClr val="tx1"/>
                </a:solidFill>
                <a:latin typeface="Arial" panose="020B0604020202020204" pitchFamily="34" charset="0"/>
                <a:cs typeface="Arial" panose="020B0604020202020204" pitchFamily="34" charset="0"/>
              </a:rPr>
              <a:t>.</a:t>
            </a:r>
            <a:endParaRPr lang="es-MX" b="0" dirty="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s-MX" b="0" dirty="0" smtClean="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s-MX" b="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778261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136848" y="188640"/>
            <a:ext cx="7467600" cy="4873752"/>
          </a:xfrm>
        </p:spPr>
        <p:txBody>
          <a:bodyPr>
            <a:noAutofit/>
          </a:bodyPr>
          <a:lstStyle/>
          <a:p>
            <a:pPr marL="0" indent="0" algn="just">
              <a:buNone/>
            </a:pPr>
            <a:r>
              <a:rPr lang="es-MX" sz="1800" dirty="0" smtClean="0"/>
              <a:t>Los alumnos son  </a:t>
            </a:r>
            <a:r>
              <a:rPr lang="es-MX" sz="1800" dirty="0"/>
              <a:t>los agentes que identifican los recursos que les faltan por aprender y adquirir para volver a tratar la situación real y resolverla de manera eficaz </a:t>
            </a:r>
            <a:r>
              <a:rPr lang="es-MX" sz="1800" dirty="0" smtClean="0"/>
              <a:t>.</a:t>
            </a:r>
          </a:p>
          <a:p>
            <a:pPr marL="0" indent="0" algn="just">
              <a:buNone/>
            </a:pPr>
            <a:endParaRPr lang="es-MX" sz="1800" dirty="0"/>
          </a:p>
          <a:p>
            <a:pPr marL="0" indent="0" algn="just">
              <a:buNone/>
            </a:pPr>
            <a:r>
              <a:rPr lang="es-MX" sz="1800" dirty="0" smtClean="0"/>
              <a:t>La situación-problema es </a:t>
            </a:r>
            <a:r>
              <a:rPr lang="es-MX" sz="1800" dirty="0"/>
              <a:t>la que debe colocar al alumno frente a una serie de decisiones que deberá tomar para alcanzar un objetivo que él mismo ha elegido o que se le ha propuesto, e incluso asignado. </a:t>
            </a:r>
          </a:p>
          <a:p>
            <a:pPr marL="0" indent="0" algn="just">
              <a:buNone/>
            </a:pPr>
            <a:endParaRPr lang="es-MX" sz="1800" dirty="0"/>
          </a:p>
          <a:p>
            <a:pPr marL="0" indent="0" algn="just">
              <a:buNone/>
            </a:pPr>
            <a:r>
              <a:rPr lang="es-MX" sz="1800" dirty="0" smtClean="0"/>
              <a:t>El trabajo del profesor consiste </a:t>
            </a:r>
            <a:r>
              <a:rPr lang="es-MX" sz="1800" dirty="0"/>
              <a:t>en hacer aprender, por lo tanto, en crear situaciones favorables, que aumenten la probabilidad del aprendizaje a quien se dirige la enseñanza.</a:t>
            </a:r>
          </a:p>
          <a:p>
            <a:pPr marL="0" indent="0" algn="just">
              <a:buNone/>
            </a:pPr>
            <a:endParaRPr lang="es-MX" sz="1800" dirty="0"/>
          </a:p>
          <a:p>
            <a:pPr marL="0" indent="0" algn="just">
              <a:buNone/>
            </a:pPr>
            <a:r>
              <a:rPr lang="es-MX" sz="1800" dirty="0" smtClean="0"/>
              <a:t>La capacidad </a:t>
            </a:r>
            <a:r>
              <a:rPr lang="es-MX" sz="1800" dirty="0"/>
              <a:t>y la voluntad de negociar e</a:t>
            </a:r>
            <a:r>
              <a:rPr lang="es-MX" sz="1800" dirty="0" smtClean="0"/>
              <a:t>s </a:t>
            </a:r>
            <a:r>
              <a:rPr lang="es-MX" sz="1800" dirty="0"/>
              <a:t>la manera democrática entre el profesor y el alumno sin ejercer el poder, para favorecer la devolución de un problema real en la sociedad. </a:t>
            </a:r>
          </a:p>
          <a:p>
            <a:pPr marL="0" indent="0" algn="just">
              <a:buNone/>
            </a:pPr>
            <a:endParaRPr lang="es-MX" sz="1800" dirty="0"/>
          </a:p>
          <a:p>
            <a:pPr marL="0" indent="0" algn="just">
              <a:buNone/>
            </a:pPr>
            <a:r>
              <a:rPr lang="es-MX" sz="1800" dirty="0" smtClean="0"/>
              <a:t>El conocimiento </a:t>
            </a:r>
            <a:r>
              <a:rPr lang="es-MX" sz="1800" dirty="0"/>
              <a:t>de las gestiones de los proyectos e</a:t>
            </a:r>
            <a:r>
              <a:rPr lang="es-MX" sz="1800" dirty="0" smtClean="0"/>
              <a:t>s </a:t>
            </a:r>
            <a:r>
              <a:rPr lang="es-MX" sz="1800" dirty="0"/>
              <a:t>indispensable para evitar los malos efectos y los errores clásicos del aprendizaje por competencias  e identificar con precisión las ventajas y los malos efectos de estas gestiones desde un punto de vista </a:t>
            </a:r>
            <a:r>
              <a:rPr lang="es-MX" sz="1800" dirty="0" smtClean="0"/>
              <a:t>didáctico.</a:t>
            </a:r>
            <a:endParaRPr lang="es-MX" sz="1800" dirty="0"/>
          </a:p>
          <a:p>
            <a:pPr marL="0" indent="0" algn="just">
              <a:buNone/>
            </a:pPr>
            <a:endParaRPr lang="es-MX" sz="1800" dirty="0"/>
          </a:p>
          <a:p>
            <a:pPr marL="0" indent="0" algn="just">
              <a:buNone/>
            </a:pPr>
            <a:endParaRPr lang="es-MX" sz="1800" dirty="0"/>
          </a:p>
          <a:p>
            <a:pPr marL="0" indent="0" algn="just">
              <a:buNone/>
            </a:pPr>
            <a:endParaRPr lang="es-MX" sz="1800" dirty="0"/>
          </a:p>
          <a:p>
            <a:pPr marL="0" indent="0" algn="just">
              <a:buNone/>
            </a:pPr>
            <a:endParaRPr lang="es-MX" sz="1800" dirty="0"/>
          </a:p>
        </p:txBody>
      </p:sp>
    </p:spTree>
    <p:extLst>
      <p:ext uri="{BB962C8B-B14F-4D97-AF65-F5344CB8AC3E}">
        <p14:creationId xmlns:p14="http://schemas.microsoft.com/office/powerpoint/2010/main" val="8371035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136848" y="476672"/>
            <a:ext cx="7467600" cy="4873752"/>
          </a:xfrm>
        </p:spPr>
        <p:txBody>
          <a:bodyPr>
            <a:noAutofit/>
          </a:bodyPr>
          <a:lstStyle/>
          <a:p>
            <a:pPr marL="0" indent="0" algn="just">
              <a:buNone/>
            </a:pPr>
            <a:r>
              <a:rPr lang="es-MX" sz="1800" dirty="0" smtClean="0"/>
              <a:t>La Gestión social del aula identifica los </a:t>
            </a:r>
            <a:r>
              <a:rPr lang="es-MX" sz="1800" dirty="0"/>
              <a:t>aspectos de organización de tareas con el alumnado, distribución de espacios y tiempos en el aula</a:t>
            </a:r>
            <a:r>
              <a:rPr lang="es-MX" sz="1800" dirty="0" smtClean="0"/>
              <a:t>.</a:t>
            </a:r>
            <a:endParaRPr lang="es-MX" sz="1800" dirty="0"/>
          </a:p>
          <a:p>
            <a:pPr marL="0" indent="0" algn="just">
              <a:buNone/>
            </a:pPr>
            <a:endParaRPr lang="es-MX" sz="1800" dirty="0" smtClean="0"/>
          </a:p>
          <a:p>
            <a:pPr marL="0" indent="0" algn="just">
              <a:buNone/>
            </a:pPr>
            <a:r>
              <a:rPr lang="es-MX" sz="1800" dirty="0" smtClean="0"/>
              <a:t>La intervención </a:t>
            </a:r>
            <a:r>
              <a:rPr lang="es-MX" sz="1800" dirty="0"/>
              <a:t>psicopedagógica s</a:t>
            </a:r>
            <a:r>
              <a:rPr lang="es-MX" sz="1800" dirty="0" smtClean="0"/>
              <a:t>e </a:t>
            </a:r>
            <a:r>
              <a:rPr lang="es-MX" sz="1800" dirty="0"/>
              <a:t>preocupa en cómo favorecer el aprendizaje desde la diversidad, no a partir de las características y déficit del alumnado. </a:t>
            </a:r>
          </a:p>
          <a:p>
            <a:pPr marL="0" indent="0" algn="just">
              <a:buNone/>
            </a:pPr>
            <a:endParaRPr lang="es-MX" sz="1800" dirty="0"/>
          </a:p>
          <a:p>
            <a:pPr marL="0" indent="0" algn="just">
              <a:buNone/>
            </a:pPr>
            <a:r>
              <a:rPr lang="es-MX" sz="1800" dirty="0" smtClean="0"/>
              <a:t>El enfoque </a:t>
            </a:r>
            <a:r>
              <a:rPr lang="es-MX" sz="1800" dirty="0"/>
              <a:t>por competencias p</a:t>
            </a:r>
            <a:r>
              <a:rPr lang="es-MX" sz="1800" dirty="0" smtClean="0"/>
              <a:t>recisa </a:t>
            </a:r>
            <a:r>
              <a:rPr lang="es-MX" sz="1800" dirty="0"/>
              <a:t>el lugar que ocupan los saberes eruditos o no en la acción: estos constituyen recursos a menudo determinantes para identificar y resolver problemas, preparar y tomar decisiones</a:t>
            </a:r>
            <a:r>
              <a:rPr lang="es-MX" sz="1800" dirty="0" smtClean="0"/>
              <a:t>.</a:t>
            </a:r>
            <a:endParaRPr lang="es-MX" sz="1800" dirty="0"/>
          </a:p>
          <a:p>
            <a:pPr marL="0" indent="0" algn="just">
              <a:buNone/>
            </a:pPr>
            <a:endParaRPr lang="es-MX" sz="1800" dirty="0"/>
          </a:p>
          <a:p>
            <a:pPr marL="0" indent="0" algn="just">
              <a:buNone/>
            </a:pPr>
            <a:r>
              <a:rPr lang="es-MX" sz="1800" dirty="0" smtClean="0"/>
              <a:t>Los eruditos son las personas instruidas </a:t>
            </a:r>
            <a:r>
              <a:rPr lang="es-MX" sz="1800" dirty="0"/>
              <a:t>en múltiples ciencias, artes o técnicas y que las conoce con amplitud.  </a:t>
            </a:r>
          </a:p>
          <a:p>
            <a:pPr marL="0" indent="0" algn="just">
              <a:buNone/>
            </a:pPr>
            <a:endParaRPr lang="es-MX" sz="1800" dirty="0"/>
          </a:p>
          <a:p>
            <a:pPr marL="0" indent="0" algn="just">
              <a:buNone/>
            </a:pPr>
            <a:r>
              <a:rPr lang="es-MX" sz="1800" dirty="0" smtClean="0"/>
              <a:t>Las competencias se </a:t>
            </a:r>
            <a:r>
              <a:rPr lang="es-MX" sz="1800" dirty="0"/>
              <a:t>crean frente a situaciones reales que son complejas desde el principio para los alumnos. </a:t>
            </a:r>
          </a:p>
          <a:p>
            <a:pPr marL="0" indent="0" algn="just">
              <a:buNone/>
            </a:pPr>
            <a:endParaRPr lang="es-MX" sz="1800" dirty="0"/>
          </a:p>
        </p:txBody>
      </p:sp>
    </p:spTree>
    <p:extLst>
      <p:ext uri="{BB962C8B-B14F-4D97-AF65-F5344CB8AC3E}">
        <p14:creationId xmlns:p14="http://schemas.microsoft.com/office/powerpoint/2010/main" val="24010345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43608" y="476672"/>
            <a:ext cx="7920880" cy="4873752"/>
          </a:xfrm>
        </p:spPr>
        <p:txBody>
          <a:bodyPr>
            <a:noAutofit/>
          </a:bodyPr>
          <a:lstStyle/>
          <a:p>
            <a:pPr marL="0" indent="0" algn="just">
              <a:buNone/>
            </a:pPr>
            <a:r>
              <a:rPr lang="es-MX" sz="1800" dirty="0" smtClean="0"/>
              <a:t>El análisis </a:t>
            </a:r>
            <a:r>
              <a:rPr lang="es-MX" sz="1800" dirty="0"/>
              <a:t>de la propia práctica e</a:t>
            </a:r>
            <a:r>
              <a:rPr lang="es-MX" sz="1800" dirty="0" smtClean="0"/>
              <a:t>s </a:t>
            </a:r>
            <a:r>
              <a:rPr lang="es-MX" sz="1800" dirty="0"/>
              <a:t>una vía muy útil para encontrar soluciones a las dificultades de todo tipo que surgen en las aulas (o en otros ámbitos educativos),  y por ello es conveniente y rentable dedicarle también un tiempo de las tareas docentes.</a:t>
            </a:r>
          </a:p>
          <a:p>
            <a:pPr marL="0" indent="0" algn="just">
              <a:buNone/>
            </a:pPr>
            <a:endParaRPr lang="es-MX" sz="1800" dirty="0"/>
          </a:p>
          <a:p>
            <a:pPr marL="0" indent="0" algn="just">
              <a:buNone/>
            </a:pPr>
            <a:r>
              <a:rPr lang="es-MX" sz="1800" dirty="0" smtClean="0"/>
              <a:t>La </a:t>
            </a:r>
            <a:r>
              <a:rPr lang="es-MX" sz="1800" dirty="0"/>
              <a:t>práctica educativa </a:t>
            </a:r>
            <a:r>
              <a:rPr lang="es-MX" sz="1800" dirty="0" smtClean="0"/>
              <a:t>puede </a:t>
            </a:r>
            <a:r>
              <a:rPr lang="es-MX" sz="1800" dirty="0"/>
              <a:t>convertirse en un campo de investigación de gran interés para el profesorado porque investiga cómo aprenden los propios alumnos es una manera de romper con la rutina y permite encontrar otra dimensión al trabajo diario</a:t>
            </a:r>
          </a:p>
          <a:p>
            <a:pPr marL="0" indent="0" algn="just">
              <a:buNone/>
            </a:pPr>
            <a:endParaRPr lang="es-MX" sz="1800" dirty="0"/>
          </a:p>
          <a:p>
            <a:pPr marL="0" indent="0" algn="just">
              <a:buNone/>
            </a:pPr>
            <a:r>
              <a:rPr lang="es-MX" sz="1800" dirty="0" smtClean="0"/>
              <a:t>Iniciar </a:t>
            </a:r>
            <a:r>
              <a:rPr lang="es-MX" sz="1800" dirty="0"/>
              <a:t>el </a:t>
            </a:r>
            <a:r>
              <a:rPr lang="es-MX" sz="1800" dirty="0" smtClean="0"/>
              <a:t>proceso,</a:t>
            </a:r>
            <a:r>
              <a:rPr lang="es-MX" sz="1800" dirty="0"/>
              <a:t> realizar </a:t>
            </a:r>
            <a:r>
              <a:rPr lang="es-MX" sz="1800" dirty="0" smtClean="0"/>
              <a:t>diagnóstico, </a:t>
            </a:r>
            <a:r>
              <a:rPr lang="es-MX" sz="1800" dirty="0"/>
              <a:t>hacer propuestas para el </a:t>
            </a:r>
            <a:r>
              <a:rPr lang="es-MX" sz="1800" dirty="0" smtClean="0"/>
              <a:t>cambio son los pasos para </a:t>
            </a:r>
            <a:r>
              <a:rPr lang="es-MX" sz="1800" dirty="0"/>
              <a:t>realizar el análisis de la práctica educativa:</a:t>
            </a:r>
          </a:p>
          <a:p>
            <a:pPr marL="0" indent="0" algn="just">
              <a:buNone/>
            </a:pPr>
            <a:endParaRPr lang="es-MX" sz="1800" dirty="0"/>
          </a:p>
          <a:p>
            <a:pPr marL="0" indent="0" algn="just">
              <a:buNone/>
            </a:pPr>
            <a:r>
              <a:rPr lang="es-MX" sz="1800" dirty="0" smtClean="0"/>
              <a:t>El diario de clase es el Instrumento </a:t>
            </a:r>
            <a:r>
              <a:rPr lang="es-MX" sz="1800" dirty="0"/>
              <a:t>que permite recoger información (observaciones, interpretaciones, hipótesis) para después reflexionar sobre lo que ocurre en el aula. </a:t>
            </a:r>
          </a:p>
          <a:p>
            <a:pPr marL="0" indent="0" algn="just">
              <a:buNone/>
            </a:pPr>
            <a:endParaRPr lang="es-MX" sz="1800" dirty="0"/>
          </a:p>
          <a:p>
            <a:pPr marL="0" indent="0" algn="just">
              <a:buNone/>
            </a:pPr>
            <a:r>
              <a:rPr lang="es-MX" sz="1800" dirty="0" smtClean="0"/>
              <a:t>La </a:t>
            </a:r>
            <a:r>
              <a:rPr lang="es-MX" sz="1800" dirty="0"/>
              <a:t>investigación sobre la práctica se caracteriza </a:t>
            </a:r>
            <a:r>
              <a:rPr lang="es-MX" sz="1800" dirty="0" smtClean="0"/>
              <a:t>porque intenta </a:t>
            </a:r>
            <a:r>
              <a:rPr lang="es-MX" sz="1800" dirty="0"/>
              <a:t>diagnosticar un problema y </a:t>
            </a:r>
            <a:r>
              <a:rPr lang="es-MX" sz="1800" dirty="0" smtClean="0"/>
              <a:t>resolverlo</a:t>
            </a:r>
            <a:endParaRPr lang="es-MX" sz="1800" dirty="0"/>
          </a:p>
        </p:txBody>
      </p:sp>
    </p:spTree>
    <p:extLst>
      <p:ext uri="{BB962C8B-B14F-4D97-AF65-F5344CB8AC3E}">
        <p14:creationId xmlns:p14="http://schemas.microsoft.com/office/powerpoint/2010/main" val="20956555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136848" y="404664"/>
            <a:ext cx="7467600" cy="5616624"/>
          </a:xfrm>
        </p:spPr>
        <p:txBody>
          <a:bodyPr>
            <a:noAutofit/>
          </a:bodyPr>
          <a:lstStyle/>
          <a:p>
            <a:pPr marL="0" indent="0" algn="just">
              <a:buNone/>
            </a:pPr>
            <a:r>
              <a:rPr lang="es-MX" sz="1800" dirty="0" smtClean="0"/>
              <a:t>El propósito de la enseñanza </a:t>
            </a:r>
            <a:r>
              <a:rPr lang="es-MX" sz="1800" dirty="0"/>
              <a:t>por </a:t>
            </a:r>
            <a:r>
              <a:rPr lang="es-MX" sz="1800" dirty="0" smtClean="0"/>
              <a:t>competencias </a:t>
            </a:r>
            <a:r>
              <a:rPr lang="es-MX" sz="1800" dirty="0"/>
              <a:t>implica utilizar maneras de responder a los problemas, situaciones o conflictos suscitados en la vida real.</a:t>
            </a:r>
          </a:p>
          <a:p>
            <a:pPr marL="0" indent="0" algn="just">
              <a:buNone/>
            </a:pPr>
            <a:endParaRPr lang="es-MX" sz="1800" dirty="0"/>
          </a:p>
          <a:p>
            <a:pPr marL="0" indent="0" algn="just">
              <a:buNone/>
            </a:pPr>
            <a:r>
              <a:rPr lang="es-MX" sz="1800" dirty="0" smtClean="0"/>
              <a:t>Las competencias se </a:t>
            </a:r>
            <a:r>
              <a:rPr lang="es-MX" sz="1800" dirty="0"/>
              <a:t>emplean en situaciones concretas, momento determinado y en unas condiciones que por naturaleza siempre son distintas por lo tanto es imposible determinar de antemano su enseñanza. </a:t>
            </a:r>
          </a:p>
          <a:p>
            <a:pPr marL="0" indent="0" algn="just">
              <a:buNone/>
            </a:pPr>
            <a:endParaRPr lang="es-MX" sz="1800" dirty="0" smtClean="0"/>
          </a:p>
          <a:p>
            <a:pPr marL="0" indent="0" algn="just">
              <a:buNone/>
            </a:pPr>
            <a:r>
              <a:rPr lang="es-MX" sz="1800" dirty="0" smtClean="0"/>
              <a:t>El carácter </a:t>
            </a:r>
            <a:r>
              <a:rPr lang="es-MX" sz="1800" dirty="0"/>
              <a:t>procedimental </a:t>
            </a:r>
            <a:r>
              <a:rPr lang="es-MX" sz="1800" dirty="0" smtClean="0"/>
              <a:t>es </a:t>
            </a:r>
            <a:r>
              <a:rPr lang="es-MX" sz="1800" dirty="0"/>
              <a:t>uno de los cuatro criterios para enseñar competencias</a:t>
            </a:r>
          </a:p>
          <a:p>
            <a:pPr marL="0" indent="0" algn="just">
              <a:buNone/>
            </a:pPr>
            <a:endParaRPr lang="es-MX" sz="1800" dirty="0"/>
          </a:p>
          <a:p>
            <a:pPr marL="0" indent="0" algn="just">
              <a:buNone/>
            </a:pPr>
            <a:r>
              <a:rPr lang="es-MX" sz="1800" dirty="0" smtClean="0"/>
              <a:t>Los conocimientos </a:t>
            </a:r>
            <a:r>
              <a:rPr lang="es-MX" sz="1800" dirty="0"/>
              <a:t>previos e</a:t>
            </a:r>
            <a:r>
              <a:rPr lang="es-MX" sz="1800" dirty="0" smtClean="0"/>
              <a:t>s </a:t>
            </a:r>
            <a:r>
              <a:rPr lang="es-MX" sz="1800" dirty="0"/>
              <a:t>uno de los criterios relacionados con la significatividad del trabajo por competencias.</a:t>
            </a:r>
          </a:p>
          <a:p>
            <a:pPr marL="0" indent="0" algn="just">
              <a:buNone/>
            </a:pPr>
            <a:endParaRPr lang="es-MX" sz="1800" dirty="0"/>
          </a:p>
          <a:p>
            <a:pPr marL="0" indent="0" algn="just">
              <a:buNone/>
            </a:pPr>
            <a:r>
              <a:rPr lang="es-MX" sz="1800" dirty="0" smtClean="0"/>
              <a:t>La innovación </a:t>
            </a:r>
            <a:r>
              <a:rPr lang="es-MX" sz="1800" dirty="0"/>
              <a:t>para tratar la problemática e</a:t>
            </a:r>
            <a:r>
              <a:rPr lang="es-MX" sz="1800" dirty="0" smtClean="0"/>
              <a:t>s </a:t>
            </a:r>
            <a:r>
              <a:rPr lang="es-MX" sz="1800" dirty="0"/>
              <a:t>uno de los criterios relacionados con la complejidad del trabajo por competencias.</a:t>
            </a:r>
          </a:p>
          <a:p>
            <a:pPr marL="0" indent="0" algn="just">
              <a:buNone/>
            </a:pPr>
            <a:endParaRPr lang="es-MX" sz="1800" dirty="0"/>
          </a:p>
        </p:txBody>
      </p:sp>
    </p:spTree>
    <p:extLst>
      <p:ext uri="{BB962C8B-B14F-4D97-AF65-F5344CB8AC3E}">
        <p14:creationId xmlns:p14="http://schemas.microsoft.com/office/powerpoint/2010/main" val="28926804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43608" y="188640"/>
            <a:ext cx="7848872" cy="5017768"/>
          </a:xfrm>
        </p:spPr>
        <p:txBody>
          <a:bodyPr>
            <a:noAutofit/>
          </a:bodyPr>
          <a:lstStyle/>
          <a:p>
            <a:pPr marL="0" indent="0" algn="just">
              <a:buNone/>
            </a:pPr>
            <a:r>
              <a:rPr lang="es-MX" sz="1800" dirty="0" smtClean="0"/>
              <a:t>La </a:t>
            </a:r>
            <a:r>
              <a:rPr lang="es-MX" sz="1800" dirty="0" err="1" smtClean="0"/>
              <a:t>metacomunicación</a:t>
            </a:r>
            <a:r>
              <a:rPr lang="es-MX" sz="1800" dirty="0" smtClean="0"/>
              <a:t> es </a:t>
            </a:r>
            <a:r>
              <a:rPr lang="es-MX" sz="1800" dirty="0"/>
              <a:t>la capacidad de análisis del funcionamiento de un grupo de tareas, que permiten formular y pensar los problemas que encuentra este tipo de gestión: cansancio, liderazgo, exclusiones y clanes, estrategias de distinción, tácticas minimalistas. </a:t>
            </a:r>
          </a:p>
          <a:p>
            <a:pPr marL="0" indent="0" algn="just">
              <a:buNone/>
            </a:pPr>
            <a:endParaRPr lang="es-MX" sz="1800" dirty="0"/>
          </a:p>
          <a:p>
            <a:pPr marL="0" indent="0" algn="just">
              <a:buNone/>
            </a:pPr>
            <a:r>
              <a:rPr lang="es-MX" sz="1800" dirty="0" smtClean="0"/>
              <a:t>En la pedagogía </a:t>
            </a:r>
            <a:r>
              <a:rPr lang="es-MX" sz="1800" dirty="0"/>
              <a:t>centrada en los saberes </a:t>
            </a:r>
            <a:r>
              <a:rPr lang="es-MX" sz="1800" dirty="0" smtClean="0"/>
              <a:t>el </a:t>
            </a:r>
            <a:r>
              <a:rPr lang="es-MX" sz="1800" dirty="0"/>
              <a:t>papel del alumno es escuchar, tratar de comprender, hacer sus ejercicios conscientemente y restituir sus adquisiciones en el marco de las pruebas de conocimiento con lápiz y papel, comúnmente individuales y con nota. </a:t>
            </a:r>
          </a:p>
          <a:p>
            <a:pPr marL="0" indent="0" algn="just">
              <a:buNone/>
            </a:pPr>
            <a:endParaRPr lang="es-MX" sz="1800" dirty="0"/>
          </a:p>
          <a:p>
            <a:pPr marL="0" indent="0" algn="just">
              <a:buNone/>
            </a:pPr>
            <a:r>
              <a:rPr lang="es-MX" sz="1800" dirty="0" smtClean="0"/>
              <a:t>En la  pedagogía de situaciones-problemas, </a:t>
            </a:r>
            <a:r>
              <a:rPr lang="es-MX" sz="1800" dirty="0"/>
              <a:t>el papel del alumno consiste en involucrarse, participar en un esfuerzo colectivo por realizar un proyecto y crear, nuevas competencias. </a:t>
            </a:r>
          </a:p>
          <a:p>
            <a:pPr marL="0" indent="0" algn="just">
              <a:buNone/>
            </a:pPr>
            <a:endParaRPr lang="es-MX" sz="1800" dirty="0"/>
          </a:p>
          <a:p>
            <a:pPr marL="0" indent="0" algn="just">
              <a:buNone/>
            </a:pPr>
            <a:r>
              <a:rPr lang="es-MX" sz="1800" dirty="0" smtClean="0"/>
              <a:t>La evaluación </a:t>
            </a:r>
            <a:r>
              <a:rPr lang="es-MX" sz="1800" dirty="0"/>
              <a:t>certificativa d</a:t>
            </a:r>
            <a:r>
              <a:rPr lang="es-MX" sz="1800" dirty="0" smtClean="0"/>
              <a:t>ebe </a:t>
            </a:r>
            <a:r>
              <a:rPr lang="es-MX" sz="1800" dirty="0"/>
              <a:t>inevitablemente ejercerse también en el marco de situaciones complejas, del mismo tipo que las situaciones de enseñanza-aprendizaje. </a:t>
            </a:r>
          </a:p>
          <a:p>
            <a:pPr marL="0" indent="0" algn="just">
              <a:buNone/>
            </a:pPr>
            <a:endParaRPr lang="es-MX" sz="1800" dirty="0"/>
          </a:p>
          <a:p>
            <a:pPr marL="0" indent="0" algn="just">
              <a:buNone/>
            </a:pPr>
            <a:r>
              <a:rPr lang="es-MX" sz="1800" dirty="0" smtClean="0"/>
              <a:t>El sistema </a:t>
            </a:r>
            <a:r>
              <a:rPr lang="es-MX" sz="1800" dirty="0"/>
              <a:t>educativo d</a:t>
            </a:r>
            <a:r>
              <a:rPr lang="es-MX" sz="1800" dirty="0" smtClean="0"/>
              <a:t>epende </a:t>
            </a:r>
            <a:r>
              <a:rPr lang="es-MX" sz="1800" dirty="0"/>
              <a:t>de la adhesión y el compromiso de los profesores, surgimiento de un nuevo tipo de profesionalidad, en el trabajo del docente</a:t>
            </a:r>
            <a:r>
              <a:rPr lang="es-MX" sz="1800" dirty="0" smtClean="0"/>
              <a:t>.</a:t>
            </a:r>
            <a:endParaRPr lang="es-MX" sz="1800" dirty="0"/>
          </a:p>
          <a:p>
            <a:pPr marL="0" indent="0" algn="just">
              <a:buNone/>
            </a:pPr>
            <a:endParaRPr lang="es-MX" sz="1800" dirty="0"/>
          </a:p>
        </p:txBody>
      </p:sp>
    </p:spTree>
    <p:extLst>
      <p:ext uri="{BB962C8B-B14F-4D97-AF65-F5344CB8AC3E}">
        <p14:creationId xmlns:p14="http://schemas.microsoft.com/office/powerpoint/2010/main" val="26267864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208856" y="643480"/>
            <a:ext cx="7467600" cy="4873752"/>
          </a:xfrm>
        </p:spPr>
        <p:txBody>
          <a:bodyPr>
            <a:noAutofit/>
          </a:bodyPr>
          <a:lstStyle/>
          <a:p>
            <a:pPr marL="0" indent="0" algn="just">
              <a:buNone/>
            </a:pPr>
            <a:r>
              <a:rPr lang="es-MX" sz="1800" dirty="0" smtClean="0"/>
              <a:t>El enfoque globalizador </a:t>
            </a:r>
            <a:r>
              <a:rPr lang="es-MX" sz="1800" dirty="0"/>
              <a:t>es una de las condiciones generales sobre cómo deben ser las estrategias metodológicas sobre el trabajo por </a:t>
            </a:r>
            <a:r>
              <a:rPr lang="es-MX" sz="1800" dirty="0" smtClean="0"/>
              <a:t>competencias.</a:t>
            </a:r>
          </a:p>
          <a:p>
            <a:pPr marL="0" indent="0" algn="just">
              <a:buNone/>
            </a:pPr>
            <a:endParaRPr lang="es-MX" sz="1800" dirty="0"/>
          </a:p>
          <a:p>
            <a:pPr marL="0" indent="0" algn="just">
              <a:buNone/>
            </a:pPr>
            <a:r>
              <a:rPr lang="es-MX" sz="1800" dirty="0" smtClean="0"/>
              <a:t>Los </a:t>
            </a:r>
            <a:r>
              <a:rPr lang="es-MX" sz="1800" dirty="0"/>
              <a:t>contenidos factuales </a:t>
            </a:r>
            <a:r>
              <a:rPr lang="es-MX" sz="1800" dirty="0" smtClean="0"/>
              <a:t>tienen </a:t>
            </a:r>
            <a:r>
              <a:rPr lang="es-MX" sz="1800" dirty="0"/>
              <a:t>el fin de integrarlos en estructuras de conocimiento mediante la memorización.</a:t>
            </a:r>
          </a:p>
          <a:p>
            <a:pPr marL="0" indent="0" algn="just">
              <a:buNone/>
            </a:pPr>
            <a:endParaRPr lang="es-MX" sz="1800" dirty="0"/>
          </a:p>
          <a:p>
            <a:pPr marL="0" indent="0" algn="just">
              <a:buNone/>
            </a:pPr>
            <a:r>
              <a:rPr lang="es-MX" sz="1800" dirty="0" smtClean="0"/>
              <a:t>Los contenidos procedimentales </a:t>
            </a:r>
            <a:r>
              <a:rPr lang="es-MX" sz="1800" dirty="0"/>
              <a:t>requieren más tiempo, puesto que la adaptación que hemos de hacer de las consideraciones generales del aprendizaje significativo es más compleja. </a:t>
            </a:r>
          </a:p>
          <a:p>
            <a:pPr marL="0" indent="0" algn="just">
              <a:buNone/>
            </a:pPr>
            <a:endParaRPr lang="es-MX" sz="1800" dirty="0"/>
          </a:p>
          <a:p>
            <a:pPr marL="0" indent="0" algn="just">
              <a:buNone/>
            </a:pPr>
            <a:r>
              <a:rPr lang="es-MX" sz="1800" dirty="0" smtClean="0"/>
              <a:t>El conocimiento actitudinal </a:t>
            </a:r>
            <a:r>
              <a:rPr lang="es-MX" sz="1800" dirty="0"/>
              <a:t>puede aprenderse mediante las estrategias ya descritas para los contenidos conceptuales.</a:t>
            </a:r>
          </a:p>
          <a:p>
            <a:pPr marL="0" indent="0" algn="just">
              <a:buNone/>
            </a:pPr>
            <a:endParaRPr lang="es-MX" sz="1800" dirty="0"/>
          </a:p>
          <a:p>
            <a:pPr marL="0" indent="0" algn="just">
              <a:buNone/>
            </a:pPr>
            <a:r>
              <a:rPr lang="es-MX" sz="1800" dirty="0" smtClean="0"/>
              <a:t>Proceso de sensibilización debe </a:t>
            </a:r>
            <a:r>
              <a:rPr lang="es-MX" sz="1800" dirty="0"/>
              <a:t>permitir que los alumnos se sientan protagonistas de sus aprendizajes y agentes en la formulación de las propuestas de convivencia y trabajo.</a:t>
            </a:r>
          </a:p>
          <a:p>
            <a:pPr marL="0" indent="0" algn="just">
              <a:buNone/>
            </a:pPr>
            <a:endParaRPr lang="es-MX" sz="1800" dirty="0"/>
          </a:p>
          <a:p>
            <a:pPr marL="0" indent="0" algn="just">
              <a:buNone/>
            </a:pPr>
            <a:endParaRPr lang="es-MX" sz="1800" dirty="0"/>
          </a:p>
        </p:txBody>
      </p:sp>
    </p:spTree>
    <p:extLst>
      <p:ext uri="{BB962C8B-B14F-4D97-AF65-F5344CB8AC3E}">
        <p14:creationId xmlns:p14="http://schemas.microsoft.com/office/powerpoint/2010/main" val="3724316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hape 68"/>
          <p:cNvSpPr txBox="1">
            <a:spLocks noGrp="1"/>
          </p:cNvSpPr>
          <p:nvPr>
            <p:ph type="title"/>
          </p:nvPr>
        </p:nvSpPr>
        <p:spPr>
          <a:xfrm>
            <a:off x="1187624" y="188640"/>
            <a:ext cx="8124900" cy="1790800"/>
          </a:xfrm>
          <a:prstGeom prst="rect">
            <a:avLst/>
          </a:prstGeom>
        </p:spPr>
        <p:txBody>
          <a:bodyPr lIns="91425" tIns="91425" rIns="91425" bIns="91425" anchor="ctr" anchorCtr="0">
            <a:noAutofit/>
          </a:bodyPr>
          <a:lstStyle/>
          <a:p>
            <a:pPr lvl="0" algn="l" rtl="0">
              <a:lnSpc>
                <a:spcPct val="115000"/>
              </a:lnSpc>
              <a:spcBef>
                <a:spcPts val="0"/>
              </a:spcBef>
              <a:buNone/>
            </a:pPr>
            <a:r>
              <a:rPr lang="es" sz="2400" dirty="0">
                <a:solidFill>
                  <a:srgbClr val="000000"/>
                </a:solidFill>
                <a:latin typeface="Times New Roman"/>
                <a:ea typeface="Times New Roman"/>
                <a:cs typeface="Times New Roman"/>
                <a:sym typeface="Times New Roman"/>
              </a:rPr>
              <a:t>La secuencia como un medio para analizar la práctica educativa</a:t>
            </a:r>
          </a:p>
          <a:p>
            <a:pPr lvl="0" rtl="0">
              <a:spcBef>
                <a:spcPts val="0"/>
              </a:spcBef>
              <a:buNone/>
            </a:pPr>
            <a:r>
              <a:rPr lang="es" dirty="0"/>
              <a:t> </a:t>
            </a:r>
          </a:p>
        </p:txBody>
      </p:sp>
      <p:sp>
        <p:nvSpPr>
          <p:cNvPr id="9" name="Shape 69"/>
          <p:cNvSpPr txBox="1"/>
          <p:nvPr/>
        </p:nvSpPr>
        <p:spPr>
          <a:xfrm>
            <a:off x="1801624" y="1562600"/>
            <a:ext cx="6586800" cy="2257200"/>
          </a:xfrm>
          <a:prstGeom prst="rect">
            <a:avLst/>
          </a:prstGeom>
          <a:noFill/>
          <a:ln>
            <a:noFill/>
          </a:ln>
        </p:spPr>
        <p:txBody>
          <a:bodyPr lIns="91425" tIns="91425" rIns="91425" bIns="91425" anchor="t" anchorCtr="0">
            <a:noAutofit/>
          </a:bodyPr>
          <a:lstStyle/>
          <a:p>
            <a:pPr lvl="0" algn="just" rtl="0">
              <a:lnSpc>
                <a:spcPct val="115000"/>
              </a:lnSpc>
              <a:spcBef>
                <a:spcPts val="0"/>
              </a:spcBef>
              <a:buNone/>
            </a:pPr>
            <a:r>
              <a:rPr lang="es" sz="1800" dirty="0">
                <a:latin typeface="Times New Roman"/>
                <a:ea typeface="Times New Roman"/>
                <a:cs typeface="Times New Roman"/>
                <a:sym typeface="Times New Roman"/>
              </a:rPr>
              <a:t>El análisis de la propia práctica puede ser una vía muy útil para encontrar soluciones a las dificultades de todo tipo que surgen en las aulas (o en otros ámbitos educativos),  y por ello es conveniente y rentable dedicarle también un tiempo de las tareas docentes.</a:t>
            </a:r>
          </a:p>
          <a:p>
            <a:pPr lvl="0">
              <a:spcBef>
                <a:spcPts val="0"/>
              </a:spcBef>
              <a:buNone/>
            </a:pPr>
            <a:endParaRPr dirty="0"/>
          </a:p>
        </p:txBody>
      </p:sp>
      <p:sp>
        <p:nvSpPr>
          <p:cNvPr id="10" name="Shape 70"/>
          <p:cNvSpPr txBox="1"/>
          <p:nvPr/>
        </p:nvSpPr>
        <p:spPr>
          <a:xfrm>
            <a:off x="1907704" y="3140400"/>
            <a:ext cx="5245500" cy="1331200"/>
          </a:xfrm>
          <a:prstGeom prst="rect">
            <a:avLst/>
          </a:prstGeom>
          <a:noFill/>
          <a:ln>
            <a:noFill/>
          </a:ln>
        </p:spPr>
        <p:txBody>
          <a:bodyPr lIns="91425" tIns="91425" rIns="91425" bIns="91425" anchor="ctr" anchorCtr="0">
            <a:noAutofit/>
          </a:bodyPr>
          <a:lstStyle/>
          <a:p>
            <a:pPr lvl="0" rtl="0">
              <a:spcBef>
                <a:spcPts val="0"/>
              </a:spcBef>
              <a:buNone/>
            </a:pPr>
            <a:r>
              <a:rPr lang="es" sz="2400" dirty="0">
                <a:latin typeface="Times New Roman"/>
                <a:ea typeface="Times New Roman"/>
                <a:cs typeface="Times New Roman"/>
                <a:sym typeface="Times New Roman"/>
              </a:rPr>
              <a:t>La investigación sobre la propia práctica</a:t>
            </a:r>
          </a:p>
        </p:txBody>
      </p:sp>
      <p:sp>
        <p:nvSpPr>
          <p:cNvPr id="11" name="Shape 71"/>
          <p:cNvSpPr txBox="1"/>
          <p:nvPr/>
        </p:nvSpPr>
        <p:spPr>
          <a:xfrm>
            <a:off x="1619672" y="4210300"/>
            <a:ext cx="6984776" cy="2416400"/>
          </a:xfrm>
          <a:prstGeom prst="rect">
            <a:avLst/>
          </a:prstGeom>
          <a:noFill/>
          <a:ln>
            <a:noFill/>
          </a:ln>
        </p:spPr>
        <p:txBody>
          <a:bodyPr lIns="91425" tIns="91425" rIns="91425" bIns="91425" anchor="t" anchorCtr="0">
            <a:noAutofit/>
          </a:bodyPr>
          <a:lstStyle/>
          <a:p>
            <a:pPr lvl="0" algn="just" rtl="0">
              <a:lnSpc>
                <a:spcPct val="115000"/>
              </a:lnSpc>
              <a:spcBef>
                <a:spcPts val="0"/>
              </a:spcBef>
              <a:buNone/>
            </a:pPr>
            <a:r>
              <a:rPr lang="es" sz="1800" dirty="0">
                <a:latin typeface="Times New Roman"/>
                <a:ea typeface="Times New Roman"/>
                <a:cs typeface="Times New Roman"/>
                <a:sym typeface="Times New Roman"/>
              </a:rPr>
              <a:t>Asimismo, la propia práctica educativa puede convertirse en un campo de investigación de gran interés para el profesorado porque investigar cómo aprenden los propios alumnos es una manera de romper con la rutina y permite encontrar otra dimensión al trabajo diario,</a:t>
            </a:r>
          </a:p>
          <a:p>
            <a:pPr lvl="0" algn="just" rtl="0">
              <a:spcBef>
                <a:spcPts val="0"/>
              </a:spcBef>
              <a:buNone/>
            </a:pPr>
            <a:endParaRPr dirty="0"/>
          </a:p>
        </p:txBody>
      </p:sp>
    </p:spTree>
    <p:extLst>
      <p:ext uri="{BB962C8B-B14F-4D97-AF65-F5344CB8AC3E}">
        <p14:creationId xmlns:p14="http://schemas.microsoft.com/office/powerpoint/2010/main" val="2721042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78"/>
          <p:cNvSpPr txBox="1"/>
          <p:nvPr/>
        </p:nvSpPr>
        <p:spPr>
          <a:xfrm>
            <a:off x="1475656" y="410716"/>
            <a:ext cx="7147019" cy="1707200"/>
          </a:xfrm>
          <a:prstGeom prst="rect">
            <a:avLst/>
          </a:prstGeom>
          <a:noFill/>
          <a:ln>
            <a:noFill/>
          </a:ln>
        </p:spPr>
        <p:txBody>
          <a:bodyPr lIns="91425" tIns="91425" rIns="91425" bIns="91425" anchor="t" anchorCtr="0">
            <a:noAutofit/>
          </a:bodyPr>
          <a:lstStyle/>
          <a:p>
            <a:pPr lvl="0" rtl="0">
              <a:lnSpc>
                <a:spcPct val="115000"/>
              </a:lnSpc>
              <a:spcBef>
                <a:spcPts val="0"/>
              </a:spcBef>
              <a:buNone/>
            </a:pPr>
            <a:r>
              <a:rPr lang="es" sz="1800" dirty="0">
                <a:latin typeface="Times New Roman"/>
                <a:ea typeface="Times New Roman"/>
                <a:cs typeface="Times New Roman"/>
                <a:sym typeface="Times New Roman"/>
              </a:rPr>
              <a:t>Es necesario un marco de referencias que permitan conocer algunas herramientas </a:t>
            </a:r>
            <a:r>
              <a:rPr lang="es" sz="1800" dirty="0"/>
              <a:t>útiles </a:t>
            </a:r>
            <a:r>
              <a:rPr lang="es" sz="1800" dirty="0">
                <a:latin typeface="Times New Roman"/>
                <a:ea typeface="Times New Roman"/>
                <a:cs typeface="Times New Roman"/>
                <a:sym typeface="Times New Roman"/>
              </a:rPr>
              <a:t>para analizar lo que ocurre en el aula y disponer de los elementos necesarios para interpretarlo y mejorarlo.</a:t>
            </a:r>
          </a:p>
          <a:p>
            <a:pPr lvl="0">
              <a:spcBef>
                <a:spcPts val="0"/>
              </a:spcBef>
              <a:buNone/>
            </a:pPr>
            <a:endParaRPr dirty="0"/>
          </a:p>
        </p:txBody>
      </p:sp>
      <p:sp>
        <p:nvSpPr>
          <p:cNvPr id="5" name="Shape 79"/>
          <p:cNvSpPr txBox="1"/>
          <p:nvPr/>
        </p:nvSpPr>
        <p:spPr>
          <a:xfrm>
            <a:off x="1806633" y="1916832"/>
            <a:ext cx="6827696" cy="3940000"/>
          </a:xfrm>
          <a:prstGeom prst="rect">
            <a:avLst/>
          </a:prstGeom>
          <a:noFill/>
          <a:ln>
            <a:noFill/>
          </a:ln>
        </p:spPr>
        <p:txBody>
          <a:bodyPr lIns="91425" tIns="91425" rIns="91425" bIns="91425" anchor="t" anchorCtr="0">
            <a:noAutofit/>
          </a:bodyPr>
          <a:lstStyle/>
          <a:p>
            <a:pPr lvl="0" algn="ctr" rtl="0">
              <a:lnSpc>
                <a:spcPct val="115000"/>
              </a:lnSpc>
              <a:spcBef>
                <a:spcPts val="0"/>
              </a:spcBef>
              <a:buNone/>
            </a:pPr>
            <a:r>
              <a:rPr lang="es" sz="2400" b="1" dirty="0">
                <a:latin typeface="Times New Roman"/>
                <a:ea typeface="Times New Roman"/>
                <a:cs typeface="Times New Roman"/>
                <a:sym typeface="Times New Roman"/>
              </a:rPr>
              <a:t>La investigación sobre la práctica se caracteriza porque:</a:t>
            </a:r>
          </a:p>
          <a:p>
            <a:pPr lvl="0" algn="ctr" rtl="0">
              <a:lnSpc>
                <a:spcPct val="115000"/>
              </a:lnSpc>
              <a:spcBef>
                <a:spcPts val="0"/>
              </a:spcBef>
              <a:buNone/>
            </a:pPr>
            <a:endParaRPr sz="2400" b="1" dirty="0">
              <a:latin typeface="Times New Roman"/>
              <a:ea typeface="Times New Roman"/>
              <a:cs typeface="Times New Roman"/>
              <a:sym typeface="Times New Roman"/>
            </a:endParaRPr>
          </a:p>
          <a:p>
            <a:pPr lvl="0" rtl="0">
              <a:lnSpc>
                <a:spcPct val="115000"/>
              </a:lnSpc>
              <a:spcBef>
                <a:spcPts val="0"/>
              </a:spcBef>
              <a:buNone/>
            </a:pPr>
            <a:r>
              <a:rPr lang="es" sz="1800" dirty="0">
                <a:latin typeface="Times New Roman"/>
                <a:ea typeface="Times New Roman"/>
                <a:cs typeface="Times New Roman"/>
                <a:sym typeface="Times New Roman"/>
              </a:rPr>
              <a:t>• Intenta diagnosticar un problema en un determinado contexto y resolverlo en el.</a:t>
            </a:r>
          </a:p>
          <a:p>
            <a:pPr lvl="0" rtl="0">
              <a:lnSpc>
                <a:spcPct val="115000"/>
              </a:lnSpc>
              <a:spcBef>
                <a:spcPts val="0"/>
              </a:spcBef>
              <a:buNone/>
            </a:pPr>
            <a:r>
              <a:rPr lang="es" sz="1800" dirty="0">
                <a:latin typeface="Times New Roman"/>
                <a:ea typeface="Times New Roman"/>
                <a:cs typeface="Times New Roman"/>
                <a:sym typeface="Times New Roman"/>
              </a:rPr>
              <a:t>• El profesor o profesora, sus compañeras y compañeros de equipo y otros agentes (asesor y asesora) participan directa o indirectamente en la investigación en colaboración, identificando los problemas y buscando estrategias de acción para resolverlos.</a:t>
            </a:r>
          </a:p>
          <a:p>
            <a:pPr lvl="0" rtl="0">
              <a:lnSpc>
                <a:spcPct val="115000"/>
              </a:lnSpc>
              <a:spcBef>
                <a:spcPts val="0"/>
              </a:spcBef>
              <a:buNone/>
            </a:pPr>
            <a:r>
              <a:rPr lang="es" sz="1800" dirty="0">
                <a:latin typeface="Times New Roman"/>
                <a:ea typeface="Times New Roman"/>
                <a:cs typeface="Times New Roman"/>
                <a:sym typeface="Times New Roman"/>
              </a:rPr>
              <a:t>• El objetivo es mejorar la práctica y las mejoras que se proponen tienen esta final dad.</a:t>
            </a:r>
          </a:p>
        </p:txBody>
      </p:sp>
    </p:spTree>
    <p:extLst>
      <p:ext uri="{BB962C8B-B14F-4D97-AF65-F5344CB8AC3E}">
        <p14:creationId xmlns:p14="http://schemas.microsoft.com/office/powerpoint/2010/main" val="254574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86"/>
          <p:cNvSpPr txBox="1"/>
          <p:nvPr/>
        </p:nvSpPr>
        <p:spPr>
          <a:xfrm>
            <a:off x="2051720" y="231500"/>
            <a:ext cx="6139800" cy="3435200"/>
          </a:xfrm>
          <a:prstGeom prst="rect">
            <a:avLst/>
          </a:prstGeom>
          <a:noFill/>
          <a:ln>
            <a:noFill/>
          </a:ln>
        </p:spPr>
        <p:txBody>
          <a:bodyPr lIns="91425" tIns="91425" rIns="91425" bIns="91425" anchor="ctr" anchorCtr="0">
            <a:noAutofit/>
          </a:bodyPr>
          <a:lstStyle/>
          <a:p>
            <a:pPr lvl="0" rtl="0">
              <a:lnSpc>
                <a:spcPct val="115000"/>
              </a:lnSpc>
              <a:spcBef>
                <a:spcPts val="0"/>
              </a:spcBef>
              <a:buNone/>
            </a:pPr>
            <a:r>
              <a:rPr lang="es" sz="1800" dirty="0">
                <a:latin typeface="Times New Roman"/>
                <a:ea typeface="Times New Roman"/>
                <a:cs typeface="Times New Roman"/>
                <a:sym typeface="Times New Roman"/>
              </a:rPr>
              <a:t>Para analizar la propia práctica educativa tomando como referente la secuencia</a:t>
            </a:r>
          </a:p>
          <a:p>
            <a:pPr lvl="0" rtl="0">
              <a:lnSpc>
                <a:spcPct val="115000"/>
              </a:lnSpc>
              <a:spcBef>
                <a:spcPts val="0"/>
              </a:spcBef>
              <a:buNone/>
            </a:pPr>
            <a:r>
              <a:rPr lang="es" sz="1800" dirty="0">
                <a:latin typeface="Times New Roman"/>
                <a:ea typeface="Times New Roman"/>
                <a:cs typeface="Times New Roman"/>
                <a:sym typeface="Times New Roman"/>
              </a:rPr>
              <a:t>formativa, proponemos en los apartados siguientes:</a:t>
            </a:r>
          </a:p>
          <a:p>
            <a:pPr lvl="0" rtl="0">
              <a:lnSpc>
                <a:spcPct val="115000"/>
              </a:lnSpc>
              <a:spcBef>
                <a:spcPts val="0"/>
              </a:spcBef>
              <a:buNone/>
            </a:pPr>
            <a:r>
              <a:rPr lang="es" sz="1800" dirty="0">
                <a:latin typeface="Times New Roman"/>
                <a:ea typeface="Times New Roman"/>
                <a:cs typeface="Times New Roman"/>
                <a:sym typeface="Times New Roman"/>
              </a:rPr>
              <a:t>•Un cuestionario con una relación de aspectos que analizar.</a:t>
            </a:r>
          </a:p>
          <a:p>
            <a:pPr lvl="0" rtl="0">
              <a:lnSpc>
                <a:spcPct val="115000"/>
              </a:lnSpc>
              <a:spcBef>
                <a:spcPts val="0"/>
              </a:spcBef>
              <a:buNone/>
            </a:pPr>
            <a:r>
              <a:rPr lang="es" sz="1800" dirty="0">
                <a:latin typeface="Times New Roman"/>
                <a:ea typeface="Times New Roman"/>
                <a:cs typeface="Times New Roman"/>
                <a:sym typeface="Times New Roman"/>
              </a:rPr>
              <a:t>•Un protocolo para proceder al análisis y una relación de herramientas para recoger información directamente en el aula.</a:t>
            </a:r>
          </a:p>
          <a:p>
            <a:pPr lvl="0" rtl="0">
              <a:lnSpc>
                <a:spcPct val="115000"/>
              </a:lnSpc>
              <a:spcBef>
                <a:spcPts val="0"/>
              </a:spcBef>
              <a:buNone/>
            </a:pPr>
            <a:endParaRPr sz="1800" dirty="0">
              <a:latin typeface="Times New Roman"/>
              <a:ea typeface="Times New Roman"/>
              <a:cs typeface="Times New Roman"/>
              <a:sym typeface="Times New Roman"/>
            </a:endParaRPr>
          </a:p>
        </p:txBody>
      </p:sp>
      <p:sp>
        <p:nvSpPr>
          <p:cNvPr id="5" name="Shape 87"/>
          <p:cNvSpPr txBox="1"/>
          <p:nvPr/>
        </p:nvSpPr>
        <p:spPr>
          <a:xfrm>
            <a:off x="1623922" y="3168533"/>
            <a:ext cx="7405800" cy="4000000"/>
          </a:xfrm>
          <a:prstGeom prst="rect">
            <a:avLst/>
          </a:prstGeom>
          <a:noFill/>
          <a:ln>
            <a:noFill/>
          </a:ln>
        </p:spPr>
        <p:txBody>
          <a:bodyPr lIns="91425" tIns="91425" rIns="91425" bIns="91425" anchor="ctr" anchorCtr="0">
            <a:noAutofit/>
          </a:bodyPr>
          <a:lstStyle/>
          <a:p>
            <a:pPr lvl="0" algn="ctr" rtl="0">
              <a:lnSpc>
                <a:spcPct val="115000"/>
              </a:lnSpc>
              <a:spcBef>
                <a:spcPts val="0"/>
              </a:spcBef>
              <a:buNone/>
            </a:pPr>
            <a:r>
              <a:rPr lang="es" sz="2400" b="1" dirty="0">
                <a:latin typeface="Times New Roman"/>
                <a:ea typeface="Times New Roman"/>
                <a:cs typeface="Times New Roman"/>
                <a:sym typeface="Times New Roman"/>
              </a:rPr>
              <a:t>La gestión social del aula</a:t>
            </a:r>
          </a:p>
          <a:p>
            <a:pPr lvl="0" rtl="0">
              <a:lnSpc>
                <a:spcPct val="115000"/>
              </a:lnSpc>
              <a:spcBef>
                <a:spcPts val="0"/>
              </a:spcBef>
              <a:buNone/>
            </a:pPr>
            <a:r>
              <a:rPr lang="es" sz="1800" dirty="0">
                <a:latin typeface="Times New Roman"/>
                <a:ea typeface="Times New Roman"/>
                <a:cs typeface="Times New Roman"/>
                <a:sym typeface="Times New Roman"/>
              </a:rPr>
              <a:t>Con relación a este ámbito nos interesa identificar los siguientes aspectos que</a:t>
            </a:r>
          </a:p>
          <a:p>
            <a:pPr lvl="0" rtl="0">
              <a:lnSpc>
                <a:spcPct val="115000"/>
              </a:lnSpc>
              <a:spcBef>
                <a:spcPts val="0"/>
              </a:spcBef>
              <a:buNone/>
            </a:pPr>
            <a:r>
              <a:rPr lang="es" sz="1800" dirty="0">
                <a:latin typeface="Times New Roman"/>
                <a:ea typeface="Times New Roman"/>
                <a:cs typeface="Times New Roman"/>
                <a:sym typeface="Times New Roman"/>
              </a:rPr>
              <a:t>se desarrollan a continuación en forma de preguntas que hay que plantearse:</a:t>
            </a:r>
          </a:p>
          <a:p>
            <a:pPr lvl="0" rtl="0">
              <a:lnSpc>
                <a:spcPct val="115000"/>
              </a:lnSpc>
              <a:spcBef>
                <a:spcPts val="0"/>
              </a:spcBef>
              <a:buNone/>
            </a:pPr>
            <a:r>
              <a:rPr lang="es" sz="1800" dirty="0">
                <a:latin typeface="Times New Roman"/>
                <a:ea typeface="Times New Roman"/>
                <a:cs typeface="Times New Roman"/>
                <a:sym typeface="Times New Roman"/>
              </a:rPr>
              <a:t>• ¿Cómo organizamos las tareas?</a:t>
            </a:r>
          </a:p>
          <a:p>
            <a:pPr lvl="0" rtl="0">
              <a:lnSpc>
                <a:spcPct val="115000"/>
              </a:lnSpc>
              <a:spcBef>
                <a:spcPts val="0"/>
              </a:spcBef>
              <a:buNone/>
            </a:pPr>
            <a:r>
              <a:rPr lang="es" sz="1800" dirty="0">
                <a:latin typeface="Times New Roman"/>
                <a:ea typeface="Times New Roman"/>
                <a:cs typeface="Times New Roman"/>
                <a:sym typeface="Times New Roman"/>
              </a:rPr>
              <a:t>• ¿Cómo organizamos al alumnado?</a:t>
            </a:r>
          </a:p>
          <a:p>
            <a:pPr lvl="0" rtl="0">
              <a:lnSpc>
                <a:spcPct val="115000"/>
              </a:lnSpc>
              <a:spcBef>
                <a:spcPts val="0"/>
              </a:spcBef>
              <a:buNone/>
            </a:pPr>
            <a:r>
              <a:rPr lang="es" sz="1800" dirty="0">
                <a:latin typeface="Times New Roman"/>
                <a:ea typeface="Times New Roman"/>
                <a:cs typeface="Times New Roman"/>
                <a:sym typeface="Times New Roman"/>
              </a:rPr>
              <a:t>• ¿Cómo distribuimos el espacio en el aula?</a:t>
            </a:r>
          </a:p>
          <a:p>
            <a:pPr lvl="0" rtl="0">
              <a:lnSpc>
                <a:spcPct val="115000"/>
              </a:lnSpc>
              <a:spcBef>
                <a:spcPts val="0"/>
              </a:spcBef>
              <a:buNone/>
            </a:pPr>
            <a:r>
              <a:rPr lang="es" sz="1800" dirty="0">
                <a:latin typeface="Times New Roman"/>
                <a:ea typeface="Times New Roman"/>
                <a:cs typeface="Times New Roman"/>
                <a:sym typeface="Times New Roman"/>
              </a:rPr>
              <a:t>. ¿Cómo distribuimos el tiempo?</a:t>
            </a:r>
          </a:p>
        </p:txBody>
      </p:sp>
    </p:spTree>
    <p:extLst>
      <p:ext uri="{BB962C8B-B14F-4D97-AF65-F5344CB8AC3E}">
        <p14:creationId xmlns:p14="http://schemas.microsoft.com/office/powerpoint/2010/main" val="2235755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Shape 98"/>
          <p:cNvSpPr txBox="1">
            <a:spLocks noGrp="1"/>
          </p:cNvSpPr>
          <p:nvPr>
            <p:ph type="body" idx="1"/>
          </p:nvPr>
        </p:nvSpPr>
        <p:spPr>
          <a:xfrm>
            <a:off x="1115616" y="32024"/>
            <a:ext cx="7716684" cy="5413200"/>
          </a:xfrm>
          <a:prstGeom prst="rect">
            <a:avLst/>
          </a:prstGeom>
        </p:spPr>
        <p:txBody>
          <a:bodyPr lIns="91425" tIns="91425" rIns="91425" bIns="91425" anchor="t" anchorCtr="0">
            <a:noAutofit/>
          </a:bodyPr>
          <a:lstStyle/>
          <a:p>
            <a:pPr lvl="0" algn="just">
              <a:lnSpc>
                <a:spcPct val="200000"/>
              </a:lnSpc>
              <a:spcBef>
                <a:spcPts val="0"/>
              </a:spcBef>
              <a:buNone/>
            </a:pPr>
            <a:r>
              <a:rPr lang="x-none" sz="1800"/>
              <a:t>El profesorado de la escuela Pompeou Fabra se planteó, como ya se ha dicho, reflexionar sobre si estaban llevando a cabo una enseñanza basada en la globalización. Por aquel entonces, la relación entre enseñanza y aprendizaje se concretaba en: </a:t>
            </a:r>
          </a:p>
          <a:p>
            <a:pPr lvl="0" algn="just">
              <a:lnSpc>
                <a:spcPct val="200000"/>
              </a:lnSpc>
              <a:spcBef>
                <a:spcPts val="0"/>
              </a:spcBef>
              <a:buNone/>
            </a:pPr>
            <a:r>
              <a:rPr lang="x-none" sz="1800"/>
              <a:t>1. Una organización de los contenidos curriculares basada en los centros de Interés </a:t>
            </a:r>
            <a:r>
              <a:rPr lang="x-none" sz="1800">
                <a:solidFill>
                  <a:srgbClr val="222222"/>
                </a:solidFill>
                <a:latin typeface="Times New Roman"/>
                <a:ea typeface="Times New Roman"/>
                <a:cs typeface="Times New Roman"/>
                <a:sym typeface="Times New Roman"/>
              </a:rPr>
              <a:t>(Consiste en centrar los temas de estudio de acuerdo con los intereses de los niños en cada edad.</a:t>
            </a:r>
            <a:r>
              <a:rPr lang="x-none" sz="1800">
                <a:solidFill>
                  <a:srgbClr val="222222"/>
                </a:solidFill>
              </a:rPr>
              <a:t>)</a:t>
            </a:r>
            <a:r>
              <a:rPr lang="x-none" sz="1800"/>
              <a:t>.</a:t>
            </a:r>
          </a:p>
          <a:p>
            <a:pPr lvl="0" algn="just">
              <a:lnSpc>
                <a:spcPct val="200000"/>
              </a:lnSpc>
              <a:spcBef>
                <a:spcPts val="0"/>
              </a:spcBef>
              <a:buClr>
                <a:schemeClr val="dk1"/>
              </a:buClr>
              <a:buSzPct val="61111"/>
              <a:buFont typeface="Arial"/>
              <a:buNone/>
            </a:pPr>
            <a:r>
              <a:rPr lang="x-none" sz="1800"/>
              <a:t>2. Una intervención psicopedagógica preocupada en cómo favorecer el aprendizaje desde la diversidad, no a partir de las características y déficit del alumnado.</a:t>
            </a:r>
          </a:p>
          <a:p>
            <a:pPr lvl="0" algn="just">
              <a:lnSpc>
                <a:spcPct val="200000"/>
              </a:lnSpc>
              <a:spcBef>
                <a:spcPts val="0"/>
              </a:spcBef>
              <a:buClr>
                <a:schemeClr val="dk1"/>
              </a:buClr>
              <a:buSzPct val="61111"/>
              <a:buFont typeface="Arial"/>
              <a:buNone/>
            </a:pPr>
            <a:r>
              <a:rPr lang="x-none" sz="1800"/>
              <a:t>3. Un trabajo de equipo de varios años que reclamaba y posibilitaba la necesidad de cuestionar e innovar la práctica docente.</a:t>
            </a:r>
          </a:p>
          <a:p>
            <a:pPr lvl="0" algn="just">
              <a:lnSpc>
                <a:spcPct val="200000"/>
              </a:lnSpc>
              <a:spcBef>
                <a:spcPts val="0"/>
              </a:spcBef>
              <a:buNone/>
            </a:pPr>
            <a:endParaRPr sz="1800" dirty="0"/>
          </a:p>
          <a:p>
            <a:pPr lvl="0" algn="just">
              <a:lnSpc>
                <a:spcPct val="200000"/>
              </a:lnSpc>
              <a:spcBef>
                <a:spcPts val="0"/>
              </a:spcBef>
              <a:buNone/>
            </a:pPr>
            <a:endParaRPr sz="1800" dirty="0"/>
          </a:p>
        </p:txBody>
      </p:sp>
    </p:spTree>
    <p:extLst>
      <p:ext uri="{BB962C8B-B14F-4D97-AF65-F5344CB8AC3E}">
        <p14:creationId xmlns:p14="http://schemas.microsoft.com/office/powerpoint/2010/main" val="1355633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1513532" y="260648"/>
            <a:ext cx="7280444" cy="914800"/>
          </a:xfrm>
          <a:prstGeom prst="rect">
            <a:avLst/>
          </a:prstGeom>
        </p:spPr>
        <p:txBody>
          <a:bodyPr lIns="91425" tIns="91425" rIns="91425" bIns="91425" anchor="b" anchorCtr="0">
            <a:noAutofit/>
          </a:bodyPr>
          <a:lstStyle/>
          <a:p>
            <a:pPr lvl="0" algn="ctr">
              <a:spcBef>
                <a:spcPts val="0"/>
              </a:spcBef>
              <a:buNone/>
            </a:pPr>
            <a:r>
              <a:rPr lang="es" sz="2400" b="1" u="sng" dirty="0">
                <a:solidFill>
                  <a:schemeClr val="accent5"/>
                </a:solidFill>
              </a:rPr>
              <a:t> CONSECUENCIAS PARA EL TRABAJO DE PROFESOR </a:t>
            </a:r>
          </a:p>
        </p:txBody>
      </p:sp>
      <p:sp>
        <p:nvSpPr>
          <p:cNvPr id="70" name="Shape 70"/>
          <p:cNvSpPr txBox="1">
            <a:spLocks noGrp="1"/>
          </p:cNvSpPr>
          <p:nvPr>
            <p:ph type="body" idx="1"/>
          </p:nvPr>
        </p:nvSpPr>
        <p:spPr>
          <a:xfrm>
            <a:off x="1115616" y="1628800"/>
            <a:ext cx="7784500" cy="4105200"/>
          </a:xfrm>
          <a:prstGeom prst="rect">
            <a:avLst/>
          </a:prstGeom>
        </p:spPr>
        <p:txBody>
          <a:bodyPr lIns="91425" tIns="91425" rIns="91425" bIns="91425" anchor="t" anchorCtr="0">
            <a:noAutofit/>
          </a:bodyPr>
          <a:lstStyle/>
          <a:p>
            <a:pPr lvl="0">
              <a:spcBef>
                <a:spcPts val="0"/>
              </a:spcBef>
              <a:buNone/>
            </a:pPr>
            <a:r>
              <a:rPr lang="es" sz="1800" b="1" dirty="0">
                <a:latin typeface="Roboto Slab"/>
                <a:ea typeface="Roboto Slab"/>
                <a:cs typeface="Roboto Slab"/>
                <a:sym typeface="Roboto Slab"/>
              </a:rPr>
              <a:t>El desafío es hacer aprender más que enseñar</a:t>
            </a:r>
            <a:r>
              <a:rPr lang="es" sz="1800" b="1" dirty="0" smtClean="0">
                <a:latin typeface="Roboto Slab"/>
                <a:ea typeface="Roboto Slab"/>
                <a:cs typeface="Roboto Slab"/>
                <a:sym typeface="Roboto Slab"/>
              </a:rPr>
              <a:t>.</a:t>
            </a:r>
          </a:p>
          <a:p>
            <a:pPr lvl="0">
              <a:spcBef>
                <a:spcPts val="0"/>
              </a:spcBef>
              <a:buNone/>
            </a:pPr>
            <a:endParaRPr lang="es" sz="1800" b="1" dirty="0">
              <a:latin typeface="Roboto Slab"/>
              <a:ea typeface="Roboto Slab"/>
              <a:cs typeface="Roboto Slab"/>
              <a:sym typeface="Roboto Slab"/>
            </a:endParaRPr>
          </a:p>
          <a:p>
            <a:r>
              <a:rPr lang="es" sz="1800" dirty="0">
                <a:latin typeface="Roboto Slab"/>
                <a:ea typeface="Roboto Slab"/>
                <a:cs typeface="Roboto Slab"/>
                <a:sym typeface="Roboto Slab"/>
              </a:rPr>
              <a:t>El enfoque por competencias  invita firmemente a los profesores </a:t>
            </a:r>
            <a:r>
              <a:rPr lang="es" sz="1800" dirty="0" smtClean="0">
                <a:latin typeface="Roboto Slab"/>
                <a:ea typeface="Roboto Slab"/>
                <a:cs typeface="Roboto Slab"/>
                <a:sym typeface="Roboto Slab"/>
              </a:rPr>
              <a:t>a: </a:t>
            </a:r>
            <a:r>
              <a:rPr lang="es" sz="1800" u="sng" dirty="0" smtClean="0">
                <a:latin typeface="Roboto Slab"/>
                <a:ea typeface="Roboto Slab"/>
                <a:cs typeface="Roboto Slab"/>
                <a:sym typeface="Roboto Slab"/>
              </a:rPr>
              <a:t>TRATAR </a:t>
            </a:r>
            <a:r>
              <a:rPr lang="es" sz="1800" u="sng" dirty="0">
                <a:latin typeface="Roboto Slab"/>
                <a:ea typeface="Roboto Slab"/>
                <a:cs typeface="Roboto Slab"/>
                <a:sym typeface="Roboto Slab"/>
              </a:rPr>
              <a:t>LOS SABERES COMO RECURSOS PARA MOVILIZAR </a:t>
            </a:r>
            <a:br>
              <a:rPr lang="es" sz="1800" u="sng" dirty="0">
                <a:latin typeface="Roboto Slab"/>
                <a:ea typeface="Roboto Slab"/>
                <a:cs typeface="Roboto Slab"/>
                <a:sym typeface="Roboto Slab"/>
              </a:rPr>
            </a:br>
            <a:endParaRPr lang="es" sz="1800" u="sng" dirty="0" smtClean="0">
              <a:latin typeface="Roboto Slab"/>
              <a:ea typeface="Roboto Slab"/>
              <a:cs typeface="Roboto Slab"/>
              <a:sym typeface="Roboto Slab"/>
            </a:endParaRPr>
          </a:p>
          <a:p>
            <a:r>
              <a:rPr lang="es" sz="1800" dirty="0" smtClean="0">
                <a:latin typeface="Roboto Slab"/>
                <a:ea typeface="Roboto Slab"/>
                <a:cs typeface="Roboto Slab"/>
                <a:sym typeface="Roboto Slab"/>
              </a:rPr>
              <a:t> </a:t>
            </a:r>
            <a:r>
              <a:rPr lang="es" sz="1800" dirty="0">
                <a:latin typeface="Roboto Slab"/>
                <a:ea typeface="Roboto Slab"/>
                <a:cs typeface="Roboto Slab"/>
                <a:sym typeface="Roboto Slab"/>
              </a:rPr>
              <a:t>Un enfoque por competencias precisa el lugar que ocupan los saberes eruditos o no en la acción: estos constituyen recursos a menudo determinantes para identificar y resolver problemas, preparar y tomar decisiones.</a:t>
            </a:r>
          </a:p>
          <a:p>
            <a:endParaRPr lang="es" sz="1800" dirty="0" smtClean="0">
              <a:latin typeface="Roboto Slab"/>
              <a:ea typeface="Roboto Slab"/>
              <a:cs typeface="Roboto Slab"/>
              <a:sym typeface="Roboto Slab"/>
            </a:endParaRPr>
          </a:p>
          <a:p>
            <a:r>
              <a:rPr lang="es" sz="1800" dirty="0" smtClean="0">
                <a:latin typeface="Roboto Slab"/>
                <a:ea typeface="Roboto Slab"/>
                <a:cs typeface="Roboto Slab"/>
                <a:sym typeface="Roboto Slab"/>
              </a:rPr>
              <a:t>Un </a:t>
            </a:r>
            <a:r>
              <a:rPr lang="es" sz="1800" b="1" dirty="0">
                <a:latin typeface="Roboto Slab"/>
                <a:ea typeface="Roboto Slab"/>
                <a:cs typeface="Roboto Slab"/>
                <a:sym typeface="Roboto Slab"/>
              </a:rPr>
              <a:t>erudito</a:t>
            </a:r>
            <a:r>
              <a:rPr lang="es" sz="1800" dirty="0">
                <a:latin typeface="Roboto Slab"/>
                <a:ea typeface="Roboto Slab"/>
                <a:cs typeface="Roboto Slab"/>
                <a:sym typeface="Roboto Slab"/>
              </a:rPr>
              <a:t> es una persona instruida en múltiples ciencias, artes o técnicas y que las conoce con amplitud. </a:t>
            </a:r>
          </a:p>
          <a:p>
            <a:pPr lvl="0">
              <a:spcBef>
                <a:spcPts val="0"/>
              </a:spcBef>
              <a:buNone/>
            </a:pPr>
            <a:endParaRPr sz="1800" dirty="0">
              <a:latin typeface="Roboto Slab"/>
              <a:ea typeface="Roboto Slab"/>
              <a:cs typeface="Roboto Slab"/>
              <a:sym typeface="Roboto Slab"/>
            </a:endParaRPr>
          </a:p>
        </p:txBody>
      </p:sp>
    </p:spTree>
    <p:extLst>
      <p:ext uri="{BB962C8B-B14F-4D97-AF65-F5344CB8AC3E}">
        <p14:creationId xmlns:p14="http://schemas.microsoft.com/office/powerpoint/2010/main" val="12505757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Shape 82"/>
          <p:cNvSpPr txBox="1">
            <a:spLocks noGrp="1"/>
          </p:cNvSpPr>
          <p:nvPr>
            <p:ph type="title"/>
          </p:nvPr>
        </p:nvSpPr>
        <p:spPr>
          <a:xfrm>
            <a:off x="742388" y="253867"/>
            <a:ext cx="8222100" cy="1210000"/>
          </a:xfrm>
          <a:prstGeom prst="rect">
            <a:avLst/>
          </a:prstGeom>
        </p:spPr>
        <p:txBody>
          <a:bodyPr lIns="91425" tIns="91425" rIns="91425" bIns="91425" anchor="b" anchorCtr="0">
            <a:noAutofit/>
          </a:bodyPr>
          <a:lstStyle/>
          <a:p>
            <a:pPr lvl="0">
              <a:spcBef>
                <a:spcPts val="0"/>
              </a:spcBef>
              <a:buNone/>
            </a:pPr>
            <a:r>
              <a:rPr lang="es" sz="2400" dirty="0"/>
              <a:t>CAMBIOS DE IDENTIDAD POR PARTE DEL  PROFESOR</a:t>
            </a:r>
          </a:p>
        </p:txBody>
      </p:sp>
      <p:sp>
        <p:nvSpPr>
          <p:cNvPr id="83" name="Shape 83"/>
          <p:cNvSpPr/>
          <p:nvPr/>
        </p:nvSpPr>
        <p:spPr>
          <a:xfrm>
            <a:off x="1268081" y="1590933"/>
            <a:ext cx="3591300" cy="2023600"/>
          </a:xfrm>
          <a:prstGeom prst="rect">
            <a:avLst/>
          </a:prstGeom>
          <a:solidFill>
            <a:schemeClr val="accent5"/>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r>
              <a:rPr lang="es" dirty="0">
                <a:latin typeface="Roboto Slab"/>
                <a:ea typeface="Roboto Slab"/>
                <a:cs typeface="Roboto Slab"/>
                <a:sym typeface="Roboto Slab"/>
              </a:rPr>
              <a:t>1.No considerar una relación pragmática con el saber como una relación menor: los saberes siempre se</a:t>
            </a:r>
            <a:r>
              <a:rPr lang="es" sz="1800" b="1" dirty="0">
                <a:latin typeface="Roboto Slab"/>
                <a:ea typeface="Roboto Slab"/>
                <a:cs typeface="Roboto Slab"/>
                <a:sym typeface="Roboto Slab"/>
              </a:rPr>
              <a:t> anclan</a:t>
            </a:r>
            <a:r>
              <a:rPr lang="es" dirty="0">
                <a:latin typeface="Roboto Slab"/>
                <a:ea typeface="Roboto Slab"/>
                <a:cs typeface="Roboto Slab"/>
                <a:sym typeface="Roboto Slab"/>
              </a:rPr>
              <a:t> en la acción.  </a:t>
            </a:r>
          </a:p>
        </p:txBody>
      </p:sp>
      <p:sp>
        <p:nvSpPr>
          <p:cNvPr id="84" name="Shape 84"/>
          <p:cNvSpPr/>
          <p:nvPr/>
        </p:nvSpPr>
        <p:spPr>
          <a:xfrm>
            <a:off x="5085156" y="1590933"/>
            <a:ext cx="3591300" cy="2023600"/>
          </a:xfrm>
          <a:prstGeom prst="rect">
            <a:avLst/>
          </a:prstGeom>
          <a:solidFill>
            <a:srgbClr val="A64D79"/>
          </a:solidFill>
          <a:ln w="9525" cap="flat" cmpd="sng">
            <a:solidFill>
              <a:srgbClr val="A64D79"/>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s">
                <a:latin typeface="Roboto Slab"/>
                <a:ea typeface="Roboto Slab"/>
                <a:cs typeface="Roboto Slab"/>
                <a:sym typeface="Roboto Slab"/>
              </a:rPr>
              <a:t>2.Aceptar aportar el mínimo requerido, sabiendo que el resto vendrá otra vez, en otra ocasión, en función de una </a:t>
            </a:r>
            <a:r>
              <a:rPr lang="es" sz="1800" b="1">
                <a:latin typeface="Roboto Slab"/>
                <a:ea typeface="Roboto Slab"/>
                <a:cs typeface="Roboto Slab"/>
                <a:sym typeface="Roboto Slab"/>
              </a:rPr>
              <a:t>necesidad real.</a:t>
            </a:r>
            <a:r>
              <a:rPr lang="es">
                <a:latin typeface="Roboto Slab"/>
                <a:ea typeface="Roboto Slab"/>
                <a:cs typeface="Roboto Slab"/>
                <a:sym typeface="Roboto Slab"/>
              </a:rPr>
              <a:t>  </a:t>
            </a:r>
          </a:p>
        </p:txBody>
      </p:sp>
      <p:sp>
        <p:nvSpPr>
          <p:cNvPr id="85" name="Shape 85"/>
          <p:cNvSpPr/>
          <p:nvPr/>
        </p:nvSpPr>
        <p:spPr>
          <a:xfrm>
            <a:off x="1268081" y="4002933"/>
            <a:ext cx="3591300" cy="2023600"/>
          </a:xfrm>
          <a:prstGeom prst="rect">
            <a:avLst/>
          </a:prstGeom>
          <a:solidFill>
            <a:srgbClr val="674EA7"/>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s">
                <a:latin typeface="Roboto Slab"/>
                <a:ea typeface="Roboto Slab"/>
                <a:cs typeface="Roboto Slab"/>
                <a:sym typeface="Roboto Slab"/>
              </a:rPr>
              <a:t>3. Despedirse del dominio de la organización de los conocimientos en la inteligencia de </a:t>
            </a:r>
            <a:r>
              <a:rPr lang="es" sz="1800" b="1">
                <a:latin typeface="Roboto Slab"/>
                <a:ea typeface="Roboto Slab"/>
                <a:cs typeface="Roboto Slab"/>
                <a:sym typeface="Roboto Slab"/>
              </a:rPr>
              <a:t>alumno</a:t>
            </a:r>
            <a:r>
              <a:rPr lang="es">
                <a:latin typeface="Roboto Slab"/>
                <a:ea typeface="Roboto Slab"/>
                <a:cs typeface="Roboto Slab"/>
                <a:sym typeface="Roboto Slab"/>
              </a:rPr>
              <a:t>. </a:t>
            </a:r>
          </a:p>
        </p:txBody>
      </p:sp>
      <p:sp>
        <p:nvSpPr>
          <p:cNvPr id="86" name="Shape 86"/>
          <p:cNvSpPr/>
          <p:nvPr/>
        </p:nvSpPr>
        <p:spPr>
          <a:xfrm>
            <a:off x="5054355" y="4002933"/>
            <a:ext cx="3591300" cy="2023600"/>
          </a:xfrm>
          <a:prstGeom prst="rect">
            <a:avLst/>
          </a:prstGeom>
          <a:solidFill>
            <a:srgbClr val="B7B7B7"/>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r>
              <a:rPr lang="es">
                <a:latin typeface="Roboto Slab"/>
                <a:ea typeface="Roboto Slab"/>
                <a:cs typeface="Roboto Slab"/>
                <a:sym typeface="Roboto Slab"/>
              </a:rPr>
              <a:t>4. Tener una </a:t>
            </a:r>
            <a:r>
              <a:rPr lang="es" sz="1800" b="1">
                <a:latin typeface="Roboto Slab"/>
                <a:ea typeface="Roboto Slab"/>
                <a:cs typeface="Roboto Slab"/>
                <a:sym typeface="Roboto Slab"/>
              </a:rPr>
              <a:t>práctica</a:t>
            </a:r>
            <a:r>
              <a:rPr lang="es">
                <a:latin typeface="Roboto Slab"/>
                <a:ea typeface="Roboto Slab"/>
                <a:cs typeface="Roboto Slab"/>
                <a:sym typeface="Roboto Slab"/>
              </a:rPr>
              <a:t> personal de la utilización de los saberes en la acción.</a:t>
            </a:r>
          </a:p>
          <a:p>
            <a:pPr lvl="0" rtl="0">
              <a:spcBef>
                <a:spcPts val="0"/>
              </a:spcBef>
              <a:buNone/>
            </a:pPr>
            <a:r>
              <a:rPr lang="es">
                <a:latin typeface="Roboto Slab"/>
                <a:ea typeface="Roboto Slab"/>
                <a:cs typeface="Roboto Slab"/>
                <a:sym typeface="Roboto Slab"/>
              </a:rPr>
              <a:t> para formar competencias, más valdría que una parte de los formadores las poseyeran... </a:t>
            </a:r>
          </a:p>
        </p:txBody>
      </p:sp>
    </p:spTree>
    <p:extLst>
      <p:ext uri="{BB962C8B-B14F-4D97-AF65-F5344CB8AC3E}">
        <p14:creationId xmlns:p14="http://schemas.microsoft.com/office/powerpoint/2010/main" val="2063540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Shape 91"/>
          <p:cNvSpPr txBox="1">
            <a:spLocks noGrp="1"/>
          </p:cNvSpPr>
          <p:nvPr>
            <p:ph type="title"/>
          </p:nvPr>
        </p:nvSpPr>
        <p:spPr>
          <a:xfrm>
            <a:off x="395536" y="11088"/>
            <a:ext cx="8368200" cy="914800"/>
          </a:xfrm>
          <a:prstGeom prst="rect">
            <a:avLst/>
          </a:prstGeom>
        </p:spPr>
        <p:txBody>
          <a:bodyPr lIns="91425" tIns="91425" rIns="91425" bIns="91425" anchor="b" anchorCtr="0">
            <a:noAutofit/>
          </a:bodyPr>
          <a:lstStyle/>
          <a:p>
            <a:pPr lvl="0" algn="ctr" rtl="0">
              <a:spcBef>
                <a:spcPts val="0"/>
              </a:spcBef>
              <a:buNone/>
            </a:pPr>
            <a:r>
              <a:rPr lang="es" sz="2400" b="1" u="sng" dirty="0">
                <a:solidFill>
                  <a:schemeClr val="accent5"/>
                </a:solidFill>
              </a:rPr>
              <a:t>TRABAJAR REGULARMENTE POR PROBLEMAS</a:t>
            </a:r>
          </a:p>
        </p:txBody>
      </p:sp>
      <p:sp>
        <p:nvSpPr>
          <p:cNvPr id="92" name="Shape 92"/>
          <p:cNvSpPr txBox="1">
            <a:spLocks noGrp="1"/>
          </p:cNvSpPr>
          <p:nvPr>
            <p:ph type="body" idx="1"/>
          </p:nvPr>
        </p:nvSpPr>
        <p:spPr>
          <a:xfrm>
            <a:off x="1187624" y="1124744"/>
            <a:ext cx="7344816" cy="4678800"/>
          </a:xfrm>
          <a:prstGeom prst="rect">
            <a:avLst/>
          </a:prstGeom>
        </p:spPr>
        <p:txBody>
          <a:bodyPr lIns="91425" tIns="91425" rIns="91425" bIns="91425" anchor="t" anchorCtr="0">
            <a:noAutofit/>
          </a:bodyPr>
          <a:lstStyle/>
          <a:p>
            <a:pPr marL="457200" lvl="0" indent="-304800" algn="just" rtl="0">
              <a:lnSpc>
                <a:spcPct val="200000"/>
              </a:lnSpc>
              <a:spcBef>
                <a:spcPts val="0"/>
              </a:spcBef>
              <a:buSzPct val="100000"/>
              <a:buChar char="➼"/>
            </a:pPr>
            <a:r>
              <a:rPr lang="es" sz="1800" dirty="0"/>
              <a:t>Una situación-problema no es una situación didáctica cualquiera, puesto que ésta debe colocar al alumno frente a una serie de decisiones que deberá tomar para alcanzar un objetivo que él mismo ha elegido o que se le ha propuesto, e incluso asignado. </a:t>
            </a:r>
          </a:p>
          <a:p>
            <a:pPr marL="457200" lvl="0" indent="-304800" algn="just" rtl="0">
              <a:lnSpc>
                <a:spcPct val="200000"/>
              </a:lnSpc>
              <a:spcBef>
                <a:spcPts val="0"/>
              </a:spcBef>
              <a:buSzPct val="100000"/>
              <a:buChar char="➼"/>
            </a:pPr>
            <a:r>
              <a:rPr lang="es" sz="1800" dirty="0"/>
              <a:t> Una persona que capacita no dicta muchos cursos. El coloca al alumno en las situaciones que lo obligan a alcanzar un objetivo, resolver problemas, tomar decisiones. </a:t>
            </a:r>
          </a:p>
        </p:txBody>
      </p:sp>
    </p:spTree>
    <p:extLst>
      <p:ext uri="{BB962C8B-B14F-4D97-AF65-F5344CB8AC3E}">
        <p14:creationId xmlns:p14="http://schemas.microsoft.com/office/powerpoint/2010/main" val="5780786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55000" lnSpcReduction="20000"/>
          </a:bodyPr>
          <a:lstStyle/>
          <a:p>
            <a:pPr marL="457200" lvl="0" indent="-304800" algn="just">
              <a:lnSpc>
                <a:spcPct val="200000"/>
              </a:lnSpc>
              <a:spcBef>
                <a:spcPts val="0"/>
              </a:spcBef>
              <a:buSzPct val="100000"/>
              <a:buChar char="➼"/>
            </a:pPr>
            <a:r>
              <a:rPr lang="es" dirty="0"/>
              <a:t> En el campo del aprendizaje general, sólo se estimulará aun estudiante a crear competencias de alto nivel haciendo que se enfrente regular e intensamente a problemas relativamente numerosos, complejos y realistas, que movilicen diversos tipos de recursos cognitivos. </a:t>
            </a:r>
            <a:endParaRPr lang="es" dirty="0" smtClean="0"/>
          </a:p>
          <a:p>
            <a:pPr marL="152400" lvl="0" indent="0" algn="just">
              <a:lnSpc>
                <a:spcPct val="200000"/>
              </a:lnSpc>
              <a:spcBef>
                <a:spcPts val="0"/>
              </a:spcBef>
              <a:buSzPct val="100000"/>
              <a:buNone/>
            </a:pPr>
            <a:endParaRPr lang="es" dirty="0"/>
          </a:p>
          <a:p>
            <a:pPr marL="457200" lvl="0" indent="-228600" algn="just">
              <a:lnSpc>
                <a:spcPct val="200000"/>
              </a:lnSpc>
              <a:spcBef>
                <a:spcPts val="0"/>
              </a:spcBef>
              <a:buChar char="➼"/>
            </a:pPr>
            <a:r>
              <a:rPr lang="es" dirty="0"/>
              <a:t> el trabajo de profesor ya no consiste, si se sigue a estas corrientes de pensamiento, en enseñar, sino en hacer aprender, por lo tanto, en crear situaciones favorables, que aumenten la probabilidad del aprendizaje al que se dirige la enseñanza.</a:t>
            </a:r>
          </a:p>
          <a:p>
            <a:endParaRPr lang="es-MX" dirty="0"/>
          </a:p>
        </p:txBody>
      </p:sp>
    </p:spTree>
    <p:extLst>
      <p:ext uri="{BB962C8B-B14F-4D97-AF65-F5344CB8AC3E}">
        <p14:creationId xmlns:p14="http://schemas.microsoft.com/office/powerpoint/2010/main" val="36984771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io">
  <a:themeElements>
    <a:clrScheme name="Solstic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69</TotalTime>
  <Words>1670</Words>
  <Application>Microsoft Office PowerPoint</Application>
  <PresentationFormat>Presentación en pantalla (4:3)</PresentationFormat>
  <Paragraphs>111</Paragraphs>
  <Slides>15</Slides>
  <Notes>4</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Solsticio</vt:lpstr>
      <vt:lpstr>Escuela Normal de Educación Preescolar </vt:lpstr>
      <vt:lpstr>La secuencia como un medio para analizar la práctica educativa  </vt:lpstr>
      <vt:lpstr>Presentación de PowerPoint</vt:lpstr>
      <vt:lpstr>Presentación de PowerPoint</vt:lpstr>
      <vt:lpstr>Presentación de PowerPoint</vt:lpstr>
      <vt:lpstr> CONSECUENCIAS PARA EL TRABAJO DE PROFESOR </vt:lpstr>
      <vt:lpstr>CAMBIOS DE IDENTIDAD POR PARTE DEL  PROFESOR</vt:lpstr>
      <vt:lpstr>TRABAJAR REGULARMENTE POR PROBLEMAS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dc:creator>
  <cp:lastModifiedBy>Usuario</cp:lastModifiedBy>
  <cp:revision>7</cp:revision>
  <dcterms:created xsi:type="dcterms:W3CDTF">2017-05-22T13:20:47Z</dcterms:created>
  <dcterms:modified xsi:type="dcterms:W3CDTF">2017-05-22T14:30:37Z</dcterms:modified>
</cp:coreProperties>
</file>