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59" r:id="rId6"/>
    <p:sldId id="260" r:id="rId7"/>
    <p:sldId id="265" r:id="rId8"/>
    <p:sldId id="266" r:id="rId9"/>
    <p:sldId id="267" r:id="rId10"/>
    <p:sldId id="262" r:id="rId11"/>
    <p:sldId id="268" r:id="rId12"/>
    <p:sldId id="269" r:id="rId13"/>
    <p:sldId id="270" r:id="rId14"/>
  </p:sldIdLst>
  <p:sldSz cx="11879263" cy="7740650"/>
  <p:notesSz cx="6858000" cy="9144000"/>
  <p:defaultTextStyle>
    <a:defPPr>
      <a:defRPr lang="es-MX"/>
    </a:defPPr>
    <a:lvl1pPr marL="0" algn="l" defTabSz="1121054" rtl="0" eaLnBrk="1" latinLnBrk="0" hangingPunct="1">
      <a:defRPr sz="2207" kern="1200">
        <a:solidFill>
          <a:schemeClr val="tx1"/>
        </a:solidFill>
        <a:latin typeface="+mn-lt"/>
        <a:ea typeface="+mn-ea"/>
        <a:cs typeface="+mn-cs"/>
      </a:defRPr>
    </a:lvl1pPr>
    <a:lvl2pPr marL="560527" algn="l" defTabSz="1121054" rtl="0" eaLnBrk="1" latinLnBrk="0" hangingPunct="1">
      <a:defRPr sz="2207" kern="1200">
        <a:solidFill>
          <a:schemeClr val="tx1"/>
        </a:solidFill>
        <a:latin typeface="+mn-lt"/>
        <a:ea typeface="+mn-ea"/>
        <a:cs typeface="+mn-cs"/>
      </a:defRPr>
    </a:lvl2pPr>
    <a:lvl3pPr marL="1121054" algn="l" defTabSz="1121054" rtl="0" eaLnBrk="1" latinLnBrk="0" hangingPunct="1">
      <a:defRPr sz="2207" kern="1200">
        <a:solidFill>
          <a:schemeClr val="tx1"/>
        </a:solidFill>
        <a:latin typeface="+mn-lt"/>
        <a:ea typeface="+mn-ea"/>
        <a:cs typeface="+mn-cs"/>
      </a:defRPr>
    </a:lvl3pPr>
    <a:lvl4pPr marL="1681582" algn="l" defTabSz="1121054" rtl="0" eaLnBrk="1" latinLnBrk="0" hangingPunct="1">
      <a:defRPr sz="2207" kern="1200">
        <a:solidFill>
          <a:schemeClr val="tx1"/>
        </a:solidFill>
        <a:latin typeface="+mn-lt"/>
        <a:ea typeface="+mn-ea"/>
        <a:cs typeface="+mn-cs"/>
      </a:defRPr>
    </a:lvl4pPr>
    <a:lvl5pPr marL="2242109" algn="l" defTabSz="1121054" rtl="0" eaLnBrk="1" latinLnBrk="0" hangingPunct="1">
      <a:defRPr sz="2207" kern="1200">
        <a:solidFill>
          <a:schemeClr val="tx1"/>
        </a:solidFill>
        <a:latin typeface="+mn-lt"/>
        <a:ea typeface="+mn-ea"/>
        <a:cs typeface="+mn-cs"/>
      </a:defRPr>
    </a:lvl5pPr>
    <a:lvl6pPr marL="2802636" algn="l" defTabSz="1121054" rtl="0" eaLnBrk="1" latinLnBrk="0" hangingPunct="1">
      <a:defRPr sz="2207" kern="1200">
        <a:solidFill>
          <a:schemeClr val="tx1"/>
        </a:solidFill>
        <a:latin typeface="+mn-lt"/>
        <a:ea typeface="+mn-ea"/>
        <a:cs typeface="+mn-cs"/>
      </a:defRPr>
    </a:lvl6pPr>
    <a:lvl7pPr marL="3363163" algn="l" defTabSz="1121054" rtl="0" eaLnBrk="1" latinLnBrk="0" hangingPunct="1">
      <a:defRPr sz="2207" kern="1200">
        <a:solidFill>
          <a:schemeClr val="tx1"/>
        </a:solidFill>
        <a:latin typeface="+mn-lt"/>
        <a:ea typeface="+mn-ea"/>
        <a:cs typeface="+mn-cs"/>
      </a:defRPr>
    </a:lvl7pPr>
    <a:lvl8pPr marL="3923690" algn="l" defTabSz="1121054" rtl="0" eaLnBrk="1" latinLnBrk="0" hangingPunct="1">
      <a:defRPr sz="2207" kern="1200">
        <a:solidFill>
          <a:schemeClr val="tx1"/>
        </a:solidFill>
        <a:latin typeface="+mn-lt"/>
        <a:ea typeface="+mn-ea"/>
        <a:cs typeface="+mn-cs"/>
      </a:defRPr>
    </a:lvl8pPr>
    <a:lvl9pPr marL="4484218" algn="l" defTabSz="1121054" rtl="0" eaLnBrk="1" latinLnBrk="0" hangingPunct="1">
      <a:defRPr sz="220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3300"/>
    <a:srgbClr val="3399FF"/>
    <a:srgbClr val="00FFFF"/>
    <a:srgbClr val="CC3399"/>
    <a:srgbClr val="FF6600"/>
    <a:srgbClr val="66CCFF"/>
    <a:srgbClr val="3366FF"/>
    <a:srgbClr val="FF0066"/>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10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90945" y="1266815"/>
            <a:ext cx="10097374" cy="2694893"/>
          </a:xfrm>
        </p:spPr>
        <p:txBody>
          <a:bodyPr anchor="b"/>
          <a:lstStyle>
            <a:lvl1pPr algn="ctr">
              <a:defRPr sz="6772"/>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484908" y="4065633"/>
            <a:ext cx="8909447" cy="1868865"/>
          </a:xfrm>
        </p:spPr>
        <p:txBody>
          <a:bodyPr/>
          <a:lstStyle>
            <a:lvl1pPr marL="0" indent="0" algn="ctr">
              <a:buNone/>
              <a:defRPr sz="2709"/>
            </a:lvl1pPr>
            <a:lvl2pPr marL="516042" indent="0" algn="ctr">
              <a:buNone/>
              <a:defRPr sz="2257"/>
            </a:lvl2pPr>
            <a:lvl3pPr marL="1032083" indent="0" algn="ctr">
              <a:buNone/>
              <a:defRPr sz="2032"/>
            </a:lvl3pPr>
            <a:lvl4pPr marL="1548125" indent="0" algn="ctr">
              <a:buNone/>
              <a:defRPr sz="1806"/>
            </a:lvl4pPr>
            <a:lvl5pPr marL="2064167" indent="0" algn="ctr">
              <a:buNone/>
              <a:defRPr sz="1806"/>
            </a:lvl5pPr>
            <a:lvl6pPr marL="2580208" indent="0" algn="ctr">
              <a:buNone/>
              <a:defRPr sz="1806"/>
            </a:lvl6pPr>
            <a:lvl7pPr marL="3096250" indent="0" algn="ctr">
              <a:buNone/>
              <a:defRPr sz="1806"/>
            </a:lvl7pPr>
            <a:lvl8pPr marL="3612291" indent="0" algn="ctr">
              <a:buNone/>
              <a:defRPr sz="1806"/>
            </a:lvl8pPr>
            <a:lvl9pPr marL="4128333" indent="0" algn="ctr">
              <a:buNone/>
              <a:defRPr sz="1806"/>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CD23814-200D-4DF2-BA0A-E03248D0D333}" type="datetimeFigureOut">
              <a:rPr lang="es-MX" smtClean="0"/>
              <a:t>28/02/2019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2641616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CD23814-200D-4DF2-BA0A-E03248D0D333}" type="datetimeFigureOut">
              <a:rPr lang="es-MX" smtClean="0"/>
              <a:t>28/02/2019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3505151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01098" y="412118"/>
            <a:ext cx="2561466" cy="655984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16700" y="412118"/>
            <a:ext cx="7535907" cy="6559843"/>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CD23814-200D-4DF2-BA0A-E03248D0D333}" type="datetimeFigureOut">
              <a:rPr lang="es-MX" smtClean="0"/>
              <a:t>28/02/2019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335052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CD23814-200D-4DF2-BA0A-E03248D0D333}" type="datetimeFigureOut">
              <a:rPr lang="es-MX" smtClean="0"/>
              <a:t>28/02/2019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76335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10513" y="1929789"/>
            <a:ext cx="10245864" cy="3219895"/>
          </a:xfrm>
        </p:spPr>
        <p:txBody>
          <a:bodyPr anchor="b"/>
          <a:lstStyle>
            <a:lvl1pPr>
              <a:defRPr sz="6772"/>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513" y="5180145"/>
            <a:ext cx="10245864" cy="1693267"/>
          </a:xfrm>
        </p:spPr>
        <p:txBody>
          <a:bodyPr/>
          <a:lstStyle>
            <a:lvl1pPr marL="0" indent="0">
              <a:buNone/>
              <a:defRPr sz="2709">
                <a:solidFill>
                  <a:schemeClr val="tx1"/>
                </a:solidFill>
              </a:defRPr>
            </a:lvl1pPr>
            <a:lvl2pPr marL="516042" indent="0">
              <a:buNone/>
              <a:defRPr sz="2257">
                <a:solidFill>
                  <a:schemeClr val="tx1">
                    <a:tint val="75000"/>
                  </a:schemeClr>
                </a:solidFill>
              </a:defRPr>
            </a:lvl2pPr>
            <a:lvl3pPr marL="1032083" indent="0">
              <a:buNone/>
              <a:defRPr sz="2032">
                <a:solidFill>
                  <a:schemeClr val="tx1">
                    <a:tint val="75000"/>
                  </a:schemeClr>
                </a:solidFill>
              </a:defRPr>
            </a:lvl3pPr>
            <a:lvl4pPr marL="1548125" indent="0">
              <a:buNone/>
              <a:defRPr sz="1806">
                <a:solidFill>
                  <a:schemeClr val="tx1">
                    <a:tint val="75000"/>
                  </a:schemeClr>
                </a:solidFill>
              </a:defRPr>
            </a:lvl4pPr>
            <a:lvl5pPr marL="2064167" indent="0">
              <a:buNone/>
              <a:defRPr sz="1806">
                <a:solidFill>
                  <a:schemeClr val="tx1">
                    <a:tint val="75000"/>
                  </a:schemeClr>
                </a:solidFill>
              </a:defRPr>
            </a:lvl5pPr>
            <a:lvl6pPr marL="2580208" indent="0">
              <a:buNone/>
              <a:defRPr sz="1806">
                <a:solidFill>
                  <a:schemeClr val="tx1">
                    <a:tint val="75000"/>
                  </a:schemeClr>
                </a:solidFill>
              </a:defRPr>
            </a:lvl6pPr>
            <a:lvl7pPr marL="3096250" indent="0">
              <a:buNone/>
              <a:defRPr sz="1806">
                <a:solidFill>
                  <a:schemeClr val="tx1">
                    <a:tint val="75000"/>
                  </a:schemeClr>
                </a:solidFill>
              </a:defRPr>
            </a:lvl7pPr>
            <a:lvl8pPr marL="3612291" indent="0">
              <a:buNone/>
              <a:defRPr sz="1806">
                <a:solidFill>
                  <a:schemeClr val="tx1">
                    <a:tint val="75000"/>
                  </a:schemeClr>
                </a:solidFill>
              </a:defRPr>
            </a:lvl8pPr>
            <a:lvl9pPr marL="4128333" indent="0">
              <a:buNone/>
              <a:defRPr sz="1806">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CD23814-200D-4DF2-BA0A-E03248D0D333}" type="datetimeFigureOut">
              <a:rPr lang="es-MX" smtClean="0"/>
              <a:t>28/02/2019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368038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16699" y="2060590"/>
            <a:ext cx="5048687" cy="4911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013877" y="2060590"/>
            <a:ext cx="5048687" cy="4911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CD23814-200D-4DF2-BA0A-E03248D0D333}" type="datetimeFigureOut">
              <a:rPr lang="es-MX" smtClean="0"/>
              <a:t>28/02/2019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201971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18247" y="412120"/>
            <a:ext cx="10245864" cy="149616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8248" y="1897535"/>
            <a:ext cx="5025484" cy="929953"/>
          </a:xfrm>
        </p:spPr>
        <p:txBody>
          <a:bodyPr anchor="b"/>
          <a:lstStyle>
            <a:lvl1pPr marL="0" indent="0">
              <a:buNone/>
              <a:defRPr sz="2709" b="1"/>
            </a:lvl1pPr>
            <a:lvl2pPr marL="516042" indent="0">
              <a:buNone/>
              <a:defRPr sz="2257" b="1"/>
            </a:lvl2pPr>
            <a:lvl3pPr marL="1032083" indent="0">
              <a:buNone/>
              <a:defRPr sz="2032" b="1"/>
            </a:lvl3pPr>
            <a:lvl4pPr marL="1548125" indent="0">
              <a:buNone/>
              <a:defRPr sz="1806" b="1"/>
            </a:lvl4pPr>
            <a:lvl5pPr marL="2064167" indent="0">
              <a:buNone/>
              <a:defRPr sz="1806" b="1"/>
            </a:lvl5pPr>
            <a:lvl6pPr marL="2580208" indent="0">
              <a:buNone/>
              <a:defRPr sz="1806" b="1"/>
            </a:lvl6pPr>
            <a:lvl7pPr marL="3096250" indent="0">
              <a:buNone/>
              <a:defRPr sz="1806" b="1"/>
            </a:lvl7pPr>
            <a:lvl8pPr marL="3612291" indent="0">
              <a:buNone/>
              <a:defRPr sz="1806" b="1"/>
            </a:lvl8pPr>
            <a:lvl9pPr marL="4128333" indent="0">
              <a:buNone/>
              <a:defRPr sz="1806" b="1"/>
            </a:lvl9pPr>
          </a:lstStyle>
          <a:p>
            <a:pPr lvl="0"/>
            <a:r>
              <a:rPr lang="es-ES" smtClean="0"/>
              <a:t>Editar el estilo de texto del patrón</a:t>
            </a:r>
          </a:p>
        </p:txBody>
      </p:sp>
      <p:sp>
        <p:nvSpPr>
          <p:cNvPr id="4" name="Content Placeholder 3"/>
          <p:cNvSpPr>
            <a:spLocks noGrp="1"/>
          </p:cNvSpPr>
          <p:nvPr>
            <p:ph sz="half" idx="2"/>
          </p:nvPr>
        </p:nvSpPr>
        <p:spPr>
          <a:xfrm>
            <a:off x="818248" y="2827487"/>
            <a:ext cx="5025484" cy="415880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13878" y="1897535"/>
            <a:ext cx="5050234" cy="929953"/>
          </a:xfrm>
        </p:spPr>
        <p:txBody>
          <a:bodyPr anchor="b"/>
          <a:lstStyle>
            <a:lvl1pPr marL="0" indent="0">
              <a:buNone/>
              <a:defRPr sz="2709" b="1"/>
            </a:lvl1pPr>
            <a:lvl2pPr marL="516042" indent="0">
              <a:buNone/>
              <a:defRPr sz="2257" b="1"/>
            </a:lvl2pPr>
            <a:lvl3pPr marL="1032083" indent="0">
              <a:buNone/>
              <a:defRPr sz="2032" b="1"/>
            </a:lvl3pPr>
            <a:lvl4pPr marL="1548125" indent="0">
              <a:buNone/>
              <a:defRPr sz="1806" b="1"/>
            </a:lvl4pPr>
            <a:lvl5pPr marL="2064167" indent="0">
              <a:buNone/>
              <a:defRPr sz="1806" b="1"/>
            </a:lvl5pPr>
            <a:lvl6pPr marL="2580208" indent="0">
              <a:buNone/>
              <a:defRPr sz="1806" b="1"/>
            </a:lvl6pPr>
            <a:lvl7pPr marL="3096250" indent="0">
              <a:buNone/>
              <a:defRPr sz="1806" b="1"/>
            </a:lvl7pPr>
            <a:lvl8pPr marL="3612291" indent="0">
              <a:buNone/>
              <a:defRPr sz="1806" b="1"/>
            </a:lvl8pPr>
            <a:lvl9pPr marL="4128333" indent="0">
              <a:buNone/>
              <a:defRPr sz="1806" b="1"/>
            </a:lvl9pPr>
          </a:lstStyle>
          <a:p>
            <a:pPr lvl="0"/>
            <a:r>
              <a:rPr lang="es-ES" smtClean="0"/>
              <a:t>Editar el estilo de texto del patrón</a:t>
            </a:r>
          </a:p>
        </p:txBody>
      </p:sp>
      <p:sp>
        <p:nvSpPr>
          <p:cNvPr id="6" name="Content Placeholder 5"/>
          <p:cNvSpPr>
            <a:spLocks noGrp="1"/>
          </p:cNvSpPr>
          <p:nvPr>
            <p:ph sz="quarter" idx="4"/>
          </p:nvPr>
        </p:nvSpPr>
        <p:spPr>
          <a:xfrm>
            <a:off x="6013878" y="2827487"/>
            <a:ext cx="5050234" cy="415880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CD23814-200D-4DF2-BA0A-E03248D0D333}" type="datetimeFigureOut">
              <a:rPr lang="es-MX" smtClean="0"/>
              <a:t>28/02/2019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211095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CD23814-200D-4DF2-BA0A-E03248D0D333}" type="datetimeFigureOut">
              <a:rPr lang="es-MX" smtClean="0"/>
              <a:t>28/02/2019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3632154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23814-200D-4DF2-BA0A-E03248D0D333}" type="datetimeFigureOut">
              <a:rPr lang="es-MX" smtClean="0"/>
              <a:t>28/02/2019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4093319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8246" y="516043"/>
            <a:ext cx="3831372" cy="1806152"/>
          </a:xfrm>
        </p:spPr>
        <p:txBody>
          <a:bodyPr anchor="b"/>
          <a:lstStyle>
            <a:lvl1pPr>
              <a:defRPr sz="3612"/>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50234" y="1114512"/>
            <a:ext cx="6013877" cy="5500879"/>
          </a:xfrm>
        </p:spPr>
        <p:txBody>
          <a:bodyPr/>
          <a:lstStyle>
            <a:lvl1pPr>
              <a:defRPr sz="3612"/>
            </a:lvl1pPr>
            <a:lvl2pPr>
              <a:defRPr sz="3160"/>
            </a:lvl2pPr>
            <a:lvl3pPr>
              <a:defRPr sz="2709"/>
            </a:lvl3pPr>
            <a:lvl4pPr>
              <a:defRPr sz="2257"/>
            </a:lvl4pPr>
            <a:lvl5pPr>
              <a:defRPr sz="2257"/>
            </a:lvl5pPr>
            <a:lvl6pPr>
              <a:defRPr sz="2257"/>
            </a:lvl6pPr>
            <a:lvl7pPr>
              <a:defRPr sz="2257"/>
            </a:lvl7pPr>
            <a:lvl8pPr>
              <a:defRPr sz="2257"/>
            </a:lvl8pPr>
            <a:lvl9pPr>
              <a:defRPr sz="2257"/>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18246" y="2322195"/>
            <a:ext cx="3831372" cy="4302153"/>
          </a:xfrm>
        </p:spPr>
        <p:txBody>
          <a:bodyPr/>
          <a:lstStyle>
            <a:lvl1pPr marL="0" indent="0">
              <a:buNone/>
              <a:defRPr sz="1806"/>
            </a:lvl1pPr>
            <a:lvl2pPr marL="516042" indent="0">
              <a:buNone/>
              <a:defRPr sz="1580"/>
            </a:lvl2pPr>
            <a:lvl3pPr marL="1032083" indent="0">
              <a:buNone/>
              <a:defRPr sz="1354"/>
            </a:lvl3pPr>
            <a:lvl4pPr marL="1548125" indent="0">
              <a:buNone/>
              <a:defRPr sz="1129"/>
            </a:lvl4pPr>
            <a:lvl5pPr marL="2064167" indent="0">
              <a:buNone/>
              <a:defRPr sz="1129"/>
            </a:lvl5pPr>
            <a:lvl6pPr marL="2580208" indent="0">
              <a:buNone/>
              <a:defRPr sz="1129"/>
            </a:lvl6pPr>
            <a:lvl7pPr marL="3096250" indent="0">
              <a:buNone/>
              <a:defRPr sz="1129"/>
            </a:lvl7pPr>
            <a:lvl8pPr marL="3612291" indent="0">
              <a:buNone/>
              <a:defRPr sz="1129"/>
            </a:lvl8pPr>
            <a:lvl9pPr marL="4128333" indent="0">
              <a:buNone/>
              <a:defRPr sz="1129"/>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CD23814-200D-4DF2-BA0A-E03248D0D333}" type="datetimeFigureOut">
              <a:rPr lang="es-MX" smtClean="0"/>
              <a:t>28/02/2019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1301712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8246" y="516043"/>
            <a:ext cx="3831372" cy="1806152"/>
          </a:xfrm>
        </p:spPr>
        <p:txBody>
          <a:bodyPr anchor="b"/>
          <a:lstStyle>
            <a:lvl1pPr>
              <a:defRPr sz="3612"/>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050234" y="1114512"/>
            <a:ext cx="6013877" cy="5500879"/>
          </a:xfrm>
        </p:spPr>
        <p:txBody>
          <a:bodyPr anchor="t"/>
          <a:lstStyle>
            <a:lvl1pPr marL="0" indent="0">
              <a:buNone/>
              <a:defRPr sz="3612"/>
            </a:lvl1pPr>
            <a:lvl2pPr marL="516042" indent="0">
              <a:buNone/>
              <a:defRPr sz="3160"/>
            </a:lvl2pPr>
            <a:lvl3pPr marL="1032083" indent="0">
              <a:buNone/>
              <a:defRPr sz="2709"/>
            </a:lvl3pPr>
            <a:lvl4pPr marL="1548125" indent="0">
              <a:buNone/>
              <a:defRPr sz="2257"/>
            </a:lvl4pPr>
            <a:lvl5pPr marL="2064167" indent="0">
              <a:buNone/>
              <a:defRPr sz="2257"/>
            </a:lvl5pPr>
            <a:lvl6pPr marL="2580208" indent="0">
              <a:buNone/>
              <a:defRPr sz="2257"/>
            </a:lvl6pPr>
            <a:lvl7pPr marL="3096250" indent="0">
              <a:buNone/>
              <a:defRPr sz="2257"/>
            </a:lvl7pPr>
            <a:lvl8pPr marL="3612291" indent="0">
              <a:buNone/>
              <a:defRPr sz="2257"/>
            </a:lvl8pPr>
            <a:lvl9pPr marL="4128333" indent="0">
              <a:buNone/>
              <a:defRPr sz="2257"/>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8246" y="2322195"/>
            <a:ext cx="3831372" cy="4302153"/>
          </a:xfrm>
        </p:spPr>
        <p:txBody>
          <a:bodyPr/>
          <a:lstStyle>
            <a:lvl1pPr marL="0" indent="0">
              <a:buNone/>
              <a:defRPr sz="1806"/>
            </a:lvl1pPr>
            <a:lvl2pPr marL="516042" indent="0">
              <a:buNone/>
              <a:defRPr sz="1580"/>
            </a:lvl2pPr>
            <a:lvl3pPr marL="1032083" indent="0">
              <a:buNone/>
              <a:defRPr sz="1354"/>
            </a:lvl3pPr>
            <a:lvl4pPr marL="1548125" indent="0">
              <a:buNone/>
              <a:defRPr sz="1129"/>
            </a:lvl4pPr>
            <a:lvl5pPr marL="2064167" indent="0">
              <a:buNone/>
              <a:defRPr sz="1129"/>
            </a:lvl5pPr>
            <a:lvl6pPr marL="2580208" indent="0">
              <a:buNone/>
              <a:defRPr sz="1129"/>
            </a:lvl6pPr>
            <a:lvl7pPr marL="3096250" indent="0">
              <a:buNone/>
              <a:defRPr sz="1129"/>
            </a:lvl7pPr>
            <a:lvl8pPr marL="3612291" indent="0">
              <a:buNone/>
              <a:defRPr sz="1129"/>
            </a:lvl8pPr>
            <a:lvl9pPr marL="4128333" indent="0">
              <a:buNone/>
              <a:defRPr sz="1129"/>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CD23814-200D-4DF2-BA0A-E03248D0D333}" type="datetimeFigureOut">
              <a:rPr lang="es-MX" smtClean="0"/>
              <a:t>28/02/2019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4FDB64-D397-43E2-8A60-FC78D5A4E901}" type="slidenum">
              <a:rPr lang="es-MX" smtClean="0"/>
              <a:t>‹Nº›</a:t>
            </a:fld>
            <a:endParaRPr lang="es-MX"/>
          </a:p>
        </p:txBody>
      </p:sp>
    </p:spTree>
    <p:extLst>
      <p:ext uri="{BB962C8B-B14F-4D97-AF65-F5344CB8AC3E}">
        <p14:creationId xmlns:p14="http://schemas.microsoft.com/office/powerpoint/2010/main" val="149794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6700" y="412120"/>
            <a:ext cx="10245864" cy="149616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6700" y="2060590"/>
            <a:ext cx="10245864" cy="491137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16699" y="7174437"/>
            <a:ext cx="2672834" cy="412118"/>
          </a:xfrm>
          <a:prstGeom prst="rect">
            <a:avLst/>
          </a:prstGeom>
        </p:spPr>
        <p:txBody>
          <a:bodyPr vert="horz" lIns="91440" tIns="45720" rIns="91440" bIns="45720" rtlCol="0" anchor="ctr"/>
          <a:lstStyle>
            <a:lvl1pPr algn="l">
              <a:defRPr sz="1354">
                <a:solidFill>
                  <a:schemeClr val="tx1">
                    <a:tint val="75000"/>
                  </a:schemeClr>
                </a:solidFill>
              </a:defRPr>
            </a:lvl1pPr>
          </a:lstStyle>
          <a:p>
            <a:fld id="{1CD23814-200D-4DF2-BA0A-E03248D0D333}" type="datetimeFigureOut">
              <a:rPr lang="es-MX" smtClean="0"/>
              <a:t>28/02/2019</a:t>
            </a:fld>
            <a:endParaRPr lang="es-MX"/>
          </a:p>
        </p:txBody>
      </p:sp>
      <p:sp>
        <p:nvSpPr>
          <p:cNvPr id="5" name="Footer Placeholder 4"/>
          <p:cNvSpPr>
            <a:spLocks noGrp="1"/>
          </p:cNvSpPr>
          <p:nvPr>
            <p:ph type="ftr" sz="quarter" idx="3"/>
          </p:nvPr>
        </p:nvSpPr>
        <p:spPr>
          <a:xfrm>
            <a:off x="3935006" y="7174437"/>
            <a:ext cx="4009251" cy="412118"/>
          </a:xfrm>
          <a:prstGeom prst="rect">
            <a:avLst/>
          </a:prstGeom>
        </p:spPr>
        <p:txBody>
          <a:bodyPr vert="horz" lIns="91440" tIns="45720" rIns="91440" bIns="45720" rtlCol="0" anchor="ctr"/>
          <a:lstStyle>
            <a:lvl1pPr algn="ctr">
              <a:defRPr sz="1354">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389730" y="7174437"/>
            <a:ext cx="2672834" cy="412118"/>
          </a:xfrm>
          <a:prstGeom prst="rect">
            <a:avLst/>
          </a:prstGeom>
        </p:spPr>
        <p:txBody>
          <a:bodyPr vert="horz" lIns="91440" tIns="45720" rIns="91440" bIns="45720" rtlCol="0" anchor="ctr"/>
          <a:lstStyle>
            <a:lvl1pPr algn="r">
              <a:defRPr sz="1354">
                <a:solidFill>
                  <a:schemeClr val="tx1">
                    <a:tint val="75000"/>
                  </a:schemeClr>
                </a:solidFill>
              </a:defRPr>
            </a:lvl1pPr>
          </a:lstStyle>
          <a:p>
            <a:fld id="{574FDB64-D397-43E2-8A60-FC78D5A4E901}" type="slidenum">
              <a:rPr lang="es-MX" smtClean="0"/>
              <a:t>‹Nº›</a:t>
            </a:fld>
            <a:endParaRPr lang="es-MX"/>
          </a:p>
        </p:txBody>
      </p:sp>
    </p:spTree>
    <p:extLst>
      <p:ext uri="{BB962C8B-B14F-4D97-AF65-F5344CB8AC3E}">
        <p14:creationId xmlns:p14="http://schemas.microsoft.com/office/powerpoint/2010/main" val="42194649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32083" rtl="0" eaLnBrk="1" latinLnBrk="0" hangingPunct="1">
        <a:lnSpc>
          <a:spcPct val="90000"/>
        </a:lnSpc>
        <a:spcBef>
          <a:spcPct val="0"/>
        </a:spcBef>
        <a:buNone/>
        <a:defRPr sz="4966" kern="1200">
          <a:solidFill>
            <a:schemeClr val="tx1"/>
          </a:solidFill>
          <a:latin typeface="+mj-lt"/>
          <a:ea typeface="+mj-ea"/>
          <a:cs typeface="+mj-cs"/>
        </a:defRPr>
      </a:lvl1pPr>
    </p:titleStyle>
    <p:bodyStyle>
      <a:lvl1pPr marL="258021" indent="-258021" algn="l" defTabSz="1032083" rtl="0" eaLnBrk="1" latinLnBrk="0" hangingPunct="1">
        <a:lnSpc>
          <a:spcPct val="90000"/>
        </a:lnSpc>
        <a:spcBef>
          <a:spcPts val="1129"/>
        </a:spcBef>
        <a:buFont typeface="Arial" panose="020B0604020202020204" pitchFamily="34" charset="0"/>
        <a:buChar char="•"/>
        <a:defRPr sz="3160" kern="1200">
          <a:solidFill>
            <a:schemeClr val="tx1"/>
          </a:solidFill>
          <a:latin typeface="+mn-lt"/>
          <a:ea typeface="+mn-ea"/>
          <a:cs typeface="+mn-cs"/>
        </a:defRPr>
      </a:lvl1pPr>
      <a:lvl2pPr marL="774062" indent="-258021" algn="l" defTabSz="1032083" rtl="0" eaLnBrk="1" latinLnBrk="0" hangingPunct="1">
        <a:lnSpc>
          <a:spcPct val="90000"/>
        </a:lnSpc>
        <a:spcBef>
          <a:spcPts val="564"/>
        </a:spcBef>
        <a:buFont typeface="Arial" panose="020B0604020202020204" pitchFamily="34" charset="0"/>
        <a:buChar char="•"/>
        <a:defRPr sz="2709" kern="1200">
          <a:solidFill>
            <a:schemeClr val="tx1"/>
          </a:solidFill>
          <a:latin typeface="+mn-lt"/>
          <a:ea typeface="+mn-ea"/>
          <a:cs typeface="+mn-cs"/>
        </a:defRPr>
      </a:lvl2pPr>
      <a:lvl3pPr marL="1290104" indent="-258021" algn="l" defTabSz="1032083" rtl="0" eaLnBrk="1" latinLnBrk="0" hangingPunct="1">
        <a:lnSpc>
          <a:spcPct val="90000"/>
        </a:lnSpc>
        <a:spcBef>
          <a:spcPts val="564"/>
        </a:spcBef>
        <a:buFont typeface="Arial" panose="020B0604020202020204" pitchFamily="34" charset="0"/>
        <a:buChar char="•"/>
        <a:defRPr sz="2257" kern="1200">
          <a:solidFill>
            <a:schemeClr val="tx1"/>
          </a:solidFill>
          <a:latin typeface="+mn-lt"/>
          <a:ea typeface="+mn-ea"/>
          <a:cs typeface="+mn-cs"/>
        </a:defRPr>
      </a:lvl3pPr>
      <a:lvl4pPr marL="1806146" indent="-258021" algn="l" defTabSz="1032083" rtl="0" eaLnBrk="1" latinLnBrk="0" hangingPunct="1">
        <a:lnSpc>
          <a:spcPct val="90000"/>
        </a:lnSpc>
        <a:spcBef>
          <a:spcPts val="564"/>
        </a:spcBef>
        <a:buFont typeface="Arial" panose="020B0604020202020204" pitchFamily="34" charset="0"/>
        <a:buChar char="•"/>
        <a:defRPr sz="2032" kern="1200">
          <a:solidFill>
            <a:schemeClr val="tx1"/>
          </a:solidFill>
          <a:latin typeface="+mn-lt"/>
          <a:ea typeface="+mn-ea"/>
          <a:cs typeface="+mn-cs"/>
        </a:defRPr>
      </a:lvl4pPr>
      <a:lvl5pPr marL="2322187" indent="-258021" algn="l" defTabSz="1032083" rtl="0" eaLnBrk="1" latinLnBrk="0" hangingPunct="1">
        <a:lnSpc>
          <a:spcPct val="90000"/>
        </a:lnSpc>
        <a:spcBef>
          <a:spcPts val="564"/>
        </a:spcBef>
        <a:buFont typeface="Arial" panose="020B0604020202020204" pitchFamily="34" charset="0"/>
        <a:buChar char="•"/>
        <a:defRPr sz="2032" kern="1200">
          <a:solidFill>
            <a:schemeClr val="tx1"/>
          </a:solidFill>
          <a:latin typeface="+mn-lt"/>
          <a:ea typeface="+mn-ea"/>
          <a:cs typeface="+mn-cs"/>
        </a:defRPr>
      </a:lvl5pPr>
      <a:lvl6pPr marL="2838229" indent="-258021" algn="l" defTabSz="1032083" rtl="0" eaLnBrk="1" latinLnBrk="0" hangingPunct="1">
        <a:lnSpc>
          <a:spcPct val="90000"/>
        </a:lnSpc>
        <a:spcBef>
          <a:spcPts val="564"/>
        </a:spcBef>
        <a:buFont typeface="Arial" panose="020B0604020202020204" pitchFamily="34" charset="0"/>
        <a:buChar char="•"/>
        <a:defRPr sz="2032" kern="1200">
          <a:solidFill>
            <a:schemeClr val="tx1"/>
          </a:solidFill>
          <a:latin typeface="+mn-lt"/>
          <a:ea typeface="+mn-ea"/>
          <a:cs typeface="+mn-cs"/>
        </a:defRPr>
      </a:lvl6pPr>
      <a:lvl7pPr marL="3354271" indent="-258021" algn="l" defTabSz="1032083" rtl="0" eaLnBrk="1" latinLnBrk="0" hangingPunct="1">
        <a:lnSpc>
          <a:spcPct val="90000"/>
        </a:lnSpc>
        <a:spcBef>
          <a:spcPts val="564"/>
        </a:spcBef>
        <a:buFont typeface="Arial" panose="020B0604020202020204" pitchFamily="34" charset="0"/>
        <a:buChar char="•"/>
        <a:defRPr sz="2032" kern="1200">
          <a:solidFill>
            <a:schemeClr val="tx1"/>
          </a:solidFill>
          <a:latin typeface="+mn-lt"/>
          <a:ea typeface="+mn-ea"/>
          <a:cs typeface="+mn-cs"/>
        </a:defRPr>
      </a:lvl7pPr>
      <a:lvl8pPr marL="3870312" indent="-258021" algn="l" defTabSz="1032083" rtl="0" eaLnBrk="1" latinLnBrk="0" hangingPunct="1">
        <a:lnSpc>
          <a:spcPct val="90000"/>
        </a:lnSpc>
        <a:spcBef>
          <a:spcPts val="564"/>
        </a:spcBef>
        <a:buFont typeface="Arial" panose="020B0604020202020204" pitchFamily="34" charset="0"/>
        <a:buChar char="•"/>
        <a:defRPr sz="2032" kern="1200">
          <a:solidFill>
            <a:schemeClr val="tx1"/>
          </a:solidFill>
          <a:latin typeface="+mn-lt"/>
          <a:ea typeface="+mn-ea"/>
          <a:cs typeface="+mn-cs"/>
        </a:defRPr>
      </a:lvl8pPr>
      <a:lvl9pPr marL="4386354" indent="-258021" algn="l" defTabSz="1032083" rtl="0" eaLnBrk="1" latinLnBrk="0" hangingPunct="1">
        <a:lnSpc>
          <a:spcPct val="90000"/>
        </a:lnSpc>
        <a:spcBef>
          <a:spcPts val="564"/>
        </a:spcBef>
        <a:buFont typeface="Arial" panose="020B0604020202020204" pitchFamily="34" charset="0"/>
        <a:buChar char="•"/>
        <a:defRPr sz="2032" kern="1200">
          <a:solidFill>
            <a:schemeClr val="tx1"/>
          </a:solidFill>
          <a:latin typeface="+mn-lt"/>
          <a:ea typeface="+mn-ea"/>
          <a:cs typeface="+mn-cs"/>
        </a:defRPr>
      </a:lvl9pPr>
    </p:bodyStyle>
    <p:otherStyle>
      <a:defPPr>
        <a:defRPr lang="en-US"/>
      </a:defPPr>
      <a:lvl1pPr marL="0" algn="l" defTabSz="1032083" rtl="0" eaLnBrk="1" latinLnBrk="0" hangingPunct="1">
        <a:defRPr sz="2032" kern="1200">
          <a:solidFill>
            <a:schemeClr val="tx1"/>
          </a:solidFill>
          <a:latin typeface="+mn-lt"/>
          <a:ea typeface="+mn-ea"/>
          <a:cs typeface="+mn-cs"/>
        </a:defRPr>
      </a:lvl1pPr>
      <a:lvl2pPr marL="516042" algn="l" defTabSz="1032083" rtl="0" eaLnBrk="1" latinLnBrk="0" hangingPunct="1">
        <a:defRPr sz="2032" kern="1200">
          <a:solidFill>
            <a:schemeClr val="tx1"/>
          </a:solidFill>
          <a:latin typeface="+mn-lt"/>
          <a:ea typeface="+mn-ea"/>
          <a:cs typeface="+mn-cs"/>
        </a:defRPr>
      </a:lvl2pPr>
      <a:lvl3pPr marL="1032083" algn="l" defTabSz="1032083" rtl="0" eaLnBrk="1" latinLnBrk="0" hangingPunct="1">
        <a:defRPr sz="2032" kern="1200">
          <a:solidFill>
            <a:schemeClr val="tx1"/>
          </a:solidFill>
          <a:latin typeface="+mn-lt"/>
          <a:ea typeface="+mn-ea"/>
          <a:cs typeface="+mn-cs"/>
        </a:defRPr>
      </a:lvl3pPr>
      <a:lvl4pPr marL="1548125" algn="l" defTabSz="1032083" rtl="0" eaLnBrk="1" latinLnBrk="0" hangingPunct="1">
        <a:defRPr sz="2032" kern="1200">
          <a:solidFill>
            <a:schemeClr val="tx1"/>
          </a:solidFill>
          <a:latin typeface="+mn-lt"/>
          <a:ea typeface="+mn-ea"/>
          <a:cs typeface="+mn-cs"/>
        </a:defRPr>
      </a:lvl4pPr>
      <a:lvl5pPr marL="2064167" algn="l" defTabSz="1032083" rtl="0" eaLnBrk="1" latinLnBrk="0" hangingPunct="1">
        <a:defRPr sz="2032" kern="1200">
          <a:solidFill>
            <a:schemeClr val="tx1"/>
          </a:solidFill>
          <a:latin typeface="+mn-lt"/>
          <a:ea typeface="+mn-ea"/>
          <a:cs typeface="+mn-cs"/>
        </a:defRPr>
      </a:lvl5pPr>
      <a:lvl6pPr marL="2580208" algn="l" defTabSz="1032083" rtl="0" eaLnBrk="1" latinLnBrk="0" hangingPunct="1">
        <a:defRPr sz="2032" kern="1200">
          <a:solidFill>
            <a:schemeClr val="tx1"/>
          </a:solidFill>
          <a:latin typeface="+mn-lt"/>
          <a:ea typeface="+mn-ea"/>
          <a:cs typeface="+mn-cs"/>
        </a:defRPr>
      </a:lvl6pPr>
      <a:lvl7pPr marL="3096250" algn="l" defTabSz="1032083" rtl="0" eaLnBrk="1" latinLnBrk="0" hangingPunct="1">
        <a:defRPr sz="2032" kern="1200">
          <a:solidFill>
            <a:schemeClr val="tx1"/>
          </a:solidFill>
          <a:latin typeface="+mn-lt"/>
          <a:ea typeface="+mn-ea"/>
          <a:cs typeface="+mn-cs"/>
        </a:defRPr>
      </a:lvl7pPr>
      <a:lvl8pPr marL="3612291" algn="l" defTabSz="1032083" rtl="0" eaLnBrk="1" latinLnBrk="0" hangingPunct="1">
        <a:defRPr sz="2032" kern="1200">
          <a:solidFill>
            <a:schemeClr val="tx1"/>
          </a:solidFill>
          <a:latin typeface="+mn-lt"/>
          <a:ea typeface="+mn-ea"/>
          <a:cs typeface="+mn-cs"/>
        </a:defRPr>
      </a:lvl8pPr>
      <a:lvl9pPr marL="4128333" algn="l" defTabSz="1032083" rtl="0" eaLnBrk="1" latinLnBrk="0" hangingPunct="1">
        <a:defRPr sz="20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 name="Picture 20"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2154" t="2805" r="2307" b="3027"/>
          <a:stretch/>
        </p:blipFill>
        <p:spPr bwMode="auto">
          <a:xfrm>
            <a:off x="-9257" y="0"/>
            <a:ext cx="11888520" cy="7685077"/>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12"/>
          <p:cNvSpPr/>
          <p:nvPr/>
        </p:nvSpPr>
        <p:spPr>
          <a:xfrm>
            <a:off x="2026945" y="1271562"/>
            <a:ext cx="7825372" cy="4718343"/>
          </a:xfrm>
          <a:prstGeom prst="rect">
            <a:avLst/>
          </a:prstGeom>
        </p:spPr>
        <p:txBody>
          <a:bodyPr wrap="square">
            <a:spAutoFit/>
          </a:bodyPr>
          <a:lstStyle/>
          <a:p>
            <a:pPr algn="ctr"/>
            <a:endParaRPr lang="es-MX" sz="1580" b="1" dirty="0">
              <a:latin typeface="Arial" panose="020B0604020202020204" pitchFamily="34" charset="0"/>
              <a:cs typeface="Arial" panose="020B0604020202020204" pitchFamily="34" charset="0"/>
            </a:endParaRPr>
          </a:p>
          <a:p>
            <a:pPr algn="ctr"/>
            <a:endParaRPr lang="es-MX" sz="1580" b="1" dirty="0">
              <a:latin typeface="Arial" panose="020B0604020202020204" pitchFamily="34" charset="0"/>
              <a:cs typeface="Arial" panose="020B0604020202020204" pitchFamily="34" charset="0"/>
            </a:endParaRPr>
          </a:p>
          <a:p>
            <a:endParaRPr lang="es-MX" sz="2491" dirty="0"/>
          </a:p>
          <a:p>
            <a:endParaRPr lang="es-MX" sz="2491" dirty="0"/>
          </a:p>
          <a:p>
            <a:endParaRPr lang="es-MX" sz="2491" dirty="0"/>
          </a:p>
          <a:p>
            <a:endParaRPr lang="es-MX" sz="2491" dirty="0"/>
          </a:p>
          <a:p>
            <a:pPr algn="ctr"/>
            <a:r>
              <a:rPr lang="es-MX" sz="1806" b="1" dirty="0">
                <a:latin typeface="Arial" panose="020B0604020202020204" pitchFamily="34" charset="0"/>
                <a:cs typeface="Arial" panose="020B0604020202020204" pitchFamily="34" charset="0"/>
              </a:rPr>
              <a:t>Nombre del Alumno Practicante:</a:t>
            </a:r>
            <a:r>
              <a:rPr lang="es-MX" sz="1806" dirty="0">
                <a:latin typeface="Arial" panose="020B0604020202020204" pitchFamily="34" charset="0"/>
                <a:cs typeface="Arial" panose="020B0604020202020204" pitchFamily="34" charset="0"/>
              </a:rPr>
              <a:t> Denisse Alejandra Rojas Sánchez</a:t>
            </a:r>
          </a:p>
          <a:p>
            <a:pPr algn="ctr"/>
            <a:r>
              <a:rPr lang="es-MX" sz="1806" b="1" dirty="0">
                <a:latin typeface="Arial" panose="020B0604020202020204" pitchFamily="34" charset="0"/>
                <a:cs typeface="Arial" panose="020B0604020202020204" pitchFamily="34" charset="0"/>
              </a:rPr>
              <a:t>Grado:</a:t>
            </a:r>
            <a:r>
              <a:rPr lang="es-MX" sz="1806" dirty="0">
                <a:latin typeface="Arial" panose="020B0604020202020204" pitchFamily="34" charset="0"/>
                <a:cs typeface="Arial" panose="020B0604020202020204" pitchFamily="34" charset="0"/>
              </a:rPr>
              <a:t> 1	</a:t>
            </a:r>
            <a:r>
              <a:rPr lang="es-MX" sz="1806" b="1" dirty="0">
                <a:latin typeface="Arial" panose="020B0604020202020204" pitchFamily="34" charset="0"/>
                <a:cs typeface="Arial" panose="020B0604020202020204" pitchFamily="34" charset="0"/>
              </a:rPr>
              <a:t>Sección:</a:t>
            </a:r>
            <a:r>
              <a:rPr lang="es-MX" sz="1806" dirty="0">
                <a:latin typeface="Arial" panose="020B0604020202020204" pitchFamily="34" charset="0"/>
                <a:cs typeface="Arial" panose="020B0604020202020204" pitchFamily="34" charset="0"/>
              </a:rPr>
              <a:t>” B”		 </a:t>
            </a:r>
            <a:r>
              <a:rPr lang="es-MX" sz="1806" b="1" dirty="0">
                <a:latin typeface="Arial" panose="020B0604020202020204" pitchFamily="34" charset="0"/>
                <a:cs typeface="Arial" panose="020B0604020202020204" pitchFamily="34" charset="0"/>
              </a:rPr>
              <a:t>Número de Lista:</a:t>
            </a:r>
            <a:r>
              <a:rPr lang="es-MX" sz="1806" dirty="0">
                <a:latin typeface="Arial" panose="020B0604020202020204" pitchFamily="34" charset="0"/>
                <a:cs typeface="Arial" panose="020B0604020202020204" pitchFamily="34" charset="0"/>
              </a:rPr>
              <a:t>18</a:t>
            </a:r>
          </a:p>
          <a:p>
            <a:pPr algn="ctr"/>
            <a:r>
              <a:rPr lang="es-MX" sz="1806" b="1" dirty="0">
                <a:latin typeface="Arial" panose="020B0604020202020204" pitchFamily="34" charset="0"/>
                <a:cs typeface="Arial" panose="020B0604020202020204" pitchFamily="34" charset="0"/>
              </a:rPr>
              <a:t>Institución de Práctica:</a:t>
            </a:r>
            <a:r>
              <a:rPr lang="es-MX" sz="1806" dirty="0">
                <a:latin typeface="Arial" panose="020B0604020202020204" pitchFamily="34" charset="0"/>
                <a:cs typeface="Arial" panose="020B0604020202020204" pitchFamily="34" charset="0"/>
              </a:rPr>
              <a:t> Jardín de niños “Ana Margarita Gil del Bosque”</a:t>
            </a:r>
          </a:p>
          <a:p>
            <a:pPr algn="ctr"/>
            <a:r>
              <a:rPr lang="es-MX" sz="1806" b="1" dirty="0">
                <a:latin typeface="Arial" panose="020B0604020202020204" pitchFamily="34" charset="0"/>
                <a:cs typeface="Arial" panose="020B0604020202020204" pitchFamily="34" charset="0"/>
              </a:rPr>
              <a:t>Clave:</a:t>
            </a:r>
            <a:r>
              <a:rPr lang="es-MX" sz="1806" dirty="0">
                <a:latin typeface="Arial" panose="020B0604020202020204" pitchFamily="34" charset="0"/>
                <a:cs typeface="Arial" panose="020B0604020202020204" pitchFamily="34" charset="0"/>
              </a:rPr>
              <a:t> 05EJN0160O	</a:t>
            </a:r>
            <a:r>
              <a:rPr lang="es-MX" sz="1806" b="1" dirty="0">
                <a:latin typeface="Arial" panose="020B0604020202020204" pitchFamily="34" charset="0"/>
                <a:cs typeface="Arial" panose="020B0604020202020204" pitchFamily="34" charset="0"/>
              </a:rPr>
              <a:t> Zona Escolar: </a:t>
            </a:r>
            <a:r>
              <a:rPr lang="es-MX" sz="1806" dirty="0">
                <a:latin typeface="Arial" panose="020B0604020202020204" pitchFamily="34" charset="0"/>
                <a:cs typeface="Arial" panose="020B0604020202020204" pitchFamily="34" charset="0"/>
              </a:rPr>
              <a:t>Estatal </a:t>
            </a:r>
          </a:p>
          <a:p>
            <a:pPr algn="ctr"/>
            <a:r>
              <a:rPr lang="es-MX" sz="1806" b="1" dirty="0">
                <a:latin typeface="Arial" panose="020B0604020202020204" pitchFamily="34" charset="0"/>
                <a:cs typeface="Arial" panose="020B0604020202020204" pitchFamily="34" charset="0"/>
              </a:rPr>
              <a:t>Grado en el que realiza su práctica:</a:t>
            </a:r>
            <a:r>
              <a:rPr lang="es-MX" sz="1806" dirty="0">
                <a:latin typeface="Arial" panose="020B0604020202020204" pitchFamily="34" charset="0"/>
                <a:cs typeface="Arial" panose="020B0604020202020204" pitchFamily="34" charset="0"/>
              </a:rPr>
              <a:t> 3er año</a:t>
            </a:r>
          </a:p>
          <a:p>
            <a:pPr algn="ctr"/>
            <a:r>
              <a:rPr lang="es-MX" sz="1806" b="1" dirty="0">
                <a:latin typeface="Arial" panose="020B0604020202020204" pitchFamily="34" charset="0"/>
                <a:cs typeface="Arial" panose="020B0604020202020204" pitchFamily="34" charset="0"/>
              </a:rPr>
              <a:t>Nombre del Educador(a) Titular: </a:t>
            </a:r>
            <a:r>
              <a:rPr lang="es-MX" sz="1806" dirty="0">
                <a:latin typeface="Arial" panose="020B0604020202020204" pitchFamily="34" charset="0"/>
                <a:cs typeface="Arial" panose="020B0604020202020204" pitchFamily="34" charset="0"/>
              </a:rPr>
              <a:t>Cristina Rodríguez Colunga</a:t>
            </a:r>
          </a:p>
          <a:p>
            <a:pPr algn="ctr"/>
            <a:r>
              <a:rPr lang="es-MX" sz="1806" b="1" dirty="0">
                <a:latin typeface="Arial" panose="020B0604020202020204" pitchFamily="34" charset="0"/>
                <a:cs typeface="Arial" panose="020B0604020202020204" pitchFamily="34" charset="0"/>
              </a:rPr>
              <a:t>Total de niños: </a:t>
            </a:r>
            <a:r>
              <a:rPr lang="es-MX" sz="1806" dirty="0">
                <a:latin typeface="Arial" panose="020B0604020202020204" pitchFamily="34" charset="0"/>
                <a:cs typeface="Arial" panose="020B0604020202020204" pitchFamily="34" charset="0"/>
              </a:rPr>
              <a:t>27	</a:t>
            </a:r>
            <a:r>
              <a:rPr lang="es-MX" sz="1806" b="1" dirty="0">
                <a:latin typeface="Arial" panose="020B0604020202020204" pitchFamily="34" charset="0"/>
                <a:cs typeface="Arial" panose="020B0604020202020204" pitchFamily="34" charset="0"/>
              </a:rPr>
              <a:t>     Niños: </a:t>
            </a:r>
            <a:r>
              <a:rPr lang="es-MX" sz="1806" dirty="0">
                <a:latin typeface="Arial" panose="020B0604020202020204" pitchFamily="34" charset="0"/>
                <a:cs typeface="Arial" panose="020B0604020202020204" pitchFamily="34" charset="0"/>
              </a:rPr>
              <a:t>12</a:t>
            </a:r>
            <a:r>
              <a:rPr lang="es-MX" sz="1806" b="1" dirty="0">
                <a:latin typeface="Arial" panose="020B0604020202020204" pitchFamily="34" charset="0"/>
                <a:cs typeface="Arial" panose="020B0604020202020204" pitchFamily="34" charset="0"/>
              </a:rPr>
              <a:t>	       Niñas: </a:t>
            </a:r>
            <a:r>
              <a:rPr lang="es-MX" sz="1806" dirty="0">
                <a:latin typeface="Arial" panose="020B0604020202020204" pitchFamily="34" charset="0"/>
                <a:cs typeface="Arial" panose="020B0604020202020204" pitchFamily="34" charset="0"/>
              </a:rPr>
              <a:t>15</a:t>
            </a:r>
          </a:p>
          <a:p>
            <a:pPr algn="ctr"/>
            <a:r>
              <a:rPr lang="es-MX" sz="1806" b="1" dirty="0">
                <a:latin typeface="Arial" panose="020B0604020202020204" pitchFamily="34" charset="0"/>
                <a:cs typeface="Arial" panose="020B0604020202020204" pitchFamily="34" charset="0"/>
              </a:rPr>
              <a:t>Periodo de Práctica: </a:t>
            </a:r>
            <a:r>
              <a:rPr lang="es-MX" sz="1806" dirty="0">
                <a:latin typeface="Arial" panose="020B0604020202020204" pitchFamily="34" charset="0"/>
                <a:cs typeface="Arial" panose="020B0604020202020204" pitchFamily="34" charset="0"/>
              </a:rPr>
              <a:t>4 al 15 de Marzo</a:t>
            </a:r>
          </a:p>
          <a:p>
            <a:endParaRPr lang="es-MX" sz="2491" dirty="0"/>
          </a:p>
        </p:txBody>
      </p:sp>
      <p:pic>
        <p:nvPicPr>
          <p:cNvPr id="1040" name="Picture 16" descr="Resultado de imagen para escudo en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9530" y="1521327"/>
            <a:ext cx="2096426" cy="1558882"/>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p:cNvSpPr txBox="1"/>
          <p:nvPr/>
        </p:nvSpPr>
        <p:spPr>
          <a:xfrm>
            <a:off x="3648541" y="1462102"/>
            <a:ext cx="6430941" cy="648126"/>
          </a:xfrm>
          <a:prstGeom prst="rect">
            <a:avLst/>
          </a:prstGeom>
          <a:noFill/>
        </p:spPr>
        <p:txBody>
          <a:bodyPr wrap="square" rtlCol="0">
            <a:spAutoFit/>
          </a:bodyPr>
          <a:lstStyle/>
          <a:p>
            <a:pPr algn="ctr"/>
            <a:r>
              <a:rPr lang="es-MX" sz="1806" b="1" dirty="0">
                <a:latin typeface="Arial" panose="020B0604020202020204" pitchFamily="34" charset="0"/>
                <a:cs typeface="Arial" panose="020B0604020202020204" pitchFamily="34" charset="0"/>
              </a:rPr>
              <a:t>ESCUELA NORMAL DE EDUCACION PREESCOLAR</a:t>
            </a:r>
          </a:p>
          <a:p>
            <a:pPr algn="ctr"/>
            <a:r>
              <a:rPr lang="es-MX" sz="1806" b="1" dirty="0">
                <a:latin typeface="Arial" panose="020B0604020202020204" pitchFamily="34" charset="0"/>
                <a:cs typeface="Arial" panose="020B0604020202020204" pitchFamily="34" charset="0"/>
              </a:rPr>
              <a:t> DEL ESTADO DE COAHUILA DE ZARAGOZA</a:t>
            </a:r>
          </a:p>
        </p:txBody>
      </p:sp>
    </p:spTree>
    <p:extLst>
      <p:ext uri="{BB962C8B-B14F-4D97-AF65-F5344CB8AC3E}">
        <p14:creationId xmlns:p14="http://schemas.microsoft.com/office/powerpoint/2010/main" val="4049497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6352054"/>
              </p:ext>
            </p:extLst>
          </p:nvPr>
        </p:nvGraphicFramePr>
        <p:xfrm>
          <a:off x="191960" y="195516"/>
          <a:ext cx="11518235" cy="7362254"/>
        </p:xfrm>
        <a:graphic>
          <a:graphicData uri="http://schemas.openxmlformats.org/drawingml/2006/table">
            <a:tbl>
              <a:tblPr firstRow="1" bandRow="1">
                <a:tableStyleId>{5940675A-B579-460E-94D1-54222C63F5DA}</a:tableStyleId>
              </a:tblPr>
              <a:tblGrid>
                <a:gridCol w="1058780">
                  <a:extLst>
                    <a:ext uri="{9D8B030D-6E8A-4147-A177-3AD203B41FA5}">
                      <a16:colId xmlns:a16="http://schemas.microsoft.com/office/drawing/2014/main" val="2124375876"/>
                    </a:ext>
                  </a:extLst>
                </a:gridCol>
                <a:gridCol w="5807242">
                  <a:extLst>
                    <a:ext uri="{9D8B030D-6E8A-4147-A177-3AD203B41FA5}">
                      <a16:colId xmlns:a16="http://schemas.microsoft.com/office/drawing/2014/main" val="3652626108"/>
                    </a:ext>
                  </a:extLst>
                </a:gridCol>
                <a:gridCol w="1604211">
                  <a:extLst>
                    <a:ext uri="{9D8B030D-6E8A-4147-A177-3AD203B41FA5}">
                      <a16:colId xmlns:a16="http://schemas.microsoft.com/office/drawing/2014/main" val="1810571600"/>
                    </a:ext>
                  </a:extLst>
                </a:gridCol>
                <a:gridCol w="1299410">
                  <a:extLst>
                    <a:ext uri="{9D8B030D-6E8A-4147-A177-3AD203B41FA5}">
                      <a16:colId xmlns:a16="http://schemas.microsoft.com/office/drawing/2014/main" val="3507542103"/>
                    </a:ext>
                  </a:extLst>
                </a:gridCol>
                <a:gridCol w="1748592">
                  <a:extLst>
                    <a:ext uri="{9D8B030D-6E8A-4147-A177-3AD203B41FA5}">
                      <a16:colId xmlns:a16="http://schemas.microsoft.com/office/drawing/2014/main" val="3624545314"/>
                    </a:ext>
                  </a:extLst>
                </a:gridCol>
              </a:tblGrid>
              <a:tr h="487864">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Momentos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Actividades, organización y consignas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Recursos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Día</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extLst>
                  <a:ext uri="{0D108BD9-81ED-4DB2-BD59-A6C34878D82A}">
                    <a16:rowId xmlns:a16="http://schemas.microsoft.com/office/drawing/2014/main" val="377499139"/>
                  </a:ext>
                </a:extLst>
              </a:tr>
              <a:tr h="6698456">
                <a:tc>
                  <a:txBody>
                    <a:bodyPr/>
                    <a:lstStyle/>
                    <a:p>
                      <a:endParaRPr lang="es-MX" dirty="0"/>
                    </a:p>
                  </a:txBody>
                  <a:tcPr>
                    <a:solidFill>
                      <a:schemeClr val="accent4">
                        <a:lumMod val="60000"/>
                        <a:lumOff val="40000"/>
                      </a:schemeClr>
                    </a:solidFill>
                  </a:tcPr>
                </a:tc>
                <a:tc>
                  <a:txBody>
                    <a:bodyPr/>
                    <a:lstStyle/>
                    <a:p>
                      <a:pPr algn="ctr"/>
                      <a:r>
                        <a:rPr lang="es-MX" sz="1200" b="1" baseline="0" dirty="0" smtClean="0">
                          <a:latin typeface="Arial" panose="020B0604020202020204" pitchFamily="34" charset="0"/>
                          <a:cs typeface="Arial" panose="020B0604020202020204" pitchFamily="34" charset="0"/>
                        </a:rPr>
                        <a:t>“Taller del cerdito”</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Escucha con atención las indicaciones del taller, para seguir los pasos de la manera mas indicada.</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Toma los materiales tales como el cartón del papel higiénico, lo pintara del color que mejor le parezca, esperara a que seque por completo y le agregará los ojos de </a:t>
                      </a:r>
                      <a:r>
                        <a:rPr lang="es-MX" sz="1200" b="0" baseline="0" dirty="0" err="1" smtClean="0">
                          <a:latin typeface="Arial" panose="020B0604020202020204" pitchFamily="34" charset="0"/>
                          <a:cs typeface="Arial" panose="020B0604020202020204" pitchFamily="34" charset="0"/>
                        </a:rPr>
                        <a:t>stickers</a:t>
                      </a:r>
                      <a:r>
                        <a:rPr lang="es-MX" sz="1200" b="0" baseline="0" dirty="0" smtClean="0">
                          <a:latin typeface="Arial" panose="020B0604020202020204" pitchFamily="34" charset="0"/>
                          <a:cs typeface="Arial" panose="020B0604020202020204" pitchFamily="34" charset="0"/>
                        </a:rPr>
                        <a:t>, su nariz, pecho y brazos. Pintara y recortara los derivados que vienen del cerdito y los colocara dentro pues lo doblara de las esquinas.</a:t>
                      </a: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que le pareció el taller y la importancia de los derivados del cerdito.</a:t>
                      </a:r>
                    </a:p>
                    <a:p>
                      <a:pPr algn="ctr"/>
                      <a:r>
                        <a:rPr lang="es-MX" sz="1200" b="1" baseline="0" dirty="0" smtClean="0">
                          <a:latin typeface="Arial" panose="020B0604020202020204" pitchFamily="34" charset="0"/>
                          <a:cs typeface="Arial" panose="020B0604020202020204" pitchFamily="34" charset="0"/>
                        </a:rPr>
                        <a:t>“Contando las piezas”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Observa con atención las piezas del rompecabezas, atiende indicaciones en cuanto a las reglas pues se hará en equipo.</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Relaciona los números para formar el rompecabezas, lo arma según sus conocimientos.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si cree que lo hizo bien o no y observa como lo hicieron los demás equipos.</a:t>
                      </a:r>
                    </a:p>
                    <a:p>
                      <a:pPr algn="ctr"/>
                      <a:r>
                        <a:rPr lang="es-MX" sz="1200" b="1" baseline="0" dirty="0" smtClean="0">
                          <a:latin typeface="Arial" panose="020B0604020202020204" pitchFamily="34" charset="0"/>
                          <a:cs typeface="Arial" panose="020B0604020202020204" pitchFamily="34" charset="0"/>
                        </a:rPr>
                        <a:t>“Conozcan el pato”</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Atiende indicaciones tales como escuchar y observar el video para conocer mas sobre el pato.</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Comenta si esta de acuerdo o no de comer pato o de sacar esos beneficios de el, afirma comentarios de sus compañeros sobre cosas que no sabia del pato.</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Pinta el plato de amarillo y arma el pato con el material que se le dio.</a:t>
                      </a:r>
                    </a:p>
                    <a:p>
                      <a:pPr algn="l"/>
                      <a:endParaRPr lang="es-MX" sz="1200" b="0"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“¿Se come el pato?”</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Responde cuestionamientos tales como ¿Conocen el pato? ¿Han visto un pato? ¿Creen que hay patos en la granja? ¿Qué beneficios tenemos de los patos? ¿alguna gente come patos? </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Comenta los beneficios que cree que se tiene de los patos de la granja, escucha anécdotas de sus compañeros y de la educadora. Comenta si se vende algunos productos en las tiendas o </a:t>
                      </a:r>
                      <a:r>
                        <a:rPr lang="es-MX" sz="1200" b="0" baseline="0" dirty="0" err="1" smtClean="0">
                          <a:latin typeface="Arial" panose="020B0604020202020204" pitchFamily="34" charset="0"/>
                          <a:cs typeface="Arial" panose="020B0604020202020204" pitchFamily="34" charset="0"/>
                        </a:rPr>
                        <a:t>super´s</a:t>
                      </a:r>
                      <a:r>
                        <a:rPr lang="es-MX" sz="1200" b="0" baseline="0" dirty="0" smtClean="0">
                          <a:latin typeface="Arial" panose="020B0604020202020204" pitchFamily="34" charset="0"/>
                          <a:cs typeface="Arial" panose="020B0604020202020204" pitchFamily="34" charset="0"/>
                        </a:rPr>
                        <a:t>.</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Pinta y recorta el pato y cada uno de los productos que provienen de el, cuelga los productos con estambre del pato. </a:t>
                      </a:r>
                      <a:endParaRPr lang="es-MX" sz="1200" b="1" baseline="0" dirty="0" smtClean="0">
                        <a:latin typeface="Arial" panose="020B0604020202020204" pitchFamily="34" charset="0"/>
                        <a:cs typeface="Arial" panose="020B0604020202020204" pitchFamily="34" charset="0"/>
                      </a:endParaRPr>
                    </a:p>
                  </a:txBody>
                  <a:tcPr/>
                </a:tc>
                <a:tc>
                  <a:txBody>
                    <a:bodyPr/>
                    <a:lstStyle/>
                    <a:p>
                      <a:pPr marL="0" indent="0">
                        <a:buFontTx/>
                        <a:buNone/>
                      </a:pPr>
                      <a:r>
                        <a:rPr lang="es-MX" sz="1200" dirty="0" smtClean="0">
                          <a:latin typeface="Arial" panose="020B0604020202020204" pitchFamily="34" charset="0"/>
                          <a:cs typeface="Arial" panose="020B0604020202020204" pitchFamily="34" charset="0"/>
                        </a:rPr>
                        <a:t>-Cartón del papel higiénico, pintura,</a:t>
                      </a:r>
                      <a:r>
                        <a:rPr lang="es-MX" sz="1200" baseline="0" dirty="0" smtClean="0">
                          <a:latin typeface="Arial" panose="020B0604020202020204" pitchFamily="34" charset="0"/>
                          <a:cs typeface="Arial" panose="020B0604020202020204" pitchFamily="34" charset="0"/>
                        </a:rPr>
                        <a:t> recortes de las patas y pansa del cerdito, </a:t>
                      </a:r>
                      <a:r>
                        <a:rPr lang="es-MX" sz="1200" baseline="0" dirty="0" err="1" smtClean="0">
                          <a:latin typeface="Arial" panose="020B0604020202020204" pitchFamily="34" charset="0"/>
                          <a:cs typeface="Arial" panose="020B0604020202020204" pitchFamily="34" charset="0"/>
                        </a:rPr>
                        <a:t>sticker</a:t>
                      </a:r>
                      <a:r>
                        <a:rPr lang="es-MX" sz="1200" baseline="0" dirty="0" smtClean="0">
                          <a:latin typeface="Arial" panose="020B0604020202020204" pitchFamily="34" charset="0"/>
                          <a:cs typeface="Arial" panose="020B0604020202020204" pitchFamily="34" charset="0"/>
                        </a:rPr>
                        <a:t> de ojos.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-Fotos</a:t>
                      </a: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-rompecabezas </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-Fotos</a:t>
                      </a: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a:t>
                      </a:r>
                      <a:r>
                        <a:rPr lang="es-MX" sz="1200" dirty="0" err="1" smtClean="0">
                          <a:latin typeface="Arial" panose="020B0604020202020204" pitchFamily="34" charset="0"/>
                          <a:cs typeface="Arial" panose="020B0604020202020204" pitchFamily="34" charset="0"/>
                        </a:rPr>
                        <a:t>Usb</a:t>
                      </a:r>
                      <a:r>
                        <a:rPr lang="es-MX" sz="1200" dirty="0" smtClean="0">
                          <a:latin typeface="Arial" panose="020B0604020202020204" pitchFamily="34" charset="0"/>
                          <a:cs typeface="Arial" panose="020B0604020202020204" pitchFamily="34" charset="0"/>
                        </a:rPr>
                        <a:t> con video,</a:t>
                      </a:r>
                      <a:r>
                        <a:rPr lang="es-MX" sz="1200" baseline="0" dirty="0" smtClean="0">
                          <a:latin typeface="Arial" panose="020B0604020202020204" pitchFamily="34" charset="0"/>
                          <a:cs typeface="Arial" panose="020B0604020202020204" pitchFamily="34" charset="0"/>
                        </a:rPr>
                        <a:t> mitad de plato, pintura, hoja, ojo movible.</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-Fotos</a:t>
                      </a: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baseline="0" dirty="0" smtClean="0">
                          <a:latin typeface="Arial" panose="020B0604020202020204" pitchFamily="34" charset="0"/>
                          <a:cs typeface="Arial" panose="020B0604020202020204" pitchFamily="34" charset="0"/>
                        </a:rPr>
                        <a:t>-Dibujo </a:t>
                      </a:r>
                      <a:r>
                        <a:rPr lang="es-MX" sz="1200" baseline="0" dirty="0" smtClean="0">
                          <a:latin typeface="Arial" panose="020B0604020202020204" pitchFamily="34" charset="0"/>
                          <a:cs typeface="Arial" panose="020B0604020202020204" pitchFamily="34" charset="0"/>
                        </a:rPr>
                        <a:t>del pato y de los productos que provienen de el, colores, tijeras, estambre..</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-Diario de Campo</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txBody>
                  <a:tcPr/>
                </a:tc>
                <a:tc>
                  <a:txBody>
                    <a:bodyPr/>
                    <a:lstStyle/>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Lunes 11 de Marzo </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Lunes 11 de Marzo </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r>
                        <a:rPr lang="es-MX" sz="1200" dirty="0" smtClean="0">
                          <a:latin typeface="Arial" panose="020B0604020202020204" pitchFamily="34" charset="0"/>
                          <a:cs typeface="Arial" panose="020B0604020202020204" pitchFamily="34" charset="0"/>
                        </a:rPr>
                        <a:t>Martes</a:t>
                      </a:r>
                      <a:r>
                        <a:rPr lang="es-MX" sz="1200" baseline="0" dirty="0" smtClean="0">
                          <a:latin typeface="Arial" panose="020B0604020202020204" pitchFamily="34" charset="0"/>
                          <a:cs typeface="Arial" panose="020B0604020202020204" pitchFamily="34" charset="0"/>
                        </a:rPr>
                        <a:t> 12 de Marzo</a:t>
                      </a:r>
                    </a:p>
                    <a:p>
                      <a:pPr algn="ctr"/>
                      <a:endParaRPr lang="es-MX" sz="1200" baseline="0" dirty="0" smtClean="0">
                        <a:latin typeface="Arial" panose="020B0604020202020204" pitchFamily="34" charset="0"/>
                        <a:cs typeface="Arial" panose="020B0604020202020204" pitchFamily="34" charset="0"/>
                      </a:endParaRPr>
                    </a:p>
                    <a:p>
                      <a:pPr algn="ctr"/>
                      <a:endParaRPr lang="es-MX" sz="1200" baseline="0" dirty="0" smtClean="0">
                        <a:latin typeface="Arial" panose="020B0604020202020204" pitchFamily="34" charset="0"/>
                        <a:cs typeface="Arial" panose="020B0604020202020204" pitchFamily="34" charset="0"/>
                      </a:endParaRPr>
                    </a:p>
                    <a:p>
                      <a:pPr algn="ctr"/>
                      <a:endParaRPr lang="es-MX" sz="1200" baseline="0" dirty="0" smtClean="0">
                        <a:latin typeface="Arial" panose="020B0604020202020204" pitchFamily="34" charset="0"/>
                        <a:cs typeface="Arial" panose="020B0604020202020204" pitchFamily="34" charset="0"/>
                      </a:endParaRPr>
                    </a:p>
                    <a:p>
                      <a:pPr algn="ctr"/>
                      <a:endParaRPr lang="es-MX" sz="1200" baseline="0" dirty="0" smtClean="0">
                        <a:latin typeface="Arial" panose="020B0604020202020204" pitchFamily="34" charset="0"/>
                        <a:cs typeface="Arial" panose="020B0604020202020204" pitchFamily="34" charset="0"/>
                      </a:endParaRPr>
                    </a:p>
                    <a:p>
                      <a:pPr algn="ctr"/>
                      <a:endParaRPr lang="es-MX" sz="1200" baseline="0" dirty="0" smtClean="0">
                        <a:latin typeface="Arial" panose="020B0604020202020204" pitchFamily="34" charset="0"/>
                        <a:cs typeface="Arial" panose="020B0604020202020204" pitchFamily="34" charset="0"/>
                      </a:endParaRPr>
                    </a:p>
                    <a:p>
                      <a:pPr algn="ctr"/>
                      <a:endParaRPr lang="es-MX" sz="1200" baseline="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Martes</a:t>
                      </a:r>
                      <a:r>
                        <a:rPr lang="es-MX" sz="1200" baseline="0" dirty="0" smtClean="0">
                          <a:latin typeface="Arial" panose="020B0604020202020204" pitchFamily="34" charset="0"/>
                          <a:cs typeface="Arial" panose="020B0604020202020204" pitchFamily="34" charset="0"/>
                        </a:rPr>
                        <a:t> 12 de Marzo</a:t>
                      </a: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txBody>
                  <a:tcPr/>
                </a:tc>
                <a:tc>
                  <a:txBody>
                    <a:bodyPr/>
                    <a:lstStyle/>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Relaciona el número de elementos de una colección con la sucesión numérica escrita, del 1 al 30.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a:t>
                      </a:r>
                      <a:r>
                        <a:rPr lang="es-MX" sz="1200" dirty="0" smtClean="0">
                          <a:latin typeface="Arial" panose="020B0604020202020204" pitchFamily="34" charset="0"/>
                          <a:cs typeface="Arial" panose="020B0604020202020204" pitchFamily="34" charset="0"/>
                        </a:rPr>
                        <a:t>por qué está de acuerdo o en desacuerdo con ideas y afirmaciones de otras personas.</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6707817"/>
                  </a:ext>
                </a:extLst>
              </a:tr>
            </a:tbl>
          </a:graphicData>
        </a:graphic>
      </p:graphicFrame>
      <p:sp>
        <p:nvSpPr>
          <p:cNvPr id="3" name="CuadroTexto 2"/>
          <p:cNvSpPr txBox="1"/>
          <p:nvPr/>
        </p:nvSpPr>
        <p:spPr>
          <a:xfrm rot="16200000">
            <a:off x="-721404" y="3218569"/>
            <a:ext cx="2897612" cy="830997"/>
          </a:xfrm>
          <a:prstGeom prst="rect">
            <a:avLst/>
          </a:prstGeom>
          <a:noFill/>
        </p:spPr>
        <p:txBody>
          <a:bodyPr wrap="square" rtlCol="0">
            <a:spAutoFit/>
          </a:bodyPr>
          <a:lstStyle/>
          <a:p>
            <a:r>
              <a:rPr lang="es-MX" sz="4800" dirty="0" smtClean="0">
                <a:solidFill>
                  <a:srgbClr val="002060"/>
                </a:solidFill>
                <a:latin typeface="Times New Roman" panose="02020603050405020304" pitchFamily="18" charset="0"/>
                <a:cs typeface="Times New Roman" panose="02020603050405020304" pitchFamily="18" charset="0"/>
              </a:rPr>
              <a:t>Desarrollo</a:t>
            </a:r>
          </a:p>
        </p:txBody>
      </p:sp>
    </p:spTree>
    <p:extLst>
      <p:ext uri="{BB962C8B-B14F-4D97-AF65-F5344CB8AC3E}">
        <p14:creationId xmlns:p14="http://schemas.microsoft.com/office/powerpoint/2010/main" val="209098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52994191"/>
              </p:ext>
            </p:extLst>
          </p:nvPr>
        </p:nvGraphicFramePr>
        <p:xfrm>
          <a:off x="191960" y="268365"/>
          <a:ext cx="11518235" cy="6829859"/>
        </p:xfrm>
        <a:graphic>
          <a:graphicData uri="http://schemas.openxmlformats.org/drawingml/2006/table">
            <a:tbl>
              <a:tblPr firstRow="1" bandRow="1">
                <a:tableStyleId>{5940675A-B579-460E-94D1-54222C63F5DA}</a:tableStyleId>
              </a:tblPr>
              <a:tblGrid>
                <a:gridCol w="1058780">
                  <a:extLst>
                    <a:ext uri="{9D8B030D-6E8A-4147-A177-3AD203B41FA5}">
                      <a16:colId xmlns:a16="http://schemas.microsoft.com/office/drawing/2014/main" val="2124375876"/>
                    </a:ext>
                  </a:extLst>
                </a:gridCol>
                <a:gridCol w="5807242">
                  <a:extLst>
                    <a:ext uri="{9D8B030D-6E8A-4147-A177-3AD203B41FA5}">
                      <a16:colId xmlns:a16="http://schemas.microsoft.com/office/drawing/2014/main" val="3652626108"/>
                    </a:ext>
                  </a:extLst>
                </a:gridCol>
                <a:gridCol w="1729557">
                  <a:extLst>
                    <a:ext uri="{9D8B030D-6E8A-4147-A177-3AD203B41FA5}">
                      <a16:colId xmlns:a16="http://schemas.microsoft.com/office/drawing/2014/main" val="1810571600"/>
                    </a:ext>
                  </a:extLst>
                </a:gridCol>
                <a:gridCol w="1174064">
                  <a:extLst>
                    <a:ext uri="{9D8B030D-6E8A-4147-A177-3AD203B41FA5}">
                      <a16:colId xmlns:a16="http://schemas.microsoft.com/office/drawing/2014/main" val="3507542103"/>
                    </a:ext>
                  </a:extLst>
                </a:gridCol>
                <a:gridCol w="1748592">
                  <a:extLst>
                    <a:ext uri="{9D8B030D-6E8A-4147-A177-3AD203B41FA5}">
                      <a16:colId xmlns:a16="http://schemas.microsoft.com/office/drawing/2014/main" val="3624545314"/>
                    </a:ext>
                  </a:extLst>
                </a:gridCol>
              </a:tblGrid>
              <a:tr h="508790">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Momentos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Actividades, organización y consignas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Recursos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Día</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extLst>
                  <a:ext uri="{0D108BD9-81ED-4DB2-BD59-A6C34878D82A}">
                    <a16:rowId xmlns:a16="http://schemas.microsoft.com/office/drawing/2014/main" val="377499139"/>
                  </a:ext>
                </a:extLst>
              </a:tr>
              <a:tr h="6321069">
                <a:tc>
                  <a:txBody>
                    <a:bodyPr/>
                    <a:lstStyle/>
                    <a:p>
                      <a:endParaRPr lang="es-MX" dirty="0"/>
                    </a:p>
                  </a:txBody>
                  <a:tcPr>
                    <a:solidFill>
                      <a:schemeClr val="accent4">
                        <a:lumMod val="60000"/>
                        <a:lumOff val="40000"/>
                      </a:schemeClr>
                    </a:solidFill>
                  </a:tcPr>
                </a:tc>
                <a:tc>
                  <a:txBody>
                    <a:bodyPr/>
                    <a:lstStyle/>
                    <a:p>
                      <a:pPr algn="ctr"/>
                      <a:r>
                        <a:rPr lang="es-MX" sz="1200" b="1" baseline="0" dirty="0" smtClean="0">
                          <a:latin typeface="Arial" panose="020B0604020202020204" pitchFamily="34" charset="0"/>
                          <a:cs typeface="Arial" panose="020B0604020202020204" pitchFamily="34" charset="0"/>
                        </a:rPr>
                        <a:t>“</a:t>
                      </a:r>
                      <a:r>
                        <a:rPr lang="es-MX" sz="1200" b="1" baseline="0" dirty="0" smtClean="0">
                          <a:latin typeface="Arial" panose="020B0604020202020204" pitchFamily="34" charset="0"/>
                          <a:cs typeface="Arial" panose="020B0604020202020204" pitchFamily="34" charset="0"/>
                        </a:rPr>
                        <a:t>En fila…”</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Atiende indicaciones y responde cuestionamientos tales como ¿Cuántos hijos creen que tengan los patos? ¿Cómo van los hijos de los patos? </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Pinta y recorta los patos que se le dio, observa la hoja y cuantos patos tiene que poner según el numero.</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Cuenta los patos que pide cada numero según la lista de la hoja</a:t>
                      </a:r>
                      <a:r>
                        <a:rPr lang="es-MX" sz="1200" b="0" baseline="0" dirty="0" smtClean="0">
                          <a:latin typeface="Arial" panose="020B0604020202020204" pitchFamily="34" charset="0"/>
                          <a:cs typeface="Arial" panose="020B0604020202020204" pitchFamily="34" charset="0"/>
                        </a:rPr>
                        <a:t>.</a:t>
                      </a: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“Más del oveja”</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Atiende indicaciones de colocarse en medio del aula.</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Observa las imágenes y escucha la historia de como crece la oveja, que come y características de ella y su vivienda.</a:t>
                      </a: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con sus compañeros si que conocían de la oveja y que no, complementa sus aprendizajes en cuanto al animal de la granja.</a:t>
                      </a: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“Lana y más”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Escucha las reglas de la actividad</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Arma el rompecabezas y observa con atención la imagen que lo conforma. Menciona que observa y el para que nos beneficia a nosotros.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en donde podemos encontrar esos productos y menciona algunos ejemplos.</a:t>
                      </a: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“Taller de la ovejita”</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Observa con atención los materiales y escucha con atención las indicaciones y reglas del taller.</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Toma los materiales y comenta que podemos hacer con ellos, realizan una ovejita con un plato desechable, algodón y </a:t>
                      </a:r>
                      <a:r>
                        <a:rPr lang="es-MX" sz="1200" b="0" baseline="0" dirty="0" err="1" smtClean="0">
                          <a:latin typeface="Arial" panose="020B0604020202020204" pitchFamily="34" charset="0"/>
                          <a:cs typeface="Arial" panose="020B0604020202020204" pitchFamily="34" charset="0"/>
                        </a:rPr>
                        <a:t>fomi</a:t>
                      </a:r>
                      <a:r>
                        <a:rPr lang="es-MX" sz="1200" b="0" baseline="0" dirty="0" smtClean="0">
                          <a:latin typeface="Arial" panose="020B0604020202020204" pitchFamily="34" charset="0"/>
                          <a:cs typeface="Arial" panose="020B0604020202020204" pitchFamily="34" charset="0"/>
                        </a:rPr>
                        <a:t> negro.</a:t>
                      </a: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Relacionan las actividades del día y comenta que le pareció.</a:t>
                      </a:r>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 “Cuenta los animales”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Atiende indicaciones de la actividad.</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Observa con atención la hoja y relaciona el numero de animales, y hace colecciones al diferenciar los animalitos.</a:t>
                      </a: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como lo hizo y el como se sintió durante la actividad, pinto las imágenes.</a:t>
                      </a:r>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txBody>
                  <a:tcPr/>
                </a:tc>
                <a:tc>
                  <a:txBody>
                    <a:bodyPr/>
                    <a:lstStyle/>
                    <a:p>
                      <a:pPr marL="0" indent="0">
                        <a:buFontTx/>
                        <a:buNone/>
                      </a:pPr>
                      <a:r>
                        <a:rPr lang="es-MX" sz="1200" dirty="0" smtClean="0">
                          <a:latin typeface="Arial" panose="020B0604020202020204" pitchFamily="34" charset="0"/>
                          <a:cs typeface="Arial" panose="020B0604020202020204" pitchFamily="34" charset="0"/>
                        </a:rPr>
                        <a:t>-Hoja</a:t>
                      </a:r>
                      <a:r>
                        <a:rPr lang="es-MX" sz="1200" baseline="0" dirty="0" smtClean="0">
                          <a:latin typeface="Arial" panose="020B0604020202020204" pitchFamily="34" charset="0"/>
                          <a:cs typeface="Arial" panose="020B0604020202020204" pitchFamily="34" charset="0"/>
                        </a:rPr>
                        <a:t> </a:t>
                      </a:r>
                      <a:r>
                        <a:rPr lang="es-MX" sz="1200" baseline="0" dirty="0" smtClean="0">
                          <a:latin typeface="Arial" panose="020B0604020202020204" pitchFamily="34" charset="0"/>
                          <a:cs typeface="Arial" panose="020B0604020202020204" pitchFamily="34" charset="0"/>
                        </a:rPr>
                        <a:t>con patos y una hoja con números.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a:t>
                      </a:r>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-Imágenes de la vivienda de la oveja, su ciclo de vida, que come, sus características.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- 4 Rompecabezas, uno de una oveja,</a:t>
                      </a:r>
                      <a:r>
                        <a:rPr lang="es-MX" sz="1200" baseline="0" dirty="0" smtClean="0">
                          <a:latin typeface="Arial" panose="020B0604020202020204" pitchFamily="34" charset="0"/>
                          <a:cs typeface="Arial" panose="020B0604020202020204" pitchFamily="34" charset="0"/>
                        </a:rPr>
                        <a:t> otro de una oveja rapada, otro de una bola de estambre, y por ultimo una de un suéter.</a:t>
                      </a: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-Plato desechable,</a:t>
                      </a:r>
                      <a:r>
                        <a:rPr lang="es-MX" sz="1200" baseline="0" dirty="0" smtClean="0">
                          <a:latin typeface="Arial" panose="020B0604020202020204" pitchFamily="34" charset="0"/>
                          <a:cs typeface="Arial" panose="020B0604020202020204" pitchFamily="34" charset="0"/>
                        </a:rPr>
                        <a:t> pegamento, algodón, </a:t>
                      </a:r>
                      <a:r>
                        <a:rPr lang="es-MX" sz="1200" baseline="0" dirty="0" err="1" smtClean="0">
                          <a:latin typeface="Arial" panose="020B0604020202020204" pitchFamily="34" charset="0"/>
                          <a:cs typeface="Arial" panose="020B0604020202020204" pitchFamily="34" charset="0"/>
                        </a:rPr>
                        <a:t>fomi</a:t>
                      </a:r>
                      <a:r>
                        <a:rPr lang="es-MX" sz="1200" baseline="0" dirty="0" smtClean="0">
                          <a:latin typeface="Arial" panose="020B0604020202020204" pitchFamily="34" charset="0"/>
                          <a:cs typeface="Arial" panose="020B0604020202020204" pitchFamily="34" charset="0"/>
                        </a:rPr>
                        <a:t> negro, ojo movible.</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baseline="0" dirty="0" smtClean="0">
                          <a:latin typeface="Arial" panose="020B0604020202020204" pitchFamily="34" charset="0"/>
                          <a:cs typeface="Arial" panose="020B0604020202020204" pitchFamily="34" charset="0"/>
                        </a:rPr>
                        <a:t>-Hoja con animales de la granja, lápiz y colores.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txBody>
                  <a:tcPr/>
                </a:tc>
                <a:tc>
                  <a:txBody>
                    <a:bodyPr/>
                    <a:lstStyle/>
                    <a:p>
                      <a:pPr algn="ctr"/>
                      <a:r>
                        <a:rPr lang="es-MX" sz="1200" dirty="0" smtClean="0">
                          <a:latin typeface="Arial" panose="020B0604020202020204" pitchFamily="34" charset="0"/>
                          <a:cs typeface="Arial" panose="020B0604020202020204" pitchFamily="34" charset="0"/>
                        </a:rPr>
                        <a:t>Martes</a:t>
                      </a:r>
                      <a:r>
                        <a:rPr lang="es-MX" sz="1200" baseline="0" dirty="0" smtClean="0">
                          <a:latin typeface="Arial" panose="020B0604020202020204" pitchFamily="34" charset="0"/>
                          <a:cs typeface="Arial" panose="020B0604020202020204" pitchFamily="34" charset="0"/>
                        </a:rPr>
                        <a:t> 12 de Marzo</a:t>
                      </a: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r>
                        <a:rPr lang="es-MX" sz="1200" dirty="0" smtClean="0">
                          <a:latin typeface="Arial" panose="020B0604020202020204" pitchFamily="34" charset="0"/>
                          <a:cs typeface="Arial" panose="020B0604020202020204" pitchFamily="34" charset="0"/>
                        </a:rPr>
                        <a:t>Miércoles 13 de Marzo</a:t>
                      </a: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Miércoles 13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Miércoles 13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Miércoles 13 de Marzo</a:t>
                      </a:r>
                    </a:p>
                    <a:p>
                      <a:pPr algn="ctr"/>
                      <a:endParaRPr lang="es-MX" sz="1200" dirty="0" smtClean="0">
                        <a:latin typeface="Arial" panose="020B0604020202020204" pitchFamily="34" charset="0"/>
                        <a:cs typeface="Arial" panose="020B0604020202020204" pitchFamily="34" charset="0"/>
                      </a:endParaRPr>
                    </a:p>
                  </a:txBody>
                  <a:tcPr/>
                </a:tc>
                <a:tc>
                  <a:txBody>
                    <a:bodyPr/>
                    <a:lstStyle/>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Relaciona el número de elementos de una colección con la sucesión numérica escrita, del 1 al 30. </a:t>
                      </a: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Relaciona el número de elementos de una colección con la sucesión numérica escrita, del 1 al 30.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Tx/>
                        <a:buNone/>
                        <a:tabLst/>
                        <a:defRPr/>
                      </a:pPr>
                      <a:endParaRPr lang="es-MX" sz="1200" dirty="0" smtClean="0">
                        <a:latin typeface="Arial" panose="020B0604020202020204" pitchFamily="34" charset="0"/>
                        <a:cs typeface="Arial" panose="020B0604020202020204" pitchFamily="34" charset="0"/>
                      </a:endParaRPr>
                    </a:p>
                    <a:p>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6707817"/>
                  </a:ext>
                </a:extLst>
              </a:tr>
            </a:tbl>
          </a:graphicData>
        </a:graphic>
      </p:graphicFrame>
      <p:sp>
        <p:nvSpPr>
          <p:cNvPr id="3" name="CuadroTexto 2"/>
          <p:cNvSpPr txBox="1"/>
          <p:nvPr/>
        </p:nvSpPr>
        <p:spPr>
          <a:xfrm rot="16200000">
            <a:off x="-721404" y="3218569"/>
            <a:ext cx="2897612" cy="830997"/>
          </a:xfrm>
          <a:prstGeom prst="rect">
            <a:avLst/>
          </a:prstGeom>
          <a:noFill/>
        </p:spPr>
        <p:txBody>
          <a:bodyPr wrap="square" rtlCol="0">
            <a:spAutoFit/>
          </a:bodyPr>
          <a:lstStyle/>
          <a:p>
            <a:r>
              <a:rPr lang="es-MX" sz="4800" dirty="0" smtClean="0">
                <a:solidFill>
                  <a:srgbClr val="002060"/>
                </a:solidFill>
                <a:latin typeface="Times New Roman" panose="02020603050405020304" pitchFamily="18" charset="0"/>
                <a:cs typeface="Times New Roman" panose="02020603050405020304" pitchFamily="18" charset="0"/>
              </a:rPr>
              <a:t>Desarrollo</a:t>
            </a:r>
          </a:p>
        </p:txBody>
      </p:sp>
    </p:spTree>
    <p:extLst>
      <p:ext uri="{BB962C8B-B14F-4D97-AF65-F5344CB8AC3E}">
        <p14:creationId xmlns:p14="http://schemas.microsoft.com/office/powerpoint/2010/main" val="775686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48891782"/>
              </p:ext>
            </p:extLst>
          </p:nvPr>
        </p:nvGraphicFramePr>
        <p:xfrm>
          <a:off x="191961" y="330358"/>
          <a:ext cx="11518235" cy="6082094"/>
        </p:xfrm>
        <a:graphic>
          <a:graphicData uri="http://schemas.openxmlformats.org/drawingml/2006/table">
            <a:tbl>
              <a:tblPr firstRow="1" bandRow="1">
                <a:tableStyleId>{5940675A-B579-460E-94D1-54222C63F5DA}</a:tableStyleId>
              </a:tblPr>
              <a:tblGrid>
                <a:gridCol w="1058780">
                  <a:extLst>
                    <a:ext uri="{9D8B030D-6E8A-4147-A177-3AD203B41FA5}">
                      <a16:colId xmlns:a16="http://schemas.microsoft.com/office/drawing/2014/main" val="2124375876"/>
                    </a:ext>
                  </a:extLst>
                </a:gridCol>
                <a:gridCol w="5807242">
                  <a:extLst>
                    <a:ext uri="{9D8B030D-6E8A-4147-A177-3AD203B41FA5}">
                      <a16:colId xmlns:a16="http://schemas.microsoft.com/office/drawing/2014/main" val="3652626108"/>
                    </a:ext>
                  </a:extLst>
                </a:gridCol>
                <a:gridCol w="1729557">
                  <a:extLst>
                    <a:ext uri="{9D8B030D-6E8A-4147-A177-3AD203B41FA5}">
                      <a16:colId xmlns:a16="http://schemas.microsoft.com/office/drawing/2014/main" val="1810571600"/>
                    </a:ext>
                  </a:extLst>
                </a:gridCol>
                <a:gridCol w="1174064">
                  <a:extLst>
                    <a:ext uri="{9D8B030D-6E8A-4147-A177-3AD203B41FA5}">
                      <a16:colId xmlns:a16="http://schemas.microsoft.com/office/drawing/2014/main" val="3507542103"/>
                    </a:ext>
                  </a:extLst>
                </a:gridCol>
                <a:gridCol w="1748592">
                  <a:extLst>
                    <a:ext uri="{9D8B030D-6E8A-4147-A177-3AD203B41FA5}">
                      <a16:colId xmlns:a16="http://schemas.microsoft.com/office/drawing/2014/main" val="3624545314"/>
                    </a:ext>
                  </a:extLst>
                </a:gridCol>
              </a:tblGrid>
              <a:tr h="452297">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Momentos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Actividades, organización y consignas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Recursos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Día</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extLst>
                  <a:ext uri="{0D108BD9-81ED-4DB2-BD59-A6C34878D82A}">
                    <a16:rowId xmlns:a16="http://schemas.microsoft.com/office/drawing/2014/main" val="377499139"/>
                  </a:ext>
                </a:extLst>
              </a:tr>
              <a:tr h="5478660">
                <a:tc>
                  <a:txBody>
                    <a:bodyPr/>
                    <a:lstStyle/>
                    <a:p>
                      <a:endParaRPr lang="es-MX" dirty="0"/>
                    </a:p>
                  </a:txBody>
                  <a:tcPr>
                    <a:solidFill>
                      <a:srgbClr val="66FF99"/>
                    </a:solidFill>
                  </a:tcPr>
                </a:tc>
                <a:tc>
                  <a:txBody>
                    <a:bodyPr/>
                    <a:lstStyle/>
                    <a:p>
                      <a:pPr algn="ctr"/>
                      <a:r>
                        <a:rPr lang="es-MX" sz="1200" b="1" baseline="0" dirty="0" smtClean="0">
                          <a:latin typeface="Arial" panose="020B0604020202020204" pitchFamily="34" charset="0"/>
                          <a:cs typeface="Arial" panose="020B0604020202020204" pitchFamily="34" charset="0"/>
                        </a:rPr>
                        <a:t>“Hortalizas y verduras”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Atiende indicaciones, se coloca en medio del aula</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Observa con atención las imagines y escucha la información de las hortalizas y verduras que siembran en la granja, cuidados, esfuerzo.</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si esta de acuerdo con las ideas que comento la educadora y las opiniones de sus compañeros.</a:t>
                      </a:r>
                      <a:endParaRPr lang="es-MX" sz="1200" b="1" baseline="0" dirty="0" smtClean="0">
                        <a:latin typeface="Arial" panose="020B0604020202020204" pitchFamily="34" charset="0"/>
                        <a:cs typeface="Arial" panose="020B0604020202020204" pitchFamily="34" charset="0"/>
                      </a:endParaRPr>
                    </a:p>
                    <a:p>
                      <a:pPr algn="l"/>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“Contando granos de elote”</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Se coloca en su equipo de mesa, escucha indicaciones de la actividad.</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Relaciona los números que conoce y realiza la serie numérica en el elote, decora con papel china.</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Menciona que números conoce y se le hizo sencilla la actividad o no.</a:t>
                      </a:r>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“Beneficios del sembradío”</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Escucha con atención el video que se le coloco.</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Responde cuestionamientos tales como ¿De que se trato el video? ¿Por qué es importante comer bien? ¿es importante la labor de los sembradíos? ¿Dónde encontramos las hortalizas y verduras?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Menciona de que manera le ayudo ver el video.</a:t>
                      </a: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 </a:t>
                      </a:r>
                    </a:p>
                    <a:p>
                      <a:pPr algn="ctr"/>
                      <a:r>
                        <a:rPr lang="es-MX" sz="1200" b="1" baseline="0" dirty="0" smtClean="0">
                          <a:latin typeface="Arial" panose="020B0604020202020204" pitchFamily="34" charset="0"/>
                          <a:cs typeface="Arial" panose="020B0604020202020204" pitchFamily="34" charset="0"/>
                        </a:rPr>
                        <a:t>“Taller de plastilina”</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Escucha con atención las indicaciones y reglas del taller.</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Comenta los beneficios que obtenemos de las hortalizas y verduras.</a:t>
                      </a:r>
                      <a:r>
                        <a:rPr lang="es-MX" sz="1200" b="1" baseline="0" dirty="0" smtClean="0">
                          <a:latin typeface="Arial" panose="020B0604020202020204" pitchFamily="34" charset="0"/>
                          <a:cs typeface="Arial" panose="020B0604020202020204" pitchFamily="34" charset="0"/>
                        </a:rPr>
                        <a:t> </a:t>
                      </a: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Realiza con plastilina hortalizas y verduras para un sembradío.</a:t>
                      </a:r>
                    </a:p>
                    <a:p>
                      <a:pPr algn="ctr"/>
                      <a:endParaRPr lang="es-MX" sz="1200" b="1" baseline="0" dirty="0" smtClean="0">
                        <a:latin typeface="Arial" panose="020B0604020202020204" pitchFamily="34" charset="0"/>
                        <a:cs typeface="Arial" panose="020B0604020202020204" pitchFamily="34" charset="0"/>
                      </a:endParaRPr>
                    </a:p>
                  </a:txBody>
                  <a:tcPr/>
                </a:tc>
                <a:tc>
                  <a:txBody>
                    <a:bodyPr/>
                    <a:lstStyle/>
                    <a:p>
                      <a:pPr marL="0" indent="0">
                        <a:buFontTx/>
                        <a:buNone/>
                      </a:pPr>
                      <a:r>
                        <a:rPr lang="es-MX" sz="1200" dirty="0" smtClean="0">
                          <a:latin typeface="Arial" panose="020B0604020202020204" pitchFamily="34" charset="0"/>
                          <a:cs typeface="Arial" panose="020B0604020202020204" pitchFamily="34" charset="0"/>
                        </a:rPr>
                        <a:t>- Imágenes de sembradíos</a:t>
                      </a:r>
                      <a:r>
                        <a:rPr lang="es-MX" sz="1200" baseline="0" dirty="0" smtClean="0">
                          <a:latin typeface="Arial" panose="020B0604020202020204" pitchFamily="34" charset="0"/>
                          <a:cs typeface="Arial" panose="020B0604020202020204" pitchFamily="34" charset="0"/>
                        </a:rPr>
                        <a:t> de hortalizas y verduras.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-Hoja</a:t>
                      </a:r>
                      <a:r>
                        <a:rPr lang="es-MX" sz="1200" baseline="0" dirty="0" smtClean="0">
                          <a:latin typeface="Arial" panose="020B0604020202020204" pitchFamily="34" charset="0"/>
                          <a:cs typeface="Arial" panose="020B0604020202020204" pitchFamily="34" charset="0"/>
                        </a:rPr>
                        <a:t> de elote con serie numérica, pegamento, papel china.</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p>
                    <a:p>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-USB</a:t>
                      </a:r>
                      <a:r>
                        <a:rPr lang="es-MX" sz="1200" baseline="0" dirty="0" smtClean="0">
                          <a:latin typeface="Arial" panose="020B0604020202020204" pitchFamily="34" charset="0"/>
                          <a:cs typeface="Arial" panose="020B0604020202020204" pitchFamily="34" charset="0"/>
                        </a:rPr>
                        <a:t> con video.</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-Plastilina,</a:t>
                      </a:r>
                      <a:r>
                        <a:rPr lang="es-MX" sz="1200" baseline="0" dirty="0" smtClean="0">
                          <a:latin typeface="Arial" panose="020B0604020202020204" pitchFamily="34" charset="0"/>
                          <a:cs typeface="Arial" panose="020B0604020202020204" pitchFamily="34" charset="0"/>
                        </a:rPr>
                        <a:t> sembradío (hecho por la educadora)</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-Fotos</a:t>
                      </a: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txBody>
                  <a:tcPr/>
                </a:tc>
                <a:tc>
                  <a:txBody>
                    <a:bodyPr/>
                    <a:lstStyle/>
                    <a:p>
                      <a:pPr algn="ctr"/>
                      <a:r>
                        <a:rPr lang="es-MX" sz="1200" dirty="0" smtClean="0">
                          <a:latin typeface="Arial" panose="020B0604020202020204" pitchFamily="34" charset="0"/>
                          <a:cs typeface="Arial" panose="020B0604020202020204" pitchFamily="34" charset="0"/>
                        </a:rPr>
                        <a:t>Jueves 14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r>
                        <a:rPr lang="es-MX" sz="1200" dirty="0" smtClean="0">
                          <a:latin typeface="Arial" panose="020B0604020202020204" pitchFamily="34" charset="0"/>
                          <a:cs typeface="Arial" panose="020B0604020202020204" pitchFamily="34" charset="0"/>
                        </a:rPr>
                        <a:t>Jueves 14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r>
                        <a:rPr lang="es-MX" sz="1200" dirty="0" smtClean="0">
                          <a:latin typeface="Arial" panose="020B0604020202020204" pitchFamily="34" charset="0"/>
                          <a:cs typeface="Arial" panose="020B0604020202020204" pitchFamily="34" charset="0"/>
                        </a:rPr>
                        <a:t>Jueves 14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r>
                        <a:rPr lang="es-MX" sz="1200" dirty="0" smtClean="0">
                          <a:latin typeface="Arial" panose="020B0604020202020204" pitchFamily="34" charset="0"/>
                          <a:cs typeface="Arial" panose="020B0604020202020204" pitchFamily="34" charset="0"/>
                        </a:rPr>
                        <a:t>Jueves 14 de Marzo</a:t>
                      </a:r>
                      <a:endParaRPr lang="es-MX" sz="1200" dirty="0" smtClean="0">
                        <a:latin typeface="Arial" panose="020B0604020202020204" pitchFamily="34" charset="0"/>
                        <a:cs typeface="Arial" panose="020B0604020202020204" pitchFamily="34" charset="0"/>
                      </a:endParaRPr>
                    </a:p>
                  </a:txBody>
                  <a:tcPr/>
                </a:tc>
                <a:tc>
                  <a:txBody>
                    <a:bodyPr/>
                    <a:lstStyle/>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Relaciona el número de elementos de una colección con la sucesión numérica escrita, del 1 al 30. </a:t>
                      </a: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Tx/>
                        <a:buNone/>
                        <a:tabLst/>
                        <a:defRPr/>
                      </a:pPr>
                      <a:endParaRPr lang="es-MX" sz="1200" dirty="0" smtClean="0">
                        <a:latin typeface="Arial" panose="020B0604020202020204" pitchFamily="34" charset="0"/>
                        <a:cs typeface="Arial" panose="020B0604020202020204" pitchFamily="34" charset="0"/>
                      </a:endParaRPr>
                    </a:p>
                    <a:p>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6707817"/>
                  </a:ext>
                </a:extLst>
              </a:tr>
            </a:tbl>
          </a:graphicData>
        </a:graphic>
      </p:graphicFrame>
      <p:sp>
        <p:nvSpPr>
          <p:cNvPr id="3" name="CuadroTexto 2"/>
          <p:cNvSpPr txBox="1"/>
          <p:nvPr/>
        </p:nvSpPr>
        <p:spPr>
          <a:xfrm rot="16200000">
            <a:off x="-523631" y="3274323"/>
            <a:ext cx="2262182" cy="830997"/>
          </a:xfrm>
          <a:prstGeom prst="rect">
            <a:avLst/>
          </a:prstGeom>
          <a:noFill/>
        </p:spPr>
        <p:txBody>
          <a:bodyPr wrap="square" rtlCol="0">
            <a:spAutoFit/>
          </a:bodyPr>
          <a:lstStyle/>
          <a:p>
            <a:r>
              <a:rPr lang="es-MX" sz="4800" dirty="0" smtClean="0">
                <a:solidFill>
                  <a:srgbClr val="002060"/>
                </a:solidFill>
                <a:latin typeface="Times New Roman" panose="02020603050405020304" pitchFamily="18" charset="0"/>
                <a:cs typeface="Times New Roman" panose="02020603050405020304" pitchFamily="18" charset="0"/>
              </a:rPr>
              <a:t>Cierre</a:t>
            </a:r>
            <a:endParaRPr lang="es-MX" sz="4800"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308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840499083"/>
              </p:ext>
            </p:extLst>
          </p:nvPr>
        </p:nvGraphicFramePr>
        <p:xfrm>
          <a:off x="191961" y="330358"/>
          <a:ext cx="11518235" cy="6465443"/>
        </p:xfrm>
        <a:graphic>
          <a:graphicData uri="http://schemas.openxmlformats.org/drawingml/2006/table">
            <a:tbl>
              <a:tblPr firstRow="1" bandRow="1">
                <a:tableStyleId>{5940675A-B579-460E-94D1-54222C63F5DA}</a:tableStyleId>
              </a:tblPr>
              <a:tblGrid>
                <a:gridCol w="1058780">
                  <a:extLst>
                    <a:ext uri="{9D8B030D-6E8A-4147-A177-3AD203B41FA5}">
                      <a16:colId xmlns:a16="http://schemas.microsoft.com/office/drawing/2014/main" val="2124375876"/>
                    </a:ext>
                  </a:extLst>
                </a:gridCol>
                <a:gridCol w="5807242">
                  <a:extLst>
                    <a:ext uri="{9D8B030D-6E8A-4147-A177-3AD203B41FA5}">
                      <a16:colId xmlns:a16="http://schemas.microsoft.com/office/drawing/2014/main" val="3652626108"/>
                    </a:ext>
                  </a:extLst>
                </a:gridCol>
                <a:gridCol w="1729557">
                  <a:extLst>
                    <a:ext uri="{9D8B030D-6E8A-4147-A177-3AD203B41FA5}">
                      <a16:colId xmlns:a16="http://schemas.microsoft.com/office/drawing/2014/main" val="1810571600"/>
                    </a:ext>
                  </a:extLst>
                </a:gridCol>
                <a:gridCol w="1174064">
                  <a:extLst>
                    <a:ext uri="{9D8B030D-6E8A-4147-A177-3AD203B41FA5}">
                      <a16:colId xmlns:a16="http://schemas.microsoft.com/office/drawing/2014/main" val="3507542103"/>
                    </a:ext>
                  </a:extLst>
                </a:gridCol>
                <a:gridCol w="1748592">
                  <a:extLst>
                    <a:ext uri="{9D8B030D-6E8A-4147-A177-3AD203B41FA5}">
                      <a16:colId xmlns:a16="http://schemas.microsoft.com/office/drawing/2014/main" val="3624545314"/>
                    </a:ext>
                  </a:extLst>
                </a:gridCol>
              </a:tblGrid>
              <a:tr h="452297">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Momentos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Actividades, organización y consignas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Recursos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Día</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extLst>
                  <a:ext uri="{0D108BD9-81ED-4DB2-BD59-A6C34878D82A}">
                    <a16:rowId xmlns:a16="http://schemas.microsoft.com/office/drawing/2014/main" val="377499139"/>
                  </a:ext>
                </a:extLst>
              </a:tr>
              <a:tr h="5478660">
                <a:tc>
                  <a:txBody>
                    <a:bodyPr/>
                    <a:lstStyle/>
                    <a:p>
                      <a:endParaRPr lang="es-MX" dirty="0"/>
                    </a:p>
                  </a:txBody>
                  <a:tcPr>
                    <a:solidFill>
                      <a:srgbClr val="66FF99"/>
                    </a:solidFill>
                  </a:tcPr>
                </a:tc>
                <a:tc>
                  <a:txBody>
                    <a:bodyPr/>
                    <a:lstStyle/>
                    <a:p>
                      <a:pPr algn="ctr"/>
                      <a:r>
                        <a:rPr lang="es-MX" sz="1200" b="1" baseline="0" dirty="0" smtClean="0">
                          <a:latin typeface="Arial" panose="020B0604020202020204" pitchFamily="34" charset="0"/>
                          <a:cs typeface="Arial" panose="020B0604020202020204" pitchFamily="34" charset="0"/>
                        </a:rPr>
                        <a:t>“Rincón de Matemáticas”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Se reúne en el centro del aula para comentar las reglas del rincón e indicaciones.</a:t>
                      </a: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Desarrolla las actividades de manera adecuada, relacionando los numero que se encuentran en el rompecabezas y memoramos.</a:t>
                      </a: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que tal fácil o difícil se le hizo el rincón.</a:t>
                      </a:r>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“Rincón de Lenguaje”</a:t>
                      </a:r>
                    </a:p>
                    <a:p>
                      <a:pPr marL="0" marR="0" indent="0" algn="l" defTabSz="1032083" rtl="0" eaLnBrk="1" fontAlgn="auto" latinLnBrk="0" hangingPunct="1">
                        <a:lnSpc>
                          <a:spcPct val="100000"/>
                        </a:lnSpc>
                        <a:spcBef>
                          <a:spcPts val="0"/>
                        </a:spcBef>
                        <a:spcAft>
                          <a:spcPts val="0"/>
                        </a:spcAft>
                        <a:buClrTx/>
                        <a:buSzTx/>
                        <a:buFontTx/>
                        <a:buNone/>
                        <a:tabLst/>
                        <a:defRPr/>
                      </a:pPr>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Se reúne en el centro del aula para comentar las reglas del rincón e indicaciones.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Desarrolla la actividad de manera adecuada, eligen a un niño para decir las cartas de la lotería y los demás juega, lo hará por tiempo pues todos participaran.</a:t>
                      </a:r>
                    </a:p>
                    <a:p>
                      <a:pPr marL="0" marR="0" indent="0" algn="l" defTabSz="1032083" rtl="0" eaLnBrk="1" fontAlgn="auto" latinLnBrk="0" hangingPunct="1">
                        <a:lnSpc>
                          <a:spcPct val="100000"/>
                        </a:lnSpc>
                        <a:spcBef>
                          <a:spcPts val="0"/>
                        </a:spcBef>
                        <a:spcAft>
                          <a:spcPts val="0"/>
                        </a:spcAft>
                        <a:buClrTx/>
                        <a:buSzTx/>
                        <a:buFontTx/>
                        <a:buNone/>
                        <a:tabLst/>
                        <a:defRPr/>
                      </a:pPr>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que tal fácil o difícil se le hizo el rincón.</a:t>
                      </a:r>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“Rincón de Exploración”</a:t>
                      </a:r>
                    </a:p>
                    <a:p>
                      <a:pPr marL="0" marR="0" indent="0" algn="l" defTabSz="1032083" rtl="0" eaLnBrk="1" fontAlgn="auto" latinLnBrk="0" hangingPunct="1">
                        <a:lnSpc>
                          <a:spcPct val="100000"/>
                        </a:lnSpc>
                        <a:spcBef>
                          <a:spcPts val="0"/>
                        </a:spcBef>
                        <a:spcAft>
                          <a:spcPts val="0"/>
                        </a:spcAft>
                        <a:buClrTx/>
                        <a:buSzTx/>
                        <a:buFontTx/>
                        <a:buNone/>
                        <a:tabLst/>
                        <a:defRPr/>
                      </a:pPr>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Se reúne en el centro del aula para comentar las reglas del rincón e indicaciones.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Desarrolla la actividad de una manera adecuada, observa el laberinto y encuentra el camino de cada animal con alguno de sus derivados.</a:t>
                      </a:r>
                    </a:p>
                    <a:p>
                      <a:pPr marL="0" marR="0" indent="0" algn="l" defTabSz="1032083" rtl="0" eaLnBrk="1" fontAlgn="auto" latinLnBrk="0" hangingPunct="1">
                        <a:lnSpc>
                          <a:spcPct val="100000"/>
                        </a:lnSpc>
                        <a:spcBef>
                          <a:spcPts val="0"/>
                        </a:spcBef>
                        <a:spcAft>
                          <a:spcPts val="0"/>
                        </a:spcAft>
                        <a:buClrTx/>
                        <a:buSzTx/>
                        <a:buFontTx/>
                        <a:buNone/>
                        <a:tabLst/>
                        <a:defRPr/>
                      </a:pPr>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que tal fácil o difícil se le hizo el rincón.</a:t>
                      </a:r>
                    </a:p>
                    <a:p>
                      <a:pPr algn="l"/>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“Video de la semana”</a:t>
                      </a:r>
                    </a:p>
                    <a:p>
                      <a:pPr marL="0" marR="0" indent="0" algn="l" defTabSz="1032083" rtl="0" eaLnBrk="1" fontAlgn="auto" latinLnBrk="0" hangingPunct="1">
                        <a:lnSpc>
                          <a:spcPct val="100000"/>
                        </a:lnSpc>
                        <a:spcBef>
                          <a:spcPts val="0"/>
                        </a:spcBef>
                        <a:spcAft>
                          <a:spcPts val="0"/>
                        </a:spcAft>
                        <a:buClrTx/>
                        <a:buSzTx/>
                        <a:buFontTx/>
                        <a:buNone/>
                        <a:tabLst/>
                        <a:defRPr/>
                      </a:pPr>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Se reúne en el centro del aula  y guarda silencio.</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Observa con atención el video que realizo la educadora..</a:t>
                      </a:r>
                      <a:endParaRPr lang="es-MX" sz="1200" b="1" baseline="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Tx/>
                        <a:buNone/>
                        <a:tabLst/>
                        <a:defRPr/>
                      </a:pPr>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que actividad durante las dos semana le gusto y cual no.</a:t>
                      </a:r>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txBody>
                  <a:tcPr/>
                </a:tc>
                <a:tc>
                  <a:txBody>
                    <a:bodyPr/>
                    <a:lstStyle/>
                    <a:p>
                      <a:pPr marL="0" indent="0">
                        <a:buFontTx/>
                        <a:buNone/>
                      </a:pPr>
                      <a:r>
                        <a:rPr lang="es-MX" sz="1200" dirty="0" smtClean="0">
                          <a:latin typeface="Arial" panose="020B0604020202020204" pitchFamily="34" charset="0"/>
                          <a:cs typeface="Arial" panose="020B0604020202020204" pitchFamily="34" charset="0"/>
                        </a:rPr>
                        <a:t>-rompecabezas de animales con numero.</a:t>
                      </a:r>
                    </a:p>
                    <a:p>
                      <a:pPr marL="0" indent="0">
                        <a:buFontTx/>
                        <a:buNone/>
                      </a:pPr>
                      <a:r>
                        <a:rPr lang="es-MX" sz="1200" dirty="0" smtClean="0">
                          <a:latin typeface="Arial" panose="020B0604020202020204" pitchFamily="34" charset="0"/>
                          <a:cs typeface="Arial" panose="020B0604020202020204" pitchFamily="34" charset="0"/>
                        </a:rPr>
                        <a:t>-</a:t>
                      </a:r>
                      <a:r>
                        <a:rPr lang="es-MX" sz="1200" dirty="0" err="1" smtClean="0">
                          <a:latin typeface="Arial" panose="020B0604020202020204" pitchFamily="34" charset="0"/>
                          <a:cs typeface="Arial" panose="020B0604020202020204" pitchFamily="34" charset="0"/>
                        </a:rPr>
                        <a:t>memorama</a:t>
                      </a:r>
                      <a:r>
                        <a:rPr lang="es-MX" sz="1200" dirty="0" smtClean="0">
                          <a:latin typeface="Arial" panose="020B0604020202020204" pitchFamily="34" charset="0"/>
                          <a:cs typeface="Arial" panose="020B0604020202020204" pitchFamily="34" charset="0"/>
                        </a:rPr>
                        <a:t> con animales y alguno</a:t>
                      </a:r>
                      <a:r>
                        <a:rPr lang="es-MX" sz="1200" baseline="0" dirty="0" smtClean="0">
                          <a:latin typeface="Arial" panose="020B0604020202020204" pitchFamily="34" charset="0"/>
                          <a:cs typeface="Arial" panose="020B0604020202020204" pitchFamily="34" charset="0"/>
                        </a:rPr>
                        <a:t> de sus derivados.</a:t>
                      </a: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r>
                        <a:rPr lang="es-MX" sz="1200" baseline="0" dirty="0" smtClean="0">
                          <a:latin typeface="Arial" panose="020B0604020202020204" pitchFamily="34" charset="0"/>
                          <a:cs typeface="Arial" panose="020B0604020202020204" pitchFamily="34" charset="0"/>
                        </a:rPr>
                        <a:t>-Lotería de animales y sus derivados.</a:t>
                      </a: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-Laberinto de animal</a:t>
                      </a:r>
                      <a:r>
                        <a:rPr lang="es-MX" sz="1200" baseline="0" dirty="0" smtClean="0">
                          <a:latin typeface="Arial" panose="020B0604020202020204" pitchFamily="34" charset="0"/>
                          <a:cs typeface="Arial" panose="020B0604020202020204" pitchFamily="34" charset="0"/>
                        </a:rPr>
                        <a:t> con su derivado.</a:t>
                      </a:r>
                    </a:p>
                    <a:p>
                      <a:pPr marL="0" indent="0">
                        <a:buFontTx/>
                        <a:buNone/>
                      </a:pPr>
                      <a:endParaRPr lang="es-MX" sz="1200" dirty="0" smtClean="0">
                        <a:latin typeface="Arial" panose="020B0604020202020204" pitchFamily="34" charset="0"/>
                        <a:cs typeface="Arial" panose="020B0604020202020204" pitchFamily="34" charset="0"/>
                      </a:endParaRPr>
                    </a:p>
                  </a:txBody>
                  <a:tcPr/>
                </a:tc>
                <a:tc>
                  <a:txBody>
                    <a:bodyPr/>
                    <a:lstStyle/>
                    <a:p>
                      <a:pPr algn="ctr"/>
                      <a:r>
                        <a:rPr lang="es-MX" sz="1200" dirty="0" smtClean="0">
                          <a:latin typeface="Arial" panose="020B0604020202020204" pitchFamily="34" charset="0"/>
                          <a:cs typeface="Arial" panose="020B0604020202020204" pitchFamily="34" charset="0"/>
                        </a:rPr>
                        <a:t>Viernes 15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r>
                        <a:rPr lang="es-MX" sz="1200" dirty="0" smtClean="0">
                          <a:latin typeface="Arial" panose="020B0604020202020204" pitchFamily="34" charset="0"/>
                          <a:cs typeface="Arial" panose="020B0604020202020204" pitchFamily="34" charset="0"/>
                        </a:rPr>
                        <a:t>Viernes 15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r>
                        <a:rPr lang="es-MX" sz="1200" dirty="0" smtClean="0">
                          <a:latin typeface="Arial" panose="020B0604020202020204" pitchFamily="34" charset="0"/>
                          <a:cs typeface="Arial" panose="020B0604020202020204" pitchFamily="34" charset="0"/>
                        </a:rPr>
                        <a:t>Viernes 15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r>
                        <a:rPr lang="es-MX" sz="1200" dirty="0" smtClean="0">
                          <a:latin typeface="Arial" panose="020B0604020202020204" pitchFamily="34" charset="0"/>
                          <a:cs typeface="Arial" panose="020B0604020202020204" pitchFamily="34" charset="0"/>
                        </a:rPr>
                        <a:t>Viernes 15 de Marzo</a:t>
                      </a:r>
                      <a:endParaRPr lang="es-MX" sz="1200" dirty="0" smtClean="0">
                        <a:latin typeface="Arial" panose="020B0604020202020204" pitchFamily="34" charset="0"/>
                        <a:cs typeface="Arial" panose="020B0604020202020204" pitchFamily="34" charset="0"/>
                      </a:endParaRPr>
                    </a:p>
                  </a:txBody>
                  <a:tcPr/>
                </a:tc>
                <a:tc>
                  <a:txBody>
                    <a:bodyPr/>
                    <a:lstStyle/>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Relaciona el número de elementos de una colección con la sucesión numérica escrita, del 1 al 30.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Tx/>
                        <a:buNone/>
                        <a:tabLst/>
                        <a:defRPr/>
                      </a:pPr>
                      <a:endParaRPr lang="es-MX" sz="1200" dirty="0" smtClean="0">
                        <a:latin typeface="Arial" panose="020B0604020202020204" pitchFamily="34" charset="0"/>
                        <a:cs typeface="Arial" panose="020B0604020202020204" pitchFamily="34" charset="0"/>
                      </a:endParaRPr>
                    </a:p>
                    <a:p>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6707817"/>
                  </a:ext>
                </a:extLst>
              </a:tr>
            </a:tbl>
          </a:graphicData>
        </a:graphic>
      </p:graphicFrame>
      <p:sp>
        <p:nvSpPr>
          <p:cNvPr id="3" name="CuadroTexto 2"/>
          <p:cNvSpPr txBox="1"/>
          <p:nvPr/>
        </p:nvSpPr>
        <p:spPr>
          <a:xfrm rot="16200000">
            <a:off x="-523631" y="3274323"/>
            <a:ext cx="2262182" cy="830997"/>
          </a:xfrm>
          <a:prstGeom prst="rect">
            <a:avLst/>
          </a:prstGeom>
          <a:noFill/>
        </p:spPr>
        <p:txBody>
          <a:bodyPr wrap="square" rtlCol="0">
            <a:spAutoFit/>
          </a:bodyPr>
          <a:lstStyle/>
          <a:p>
            <a:r>
              <a:rPr lang="es-MX" sz="4800" dirty="0" smtClean="0">
                <a:solidFill>
                  <a:srgbClr val="002060"/>
                </a:solidFill>
                <a:latin typeface="Times New Roman" panose="02020603050405020304" pitchFamily="18" charset="0"/>
                <a:cs typeface="Times New Roman" panose="02020603050405020304" pitchFamily="18" charset="0"/>
              </a:rPr>
              <a:t>Cierre</a:t>
            </a:r>
            <a:endParaRPr lang="es-MX" sz="4800"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95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37981" y="201501"/>
            <a:ext cx="7272241" cy="2173415"/>
          </a:xfrm>
          <a:prstGeom prst="rect">
            <a:avLst/>
          </a:prstGeom>
        </p:spPr>
        <p:txBody>
          <a:bodyPr wrap="square">
            <a:spAutoFit/>
          </a:bodyPr>
          <a:lstStyle/>
          <a:p>
            <a:pPr algn="ctr">
              <a:lnSpc>
                <a:spcPct val="107000"/>
              </a:lnSpc>
            </a:pPr>
            <a:r>
              <a:rPr lang="es-MX" sz="1580" b="1" dirty="0">
                <a:solidFill>
                  <a:schemeClr val="accent2"/>
                </a:solidFill>
                <a:latin typeface="Arial" panose="020B0604020202020204" pitchFamily="34" charset="0"/>
                <a:ea typeface="Calibri" panose="020F0502020204030204" pitchFamily="34" charset="0"/>
                <a:cs typeface="Arial" panose="020B0604020202020204" pitchFamily="34" charset="0"/>
              </a:rPr>
              <a:t>Propósito de la Jornada de Práctica:</a:t>
            </a:r>
            <a:endParaRPr lang="es-MX" sz="1580" dirty="0">
              <a:solidFill>
                <a:schemeClr val="accent2"/>
              </a:solidFill>
              <a:latin typeface="Arial" panose="020B0604020202020204" pitchFamily="34" charset="0"/>
              <a:ea typeface="Calibri" panose="020F0502020204030204" pitchFamily="34" charset="0"/>
              <a:cs typeface="Arial" panose="020B0604020202020204" pitchFamily="34" charset="0"/>
            </a:endParaRPr>
          </a:p>
          <a:p>
            <a:pPr algn="ctr">
              <a:lnSpc>
                <a:spcPct val="107000"/>
              </a:lnSpc>
            </a:pPr>
            <a:r>
              <a:rPr lang="es-MX" sz="1580" dirty="0">
                <a:latin typeface="Arial" panose="020B0604020202020204" pitchFamily="34" charset="0"/>
                <a:ea typeface="Calibri" panose="020F0502020204030204" pitchFamily="34" charset="0"/>
                <a:cs typeface="Arial" panose="020B0604020202020204" pitchFamily="34" charset="0"/>
              </a:rPr>
              <a:t>Poner en juego los aprendizajes o competencias profesionales que se han desarrollado hasta el momento.</a:t>
            </a:r>
          </a:p>
          <a:p>
            <a:pPr algn="ctr">
              <a:lnSpc>
                <a:spcPct val="107000"/>
              </a:lnSpc>
            </a:pPr>
            <a:r>
              <a:rPr lang="es-MX" sz="1580" dirty="0">
                <a:latin typeface="Arial" panose="020B0604020202020204" pitchFamily="34" charset="0"/>
                <a:ea typeface="Calibri" panose="020F0502020204030204" pitchFamily="34" charset="0"/>
                <a:cs typeface="Arial" panose="020B0604020202020204" pitchFamily="34" charset="0"/>
              </a:rPr>
              <a:t> </a:t>
            </a:r>
          </a:p>
          <a:p>
            <a:pPr algn="ctr">
              <a:lnSpc>
                <a:spcPct val="107000"/>
              </a:lnSpc>
            </a:pPr>
            <a:r>
              <a:rPr lang="es-MX" sz="1580" b="1" dirty="0">
                <a:solidFill>
                  <a:schemeClr val="accent2"/>
                </a:solidFill>
                <a:latin typeface="Arial" panose="020B0604020202020204" pitchFamily="34" charset="0"/>
                <a:ea typeface="Calibri" panose="020F0502020204030204" pitchFamily="34" charset="0"/>
                <a:cs typeface="Arial" panose="020B0604020202020204" pitchFamily="34" charset="0"/>
              </a:rPr>
              <a:t>Propósito de la Situación Didáctica:</a:t>
            </a:r>
            <a:endParaRPr lang="es-MX" sz="1580" dirty="0">
              <a:solidFill>
                <a:schemeClr val="accent2"/>
              </a:solidFill>
              <a:latin typeface="Arial" panose="020B0604020202020204" pitchFamily="34" charset="0"/>
              <a:ea typeface="Calibri" panose="020F0502020204030204" pitchFamily="34" charset="0"/>
              <a:cs typeface="Arial" panose="020B0604020202020204" pitchFamily="34" charset="0"/>
            </a:endParaRPr>
          </a:p>
          <a:p>
            <a:pPr algn="ctr">
              <a:lnSpc>
                <a:spcPct val="107000"/>
              </a:lnSpc>
            </a:pPr>
            <a:r>
              <a:rPr lang="es-MX" sz="1580" dirty="0">
                <a:latin typeface="Arial" panose="020B0604020202020204" pitchFamily="34" charset="0"/>
                <a:ea typeface="Calibri" panose="020F0502020204030204" pitchFamily="34" charset="0"/>
                <a:cs typeface="Arial" panose="020B0604020202020204" pitchFamily="34" charset="0"/>
              </a:rPr>
              <a:t>Es favorecer a los alumnos con diferentes aprendizajes, mediante la implementación de actividades innovadoras para favorecer el desarrollo integral.</a:t>
            </a:r>
          </a:p>
        </p:txBody>
      </p:sp>
      <p:graphicFrame>
        <p:nvGraphicFramePr>
          <p:cNvPr id="5" name="Tabla 4"/>
          <p:cNvGraphicFramePr>
            <a:graphicFrameLocks noGrp="1"/>
          </p:cNvGraphicFramePr>
          <p:nvPr>
            <p:extLst>
              <p:ext uri="{D42A27DB-BD31-4B8C-83A1-F6EECF244321}">
                <p14:modId xmlns:p14="http://schemas.microsoft.com/office/powerpoint/2010/main" val="3092524659"/>
              </p:ext>
            </p:extLst>
          </p:nvPr>
        </p:nvGraphicFramePr>
        <p:xfrm>
          <a:off x="1096597" y="2578501"/>
          <a:ext cx="9765298" cy="1576726"/>
        </p:xfrm>
        <a:graphic>
          <a:graphicData uri="http://schemas.openxmlformats.org/drawingml/2006/table">
            <a:tbl>
              <a:tblPr firstRow="1" firstCol="1" bandRow="1"/>
              <a:tblGrid>
                <a:gridCol w="3418293">
                  <a:extLst>
                    <a:ext uri="{9D8B030D-6E8A-4147-A177-3AD203B41FA5}">
                      <a16:colId xmlns:a16="http://schemas.microsoft.com/office/drawing/2014/main" val="3696367979"/>
                    </a:ext>
                  </a:extLst>
                </a:gridCol>
                <a:gridCol w="3356703">
                  <a:extLst>
                    <a:ext uri="{9D8B030D-6E8A-4147-A177-3AD203B41FA5}">
                      <a16:colId xmlns:a16="http://schemas.microsoft.com/office/drawing/2014/main" val="3363573884"/>
                    </a:ext>
                  </a:extLst>
                </a:gridCol>
                <a:gridCol w="2990302">
                  <a:extLst>
                    <a:ext uri="{9D8B030D-6E8A-4147-A177-3AD203B41FA5}">
                      <a16:colId xmlns:a16="http://schemas.microsoft.com/office/drawing/2014/main" val="1072009237"/>
                    </a:ext>
                  </a:extLst>
                </a:gridCol>
              </a:tblGrid>
              <a:tr h="274650">
                <a:tc rowSpan="4">
                  <a:txBody>
                    <a:bodyPr/>
                    <a:lstStyle/>
                    <a:p>
                      <a:pPr algn="ctr">
                        <a:lnSpc>
                          <a:spcPct val="107000"/>
                        </a:lnSpc>
                        <a:spcAft>
                          <a:spcPts val="0"/>
                        </a:spcAft>
                      </a:pPr>
                      <a:r>
                        <a:rPr lang="es-MX" sz="18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Campo</a:t>
                      </a:r>
                      <a:r>
                        <a:rPr lang="es-MX" sz="1800" b="1"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Formación Académica</a:t>
                      </a: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Wingdings" panose="05000000000000000000" pitchFamily="2" charset="2"/>
                        <a:buChar char="Ø"/>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Pensamiento</a:t>
                      </a:r>
                      <a:r>
                        <a:rPr lang="es-MX" sz="18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académico</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spcAft>
                          <a:spcPts val="0"/>
                        </a:spcAft>
                      </a:pP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Organizador Curricular 1</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Aprendizaje esperado</a:t>
                      </a: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71523420"/>
                  </a:ext>
                </a:extLst>
              </a:tr>
              <a:tr h="274650">
                <a:tc vMerge="1">
                  <a:txBody>
                    <a:bodyPr/>
                    <a:lstStyle/>
                    <a:p>
                      <a:endParaRPr lang="es-MX"/>
                    </a:p>
                  </a:txBody>
                  <a:tcPr/>
                </a:tc>
                <a:tc>
                  <a:txBody>
                    <a:bodyPr/>
                    <a:lstStyle/>
                    <a:p>
                      <a:pPr algn="ctr">
                        <a:lnSpc>
                          <a:spcPct val="107000"/>
                        </a:lnSpc>
                        <a:spcAft>
                          <a:spcPts val="0"/>
                        </a:spcAft>
                      </a:pPr>
                      <a:r>
                        <a:rPr lang="es-MX" sz="1800" dirty="0" smtClean="0">
                          <a:effectLst/>
                          <a:latin typeface="Times New Roman" panose="02020603050405020304" pitchFamily="18" charset="0"/>
                          <a:ea typeface="Calibri" panose="020F0502020204030204" pitchFamily="34" charset="0"/>
                          <a:cs typeface="Times New Roman" panose="02020603050405020304" pitchFamily="18" charset="0"/>
                        </a:rPr>
                        <a:t>Numero,</a:t>
                      </a:r>
                      <a:r>
                        <a:rPr lang="es-MX"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algebra y variación</a:t>
                      </a:r>
                      <a:endParaRPr lang="es-MX"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177800" indent="-177800" algn="l">
                        <a:lnSpc>
                          <a:spcPct val="107000"/>
                        </a:lnSpc>
                        <a:spcAft>
                          <a:spcPts val="0"/>
                        </a:spcAft>
                        <a:buFont typeface="Wingdings" panose="05000000000000000000" pitchFamily="2" charset="2"/>
                        <a:buChar char="ü"/>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s-MX" sz="1800" dirty="0" smtClean="0"/>
                        <a:t> </a:t>
                      </a:r>
                      <a:r>
                        <a:rPr lang="es-MX" sz="1800" dirty="0" smtClean="0">
                          <a:latin typeface="Times New Roman" panose="02020603050405020304" pitchFamily="18" charset="0"/>
                          <a:cs typeface="Times New Roman" panose="02020603050405020304" pitchFamily="18" charset="0"/>
                        </a:rPr>
                        <a:t>Relaciona el número de elementos de una colección con la sucesión numérica escrita, del 1 al 30. </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1807839"/>
                  </a:ext>
                </a:extLst>
              </a:tr>
              <a:tr h="274650">
                <a:tc vMerge="1">
                  <a:txBody>
                    <a:bodyPr/>
                    <a:lstStyle/>
                    <a:p>
                      <a:endParaRPr lang="es-MX"/>
                    </a:p>
                  </a:txBody>
                  <a:tcPr/>
                </a:tc>
                <a:tc>
                  <a:txBody>
                    <a:bodyPr/>
                    <a:lstStyle/>
                    <a:p>
                      <a:pPr algn="ctr">
                        <a:lnSpc>
                          <a:spcPct val="107000"/>
                        </a:lnSpc>
                        <a:spcAft>
                          <a:spcPts val="0"/>
                        </a:spcAft>
                      </a:pP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Organizador Curricular 2</a:t>
                      </a: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vMerge="1">
                  <a:txBody>
                    <a:bodyPr/>
                    <a:lstStyle/>
                    <a:p>
                      <a:endParaRPr lang="es-MX"/>
                    </a:p>
                  </a:txBody>
                  <a:tcPr/>
                </a:tc>
                <a:extLst>
                  <a:ext uri="{0D108BD9-81ED-4DB2-BD59-A6C34878D82A}">
                    <a16:rowId xmlns:a16="http://schemas.microsoft.com/office/drawing/2014/main" val="3906227317"/>
                  </a:ext>
                </a:extLst>
              </a:tr>
              <a:tr h="696235">
                <a:tc vMerge="1">
                  <a:txBody>
                    <a:bodyPr/>
                    <a:lstStyle/>
                    <a:p>
                      <a:endParaRPr lang="es-MX"/>
                    </a:p>
                  </a:txBody>
                  <a:tcPr/>
                </a:tc>
                <a:tc>
                  <a:txBody>
                    <a:bodyPr/>
                    <a:lstStyle/>
                    <a:p>
                      <a:pPr algn="ctr">
                        <a:lnSpc>
                          <a:spcPct val="107000"/>
                        </a:lnSpc>
                        <a:spcAft>
                          <a:spcPts val="0"/>
                        </a:spcAft>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Número </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225216778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821005802"/>
              </p:ext>
            </p:extLst>
          </p:nvPr>
        </p:nvGraphicFramePr>
        <p:xfrm>
          <a:off x="1096595" y="4140171"/>
          <a:ext cx="9765298" cy="1578740"/>
        </p:xfrm>
        <a:graphic>
          <a:graphicData uri="http://schemas.openxmlformats.org/drawingml/2006/table">
            <a:tbl>
              <a:tblPr firstRow="1" firstCol="1" bandRow="1"/>
              <a:tblGrid>
                <a:gridCol w="3418293">
                  <a:extLst>
                    <a:ext uri="{9D8B030D-6E8A-4147-A177-3AD203B41FA5}">
                      <a16:colId xmlns:a16="http://schemas.microsoft.com/office/drawing/2014/main" val="3696367979"/>
                    </a:ext>
                  </a:extLst>
                </a:gridCol>
                <a:gridCol w="3356703">
                  <a:extLst>
                    <a:ext uri="{9D8B030D-6E8A-4147-A177-3AD203B41FA5}">
                      <a16:colId xmlns:a16="http://schemas.microsoft.com/office/drawing/2014/main" val="3363573884"/>
                    </a:ext>
                  </a:extLst>
                </a:gridCol>
                <a:gridCol w="2990302">
                  <a:extLst>
                    <a:ext uri="{9D8B030D-6E8A-4147-A177-3AD203B41FA5}">
                      <a16:colId xmlns:a16="http://schemas.microsoft.com/office/drawing/2014/main" val="1072009237"/>
                    </a:ext>
                  </a:extLst>
                </a:gridCol>
              </a:tblGrid>
              <a:tr h="294504">
                <a:tc rowSpan="4">
                  <a:txBody>
                    <a:bodyPr/>
                    <a:lstStyle/>
                    <a:p>
                      <a:pPr algn="ctr">
                        <a:lnSpc>
                          <a:spcPct val="107000"/>
                        </a:lnSpc>
                        <a:spcAft>
                          <a:spcPts val="0"/>
                        </a:spcAft>
                      </a:pPr>
                      <a:r>
                        <a:rPr lang="es-MX" sz="18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Campo</a:t>
                      </a:r>
                      <a:r>
                        <a:rPr lang="es-MX" sz="1800" b="1"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Formación Académica</a:t>
                      </a: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285750" lvl="0" indent="-285750" algn="just">
                        <a:lnSpc>
                          <a:spcPct val="107000"/>
                        </a:lnSpc>
                        <a:spcAft>
                          <a:spcPts val="0"/>
                        </a:spcAft>
                        <a:buFont typeface="Wingdings" panose="05000000000000000000" pitchFamily="2" charset="2"/>
                        <a:buChar char="Ø"/>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Lenguaje</a:t>
                      </a:r>
                      <a:r>
                        <a:rPr lang="es-MX" sz="18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 comunicación</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spcAft>
                          <a:spcPts val="0"/>
                        </a:spcAft>
                      </a:pP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Organizador Curricular 1</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0"/>
                        </a:spcAft>
                      </a:pP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Aprendizaje esperado</a:t>
                      </a: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4171523420"/>
                  </a:ext>
                </a:extLst>
              </a:tr>
              <a:tr h="274650">
                <a:tc vMerge="1">
                  <a:txBody>
                    <a:bodyPr/>
                    <a:lstStyle/>
                    <a:p>
                      <a:endParaRPr lang="es-MX"/>
                    </a:p>
                  </a:txBody>
                  <a:tcPr/>
                </a:tc>
                <a:tc>
                  <a:txBody>
                    <a:bodyPr/>
                    <a:lstStyle/>
                    <a:p>
                      <a:pPr algn="ctr">
                        <a:lnSpc>
                          <a:spcPct val="107000"/>
                        </a:lnSpc>
                        <a:spcAft>
                          <a:spcPts val="0"/>
                        </a:spcAft>
                      </a:pPr>
                      <a:r>
                        <a:rPr lang="es-MX" sz="1800" dirty="0" smtClean="0">
                          <a:effectLst/>
                          <a:latin typeface="Times New Roman" panose="02020603050405020304" pitchFamily="18" charset="0"/>
                          <a:ea typeface="Calibri" panose="020F0502020204030204" pitchFamily="34" charset="0"/>
                          <a:cs typeface="Times New Roman" panose="02020603050405020304" pitchFamily="18" charset="0"/>
                        </a:rPr>
                        <a:t>Oralidad </a:t>
                      </a:r>
                      <a:endParaRPr lang="es-MX"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177800" indent="-177800" algn="l">
                        <a:lnSpc>
                          <a:spcPct val="107000"/>
                        </a:lnSpc>
                        <a:spcAft>
                          <a:spcPts val="0"/>
                        </a:spcAft>
                        <a:buFont typeface="Wingdings" panose="05000000000000000000" pitchFamily="2" charset="2"/>
                        <a:buChar char="ü"/>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s-MX" sz="1800" dirty="0" smtClean="0"/>
                        <a:t> </a:t>
                      </a:r>
                      <a:r>
                        <a:rPr lang="es-MX" sz="1800" dirty="0" smtClean="0">
                          <a:latin typeface="Times New Roman" panose="02020603050405020304" pitchFamily="18" charset="0"/>
                          <a:cs typeface="Times New Roman" panose="02020603050405020304" pitchFamily="18" charset="0"/>
                        </a:rPr>
                        <a:t>Argumenta por qué está de acuerdo o en desacuerdo con ideas y afirmaciones de otras personas</a:t>
                      </a:r>
                      <a:r>
                        <a:rPr lang="es-MX" sz="1800" dirty="0" smtClean="0"/>
                        <a:t>.</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1807839"/>
                  </a:ext>
                </a:extLst>
              </a:tr>
              <a:tr h="294504">
                <a:tc vMerge="1">
                  <a:txBody>
                    <a:bodyPr/>
                    <a:lstStyle/>
                    <a:p>
                      <a:endParaRPr lang="es-MX"/>
                    </a:p>
                  </a:txBody>
                  <a:tcPr/>
                </a:tc>
                <a:tc>
                  <a:txBody>
                    <a:bodyPr/>
                    <a:lstStyle/>
                    <a:p>
                      <a:pPr algn="ctr">
                        <a:lnSpc>
                          <a:spcPct val="107000"/>
                        </a:lnSpc>
                        <a:spcAft>
                          <a:spcPts val="0"/>
                        </a:spcAft>
                      </a:pP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Organizador Curricular 2</a:t>
                      </a: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vMerge="1">
                  <a:txBody>
                    <a:bodyPr/>
                    <a:lstStyle/>
                    <a:p>
                      <a:endParaRPr lang="es-MX"/>
                    </a:p>
                  </a:txBody>
                  <a:tcPr/>
                </a:tc>
                <a:extLst>
                  <a:ext uri="{0D108BD9-81ED-4DB2-BD59-A6C34878D82A}">
                    <a16:rowId xmlns:a16="http://schemas.microsoft.com/office/drawing/2014/main" val="3906227317"/>
                  </a:ext>
                </a:extLst>
              </a:tr>
              <a:tr h="696235">
                <a:tc vMerge="1">
                  <a:txBody>
                    <a:bodyPr/>
                    <a:lstStyle/>
                    <a:p>
                      <a:endParaRPr lang="es-MX"/>
                    </a:p>
                  </a:txBody>
                  <a:tcPr/>
                </a:tc>
                <a:tc>
                  <a:txBody>
                    <a:bodyPr/>
                    <a:lstStyle/>
                    <a:p>
                      <a:pPr algn="ctr">
                        <a:lnSpc>
                          <a:spcPct val="107000"/>
                        </a:lnSpc>
                        <a:spcAft>
                          <a:spcPts val="0"/>
                        </a:spcAft>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Explicación </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2252167786"/>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506937586"/>
              </p:ext>
            </p:extLst>
          </p:nvPr>
        </p:nvGraphicFramePr>
        <p:xfrm>
          <a:off x="1096595" y="5718152"/>
          <a:ext cx="9765298" cy="1766014"/>
        </p:xfrm>
        <a:graphic>
          <a:graphicData uri="http://schemas.openxmlformats.org/drawingml/2006/table">
            <a:tbl>
              <a:tblPr firstRow="1" firstCol="1" bandRow="1"/>
              <a:tblGrid>
                <a:gridCol w="3418293">
                  <a:extLst>
                    <a:ext uri="{9D8B030D-6E8A-4147-A177-3AD203B41FA5}">
                      <a16:colId xmlns:a16="http://schemas.microsoft.com/office/drawing/2014/main" val="3696367979"/>
                    </a:ext>
                  </a:extLst>
                </a:gridCol>
                <a:gridCol w="3356703">
                  <a:extLst>
                    <a:ext uri="{9D8B030D-6E8A-4147-A177-3AD203B41FA5}">
                      <a16:colId xmlns:a16="http://schemas.microsoft.com/office/drawing/2014/main" val="3363573884"/>
                    </a:ext>
                  </a:extLst>
                </a:gridCol>
                <a:gridCol w="2990302">
                  <a:extLst>
                    <a:ext uri="{9D8B030D-6E8A-4147-A177-3AD203B41FA5}">
                      <a16:colId xmlns:a16="http://schemas.microsoft.com/office/drawing/2014/main" val="1072009237"/>
                    </a:ext>
                  </a:extLst>
                </a:gridCol>
              </a:tblGrid>
              <a:tr h="294504">
                <a:tc rowSpan="4">
                  <a:txBody>
                    <a:bodyPr/>
                    <a:lstStyle/>
                    <a:p>
                      <a:pPr algn="ctr">
                        <a:lnSpc>
                          <a:spcPct val="107000"/>
                        </a:lnSpc>
                        <a:spcAft>
                          <a:spcPts val="0"/>
                        </a:spcAft>
                      </a:pPr>
                      <a:r>
                        <a:rPr lang="es-MX" sz="18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Campo</a:t>
                      </a:r>
                      <a:r>
                        <a:rPr lang="es-MX" sz="1800" b="1"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Formación Académica</a:t>
                      </a: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285750" lvl="0" indent="-285750" algn="just">
                        <a:lnSpc>
                          <a:spcPct val="107000"/>
                        </a:lnSpc>
                        <a:spcAft>
                          <a:spcPts val="0"/>
                        </a:spcAft>
                        <a:buFont typeface="Wingdings" panose="05000000000000000000" pitchFamily="2" charset="2"/>
                        <a:buChar char="Ø"/>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Exploración y comprensión del medio natural y social</a:t>
                      </a:r>
                    </a:p>
                    <a:p>
                      <a:pPr marL="342900" lvl="0" indent="-342900" algn="just">
                        <a:lnSpc>
                          <a:spcPct val="107000"/>
                        </a:lnSpc>
                        <a:spcAft>
                          <a:spcPts val="0"/>
                        </a:spcAft>
                        <a:buFont typeface="Courier New" panose="02070309020205020404" pitchFamily="49" charset="0"/>
                        <a:buChar char="o"/>
                      </a:pP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spcAft>
                          <a:spcPts val="0"/>
                        </a:spcAft>
                      </a:pP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7000"/>
                        </a:lnSpc>
                        <a:spcAft>
                          <a:spcPts val="0"/>
                        </a:spcAft>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Organizador Curricular 1</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Aprendizaje esperado</a:t>
                      </a: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4171523420"/>
                  </a:ext>
                </a:extLst>
              </a:tr>
              <a:tr h="274650">
                <a:tc vMerge="1">
                  <a:txBody>
                    <a:bodyPr/>
                    <a:lstStyle/>
                    <a:p>
                      <a:endParaRPr lang="es-MX"/>
                    </a:p>
                  </a:txBody>
                  <a:tcPr/>
                </a:tc>
                <a:tc>
                  <a:txBody>
                    <a:bodyPr/>
                    <a:lstStyle/>
                    <a:p>
                      <a:pPr algn="ctr">
                        <a:lnSpc>
                          <a:spcPct val="107000"/>
                        </a:lnSpc>
                        <a:spcAft>
                          <a:spcPts val="0"/>
                        </a:spcAft>
                      </a:pPr>
                      <a:r>
                        <a:rPr lang="es-MX" sz="1800" dirty="0" smtClean="0">
                          <a:effectLst/>
                          <a:latin typeface="Times New Roman" panose="02020603050405020304" pitchFamily="18" charset="0"/>
                          <a:ea typeface="Calibri" panose="020F0502020204030204" pitchFamily="34" charset="0"/>
                          <a:cs typeface="Times New Roman" panose="02020603050405020304" pitchFamily="18" charset="0"/>
                        </a:rPr>
                        <a:t>Cultura y vida social</a:t>
                      </a:r>
                      <a:endParaRPr lang="es-MX"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177800" indent="-177800" algn="l">
                        <a:lnSpc>
                          <a:spcPct val="107000"/>
                        </a:lnSpc>
                        <a:spcAft>
                          <a:spcPts val="0"/>
                        </a:spcAft>
                        <a:buFont typeface="Wingdings" panose="05000000000000000000" pitchFamily="2" charset="2"/>
                        <a:buChar char="ü"/>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s-MX" sz="1800" dirty="0" smtClean="0"/>
                        <a:t> </a:t>
                      </a:r>
                      <a:r>
                        <a:rPr lang="es-MX" sz="1800" dirty="0" smtClean="0">
                          <a:latin typeface="Times New Roman" panose="02020603050405020304" pitchFamily="18" charset="0"/>
                          <a:cs typeface="Times New Roman" panose="02020603050405020304" pitchFamily="18" charset="0"/>
                        </a:rPr>
                        <a:t>Explica los beneficios de los servicios con que se cuenta en su localidad. </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1807839"/>
                  </a:ext>
                </a:extLst>
              </a:tr>
              <a:tr h="294504">
                <a:tc vMerge="1">
                  <a:txBody>
                    <a:bodyPr/>
                    <a:lstStyle/>
                    <a:p>
                      <a:endParaRPr lang="es-MX"/>
                    </a:p>
                  </a:txBody>
                  <a:tcPr/>
                </a:tc>
                <a:tc>
                  <a:txBody>
                    <a:bodyPr/>
                    <a:lstStyle/>
                    <a:p>
                      <a:pPr algn="ctr">
                        <a:lnSpc>
                          <a:spcPct val="107000"/>
                        </a:lnSpc>
                        <a:spcAft>
                          <a:spcPts val="0"/>
                        </a:spcAft>
                      </a:pPr>
                      <a:r>
                        <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Organizador Curricular 2</a:t>
                      </a: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vMerge="1">
                  <a:txBody>
                    <a:bodyPr/>
                    <a:lstStyle/>
                    <a:p>
                      <a:endParaRPr lang="es-MX"/>
                    </a:p>
                  </a:txBody>
                  <a:tcPr/>
                </a:tc>
                <a:extLst>
                  <a:ext uri="{0D108BD9-81ED-4DB2-BD59-A6C34878D82A}">
                    <a16:rowId xmlns:a16="http://schemas.microsoft.com/office/drawing/2014/main" val="3906227317"/>
                  </a:ext>
                </a:extLst>
              </a:tr>
              <a:tr h="883509">
                <a:tc vMerge="1">
                  <a:txBody>
                    <a:bodyPr/>
                    <a:lstStyle/>
                    <a:p>
                      <a:endParaRPr lang="es-MX"/>
                    </a:p>
                  </a:txBody>
                  <a:tcPr/>
                </a:tc>
                <a:tc>
                  <a:txBody>
                    <a:bodyPr/>
                    <a:lstStyle/>
                    <a:p>
                      <a:pPr algn="ctr">
                        <a:lnSpc>
                          <a:spcPct val="107000"/>
                        </a:lnSpc>
                        <a:spcAft>
                          <a:spcPts val="0"/>
                        </a:spcAft>
                      </a:pPr>
                      <a:r>
                        <a:rPr lang="es-MX" sz="1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Interacciones</a:t>
                      </a:r>
                      <a:r>
                        <a:rPr lang="es-MX" sz="18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con el entorno social</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77407" marR="774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extLst>
                  <a:ext uri="{0D108BD9-81ED-4DB2-BD59-A6C34878D82A}">
                    <a16:rowId xmlns:a16="http://schemas.microsoft.com/office/drawing/2014/main" val="2252167786"/>
                  </a:ext>
                </a:extLst>
              </a:tr>
            </a:tbl>
          </a:graphicData>
        </a:graphic>
      </p:graphicFrame>
      <p:pic>
        <p:nvPicPr>
          <p:cNvPr id="2050" name="Picture 2" descr="Imagen relacionad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0366" y="201501"/>
            <a:ext cx="2654873" cy="2303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623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Resultado de imagen para animales de la granja animados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0124" y="-48518"/>
            <a:ext cx="992041" cy="1281836"/>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2161024" y="524370"/>
            <a:ext cx="7525458" cy="502445"/>
          </a:xfrm>
          <a:prstGeom prst="rect">
            <a:avLst/>
          </a:prstGeom>
        </p:spPr>
        <p:txBody>
          <a:bodyPr wrap="none">
            <a:spAutoFit/>
          </a:bodyPr>
          <a:lstStyle/>
          <a:p>
            <a:pPr algn="ctr">
              <a:lnSpc>
                <a:spcPct val="107000"/>
              </a:lnSpc>
            </a:pPr>
            <a:r>
              <a:rPr lang="es-MX" sz="2491" b="1"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Nombre Situación Didáctica: </a:t>
            </a:r>
            <a:r>
              <a:rPr lang="es-MX" sz="2491" b="1" dirty="0" smtClean="0">
                <a:latin typeface="Times New Roman" panose="02020603050405020304" pitchFamily="18" charset="0"/>
                <a:ea typeface="Calibri" panose="020F0502020204030204" pitchFamily="34" charset="0"/>
                <a:cs typeface="Times New Roman" panose="02020603050405020304" pitchFamily="18" charset="0"/>
              </a:rPr>
              <a:t>“Animales de la granja”</a:t>
            </a:r>
            <a:endParaRPr lang="es-MX" sz="249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078" name="Picture 6" descr="Resultado de imagen para animales de la granja animados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14583" y="-72336"/>
            <a:ext cx="1215709" cy="1305654"/>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esultado de imagen para animales de la granja animados 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06624" y="0"/>
            <a:ext cx="935293" cy="1245966"/>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Imagen relacionad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656" y="29641"/>
            <a:ext cx="1030468" cy="11016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p:cNvGraphicFramePr>
            <a:graphicFrameLocks noGrp="1"/>
          </p:cNvGraphicFramePr>
          <p:nvPr>
            <p:extLst>
              <p:ext uri="{D42A27DB-BD31-4B8C-83A1-F6EECF244321}">
                <p14:modId xmlns:p14="http://schemas.microsoft.com/office/powerpoint/2010/main" val="2642727978"/>
              </p:ext>
            </p:extLst>
          </p:nvPr>
        </p:nvGraphicFramePr>
        <p:xfrm>
          <a:off x="225017" y="1287269"/>
          <a:ext cx="11397471" cy="6140398"/>
        </p:xfrm>
        <a:graphic>
          <a:graphicData uri="http://schemas.openxmlformats.org/drawingml/2006/table">
            <a:tbl>
              <a:tblPr firstRow="1" bandRow="1">
                <a:tableStyleId>{5940675A-B579-460E-94D1-54222C63F5DA}</a:tableStyleId>
              </a:tblPr>
              <a:tblGrid>
                <a:gridCol w="1078181">
                  <a:extLst>
                    <a:ext uri="{9D8B030D-6E8A-4147-A177-3AD203B41FA5}">
                      <a16:colId xmlns:a16="http://schemas.microsoft.com/office/drawing/2014/main" val="1216998982"/>
                    </a:ext>
                  </a:extLst>
                </a:gridCol>
                <a:gridCol w="2300665">
                  <a:extLst>
                    <a:ext uri="{9D8B030D-6E8A-4147-A177-3AD203B41FA5}">
                      <a16:colId xmlns:a16="http://schemas.microsoft.com/office/drawing/2014/main" val="3240049347"/>
                    </a:ext>
                  </a:extLst>
                </a:gridCol>
                <a:gridCol w="1931279">
                  <a:extLst>
                    <a:ext uri="{9D8B030D-6E8A-4147-A177-3AD203B41FA5}">
                      <a16:colId xmlns:a16="http://schemas.microsoft.com/office/drawing/2014/main" val="1506695463"/>
                    </a:ext>
                  </a:extLst>
                </a:gridCol>
                <a:gridCol w="2002676">
                  <a:extLst>
                    <a:ext uri="{9D8B030D-6E8A-4147-A177-3AD203B41FA5}">
                      <a16:colId xmlns:a16="http://schemas.microsoft.com/office/drawing/2014/main" val="2090534230"/>
                    </a:ext>
                  </a:extLst>
                </a:gridCol>
                <a:gridCol w="2017848">
                  <a:extLst>
                    <a:ext uri="{9D8B030D-6E8A-4147-A177-3AD203B41FA5}">
                      <a16:colId xmlns:a16="http://schemas.microsoft.com/office/drawing/2014/main" val="1775038235"/>
                    </a:ext>
                  </a:extLst>
                </a:gridCol>
                <a:gridCol w="2066822">
                  <a:extLst>
                    <a:ext uri="{9D8B030D-6E8A-4147-A177-3AD203B41FA5}">
                      <a16:colId xmlns:a16="http://schemas.microsoft.com/office/drawing/2014/main" val="3083619121"/>
                    </a:ext>
                  </a:extLst>
                </a:gridCol>
              </a:tblGrid>
              <a:tr h="362443">
                <a:tc>
                  <a:txBody>
                    <a:bodyPr/>
                    <a:lstStyle/>
                    <a:p>
                      <a:pPr algn="ctr"/>
                      <a:r>
                        <a:rPr lang="es-MX" sz="1600" b="1" dirty="0" smtClean="0">
                          <a:solidFill>
                            <a:srgbClr val="FFC000"/>
                          </a:solidFill>
                          <a:latin typeface="Arial" panose="020B0604020202020204" pitchFamily="34" charset="0"/>
                          <a:cs typeface="Arial" panose="020B0604020202020204" pitchFamily="34" charset="0"/>
                        </a:rPr>
                        <a:t>Horario</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s-MX" sz="1600" b="1" dirty="0" smtClean="0">
                          <a:solidFill>
                            <a:srgbClr val="FFC000"/>
                          </a:solidFill>
                          <a:latin typeface="Arial" panose="020B0604020202020204" pitchFamily="34" charset="0"/>
                          <a:cs typeface="Arial" panose="020B0604020202020204" pitchFamily="34" charset="0"/>
                        </a:rPr>
                        <a:t>Lunes 4</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s-MX" sz="1600" b="1" dirty="0" smtClean="0">
                          <a:solidFill>
                            <a:srgbClr val="FFC000"/>
                          </a:solidFill>
                          <a:latin typeface="Arial" panose="020B0604020202020204" pitchFamily="34" charset="0"/>
                          <a:cs typeface="Arial" panose="020B0604020202020204" pitchFamily="34" charset="0"/>
                        </a:rPr>
                        <a:t>Martes 5</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s-MX" sz="1600" b="1" dirty="0" smtClean="0">
                          <a:solidFill>
                            <a:srgbClr val="FFC000"/>
                          </a:solidFill>
                          <a:latin typeface="Arial" panose="020B0604020202020204" pitchFamily="34" charset="0"/>
                          <a:cs typeface="Arial" panose="020B0604020202020204" pitchFamily="34" charset="0"/>
                        </a:rPr>
                        <a:t>Miércoles 6</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s-MX" sz="1600" b="1" dirty="0" smtClean="0">
                          <a:solidFill>
                            <a:srgbClr val="FFC000"/>
                          </a:solidFill>
                          <a:latin typeface="Arial" panose="020B0604020202020204" pitchFamily="34" charset="0"/>
                          <a:cs typeface="Arial" panose="020B0604020202020204" pitchFamily="34" charset="0"/>
                        </a:rPr>
                        <a:t>Jueves 7</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s-MX" sz="1600" b="1" dirty="0" smtClean="0">
                          <a:solidFill>
                            <a:srgbClr val="FFC000"/>
                          </a:solidFill>
                          <a:latin typeface="Arial" panose="020B0604020202020204" pitchFamily="34" charset="0"/>
                          <a:cs typeface="Arial" panose="020B0604020202020204" pitchFamily="34" charset="0"/>
                        </a:rPr>
                        <a:t>Viernes 8</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414644613"/>
                  </a:ext>
                </a:extLst>
              </a:tr>
              <a:tr h="307991">
                <a:tc>
                  <a:txBody>
                    <a:bodyPr/>
                    <a:lstStyle/>
                    <a:p>
                      <a:pPr algn="l"/>
                      <a:r>
                        <a:rPr lang="es-MX" sz="1200" dirty="0" smtClean="0">
                          <a:latin typeface="Arial" panose="020B0604020202020204" pitchFamily="34" charset="0"/>
                          <a:cs typeface="Arial" panose="020B0604020202020204" pitchFamily="34" charset="0"/>
                        </a:rPr>
                        <a:t>8:00–8:15</a:t>
                      </a:r>
                      <a:endParaRPr lang="es-MX" sz="12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smtClean="0">
                          <a:latin typeface="Arial" panose="020B0604020202020204" pitchFamily="34" charset="0"/>
                          <a:cs typeface="Arial" panose="020B0604020202020204" pitchFamily="34" charset="0"/>
                        </a:rPr>
                        <a:t>Entrada</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Entrada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Entrada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Entrada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Entrada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extLst>
                  <a:ext uri="{0D108BD9-81ED-4DB2-BD59-A6C34878D82A}">
                    <a16:rowId xmlns:a16="http://schemas.microsoft.com/office/drawing/2014/main" val="3369226824"/>
                  </a:ext>
                </a:extLst>
              </a:tr>
              <a:tr h="404883">
                <a:tc>
                  <a:txBody>
                    <a:bodyPr/>
                    <a:lstStyle/>
                    <a:p>
                      <a:pPr algn="l"/>
                      <a:r>
                        <a:rPr lang="es-MX" sz="1200" dirty="0" smtClean="0">
                          <a:latin typeface="Arial" panose="020B0604020202020204" pitchFamily="34" charset="0"/>
                          <a:cs typeface="Arial" panose="020B0604020202020204" pitchFamily="34" charset="0"/>
                        </a:rPr>
                        <a:t>8:15–</a:t>
                      </a:r>
                      <a:r>
                        <a:rPr lang="es-MX" sz="1200" baseline="0" dirty="0" smtClean="0">
                          <a:latin typeface="Arial" panose="020B0604020202020204" pitchFamily="34" charset="0"/>
                          <a:cs typeface="Arial" panose="020B0604020202020204" pitchFamily="34" charset="0"/>
                        </a:rPr>
                        <a:t>8:30</a:t>
                      </a:r>
                      <a:endParaRPr lang="es-MX" sz="12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smtClean="0">
                          <a:latin typeface="Arial" panose="020B0604020202020204" pitchFamily="34" charset="0"/>
                          <a:cs typeface="Arial" panose="020B0604020202020204" pitchFamily="34" charset="0"/>
                        </a:rPr>
                        <a:t>Honores a la bandera</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CCFF"/>
                    </a:solidFill>
                  </a:tcPr>
                </a:tc>
                <a:tc>
                  <a:txBody>
                    <a:bodyPr/>
                    <a:lstStyle/>
                    <a:p>
                      <a:pPr algn="ctr"/>
                      <a:r>
                        <a:rPr lang="es-MX" sz="1400" dirty="0" smtClean="0">
                          <a:latin typeface="Arial" panose="020B0604020202020204" pitchFamily="34" charset="0"/>
                          <a:cs typeface="Arial" panose="020B0604020202020204" pitchFamily="34" charset="0"/>
                        </a:rPr>
                        <a:t>Activación física</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Activación física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Activación física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Activación física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613847631"/>
                  </a:ext>
                </a:extLst>
              </a:tr>
              <a:tr h="515570">
                <a:tc rowSpan="2">
                  <a:txBody>
                    <a:bodyPr/>
                    <a:lstStyle/>
                    <a:p>
                      <a:pPr algn="l"/>
                      <a:endParaRPr lang="es-MX" sz="1200" dirty="0" smtClean="0">
                        <a:latin typeface="Arial" panose="020B0604020202020204" pitchFamily="34" charset="0"/>
                        <a:cs typeface="Arial" panose="020B0604020202020204" pitchFamily="34" charset="0"/>
                      </a:endParaRPr>
                    </a:p>
                    <a:p>
                      <a:pPr algn="l"/>
                      <a:endParaRPr lang="es-MX" sz="1200" dirty="0" smtClean="0">
                        <a:latin typeface="Arial" panose="020B0604020202020204" pitchFamily="34" charset="0"/>
                        <a:cs typeface="Arial" panose="020B0604020202020204" pitchFamily="34" charset="0"/>
                      </a:endParaRPr>
                    </a:p>
                    <a:p>
                      <a:pPr algn="l"/>
                      <a:r>
                        <a:rPr lang="es-MX" sz="1200" dirty="0" smtClean="0">
                          <a:latin typeface="Arial" panose="020B0604020202020204" pitchFamily="34" charset="0"/>
                          <a:cs typeface="Arial" panose="020B0604020202020204" pitchFamily="34" charset="0"/>
                        </a:rPr>
                        <a:t>8:30–9:00 </a:t>
                      </a:r>
                      <a:endParaRPr lang="es-MX" sz="12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s-MX" sz="1400" dirty="0" smtClean="0">
                        <a:latin typeface="Arial" panose="020B0604020202020204" pitchFamily="34" charset="0"/>
                        <a:cs typeface="Arial" panose="020B0604020202020204" pitchFamily="34" charset="0"/>
                      </a:endParaRPr>
                    </a:p>
                    <a:p>
                      <a:pPr algn="ct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Ed. Artística</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rowSpan="2">
                  <a:txBody>
                    <a:bodyPr/>
                    <a:lstStyle/>
                    <a:p>
                      <a:pPr algn="ctr"/>
                      <a:endParaRPr lang="es-MX" sz="1400" dirty="0" smtClean="0">
                        <a:latin typeface="Arial" panose="020B0604020202020204" pitchFamily="34" charset="0"/>
                        <a:cs typeface="Arial" panose="020B0604020202020204" pitchFamily="34" charset="0"/>
                      </a:endParaRPr>
                    </a:p>
                    <a:p>
                      <a:pPr algn="ct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Ed.</a:t>
                      </a:r>
                      <a:r>
                        <a:rPr lang="es-MX" sz="1400" baseline="0" dirty="0" smtClean="0">
                          <a:latin typeface="Arial" panose="020B0604020202020204" pitchFamily="34" charset="0"/>
                          <a:cs typeface="Arial" panose="020B0604020202020204" pitchFamily="34" charset="0"/>
                        </a:rPr>
                        <a:t> Física</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Actividad de</a:t>
                      </a:r>
                      <a:r>
                        <a:rPr lang="es-MX" sz="1400" baseline="0" dirty="0" smtClean="0">
                          <a:latin typeface="Arial" panose="020B0604020202020204" pitchFamily="34" charset="0"/>
                          <a:cs typeface="Arial" panose="020B0604020202020204" pitchFamily="34" charset="0"/>
                        </a:rPr>
                        <a:t> Buen día</a:t>
                      </a:r>
                      <a:endParaRPr lang="es-MX" sz="1400" dirty="0" smtClean="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Actividad de</a:t>
                      </a:r>
                      <a:r>
                        <a:rPr lang="es-MX" sz="1400" baseline="0" dirty="0" smtClean="0">
                          <a:latin typeface="Arial" panose="020B0604020202020204" pitchFamily="34" charset="0"/>
                          <a:cs typeface="Arial" panose="020B0604020202020204" pitchFamily="34" charset="0"/>
                        </a:rPr>
                        <a:t> Buen día</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dirty="0" smtClean="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Actividad de</a:t>
                      </a:r>
                      <a:r>
                        <a:rPr lang="es-MX" sz="1400" baseline="0" dirty="0" smtClean="0">
                          <a:latin typeface="Arial" panose="020B0604020202020204" pitchFamily="34" charset="0"/>
                          <a:cs typeface="Arial" panose="020B0604020202020204" pitchFamily="34" charset="0"/>
                        </a:rPr>
                        <a:t> Buen día</a:t>
                      </a:r>
                      <a:endParaRPr lang="es-MX" sz="1400" dirty="0" smtClean="0">
                        <a:latin typeface="Arial" panose="020B0604020202020204" pitchFamily="34" charset="0"/>
                        <a:cs typeface="Arial" panose="020B0604020202020204" pitchFamily="34" charset="0"/>
                      </a:endParaRPr>
                    </a:p>
                    <a:p>
                      <a:pPr algn="ct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66"/>
                    </a:solidFill>
                  </a:tcPr>
                </a:tc>
                <a:extLst>
                  <a:ext uri="{0D108BD9-81ED-4DB2-BD59-A6C34878D82A}">
                    <a16:rowId xmlns:a16="http://schemas.microsoft.com/office/drawing/2014/main" val="85411569"/>
                  </a:ext>
                </a:extLst>
              </a:tr>
              <a:tr h="617303">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¿Qué</a:t>
                      </a:r>
                      <a:r>
                        <a:rPr lang="es-MX" sz="1400" baseline="0" dirty="0" smtClean="0">
                          <a:latin typeface="Arial" panose="020B0604020202020204" pitchFamily="34" charset="0"/>
                          <a:cs typeface="Arial" panose="020B0604020202020204" pitchFamily="34" charset="0"/>
                        </a:rPr>
                        <a:t> son las gallinas?</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L y </a:t>
                      </a:r>
                      <a:r>
                        <a:rPr lang="es-MX" sz="1400" baseline="0" dirty="0" smtClean="0">
                          <a:latin typeface="Arial" panose="020B0604020202020204" pitchFamily="34" charset="0"/>
                          <a:cs typeface="Arial" panose="020B0604020202020204" pitchFamily="34" charset="0"/>
                        </a:rPr>
                        <a:t>C</a:t>
                      </a:r>
                      <a:endParaRPr lang="es-MX" sz="1400" dirty="0" smtClean="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¿Quien</a:t>
                      </a:r>
                      <a:r>
                        <a:rPr lang="es-MX" sz="1400" baseline="0" dirty="0" smtClean="0">
                          <a:latin typeface="Arial" panose="020B0604020202020204" pitchFamily="34" charset="0"/>
                          <a:cs typeface="Arial" panose="020B0604020202020204" pitchFamily="34" charset="0"/>
                        </a:rPr>
                        <a:t> es la vaca?</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aseline="0" dirty="0" smtClean="0">
                          <a:latin typeface="Arial" panose="020B0604020202020204" pitchFamily="34" charset="0"/>
                          <a:cs typeface="Arial" panose="020B0604020202020204" pitchFamily="34" charset="0"/>
                        </a:rPr>
                        <a:t>L y C</a:t>
                      </a:r>
                      <a:endParaRPr lang="es-MX" sz="1400" dirty="0" smtClean="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indent="0" algn="ctr" defTabSz="1032083" rtl="0" eaLnBrk="1" fontAlgn="auto" latinLnBrk="0" hangingPunct="1">
                        <a:lnSpc>
                          <a:spcPct val="100000"/>
                        </a:lnSpc>
                        <a:spcBef>
                          <a:spcPts val="0"/>
                        </a:spcBef>
                        <a:spcAft>
                          <a:spcPts val="0"/>
                        </a:spcAft>
                        <a:buClrTx/>
                        <a:buSzTx/>
                        <a:buFontTx/>
                        <a:buNone/>
                        <a:tabLst/>
                        <a:defRPr/>
                      </a:pPr>
                      <a:endParaRPr lang="es-MX" sz="1600" b="1"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600" b="1" dirty="0" smtClean="0">
                          <a:latin typeface="Arial" panose="020B0604020202020204" pitchFamily="34" charset="0"/>
                          <a:cs typeface="Arial" panose="020B0604020202020204" pitchFamily="34" charset="0"/>
                        </a:rPr>
                        <a:t>Cuento</a:t>
                      </a: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3399"/>
                    </a:solidFill>
                  </a:tcPr>
                </a:tc>
                <a:extLst>
                  <a:ext uri="{0D108BD9-81ED-4DB2-BD59-A6C34878D82A}">
                    <a16:rowId xmlns:a16="http://schemas.microsoft.com/office/drawing/2014/main" val="2940724688"/>
                  </a:ext>
                </a:extLst>
              </a:tr>
              <a:tr h="353464">
                <a:tc rowSpan="2">
                  <a:txBody>
                    <a:bodyPr/>
                    <a:lstStyle/>
                    <a:p>
                      <a:pPr algn="l"/>
                      <a:endParaRPr lang="es-MX" sz="1200" dirty="0" smtClean="0">
                        <a:latin typeface="Arial" panose="020B0604020202020204" pitchFamily="34" charset="0"/>
                        <a:cs typeface="Arial" panose="020B0604020202020204" pitchFamily="34" charset="0"/>
                      </a:endParaRPr>
                    </a:p>
                    <a:p>
                      <a:pPr algn="l"/>
                      <a:r>
                        <a:rPr lang="es-MX" sz="1200" dirty="0" smtClean="0">
                          <a:latin typeface="Arial" panose="020B0604020202020204" pitchFamily="34" charset="0"/>
                          <a:cs typeface="Arial" panose="020B0604020202020204" pitchFamily="34" charset="0"/>
                        </a:rPr>
                        <a:t>9:00–9:30</a:t>
                      </a:r>
                      <a:endParaRPr lang="es-MX" sz="12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Actividad de</a:t>
                      </a:r>
                      <a:r>
                        <a:rPr lang="es-MX" sz="1400" baseline="0" dirty="0" smtClean="0">
                          <a:latin typeface="Arial" panose="020B0604020202020204" pitchFamily="34" charset="0"/>
                          <a:cs typeface="Arial" panose="020B0604020202020204" pitchFamily="34" charset="0"/>
                        </a:rPr>
                        <a:t> Buen día</a:t>
                      </a:r>
                      <a:endParaRPr lang="es-MX" sz="1400" dirty="0" smtClean="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66"/>
                    </a:solidFill>
                  </a:tcPr>
                </a:tc>
                <a:tc rowSpan="2">
                  <a:txBody>
                    <a:bodyPr/>
                    <a:lstStyle/>
                    <a:p>
                      <a:pPr algn="ct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Ed. Artística</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¿Huevos,</a:t>
                      </a:r>
                      <a:r>
                        <a:rPr lang="es-MX" sz="1400" baseline="0" dirty="0" smtClean="0">
                          <a:latin typeface="Arial" panose="020B0604020202020204" pitchFamily="34" charset="0"/>
                          <a:cs typeface="Arial" panose="020B0604020202020204" pitchFamily="34" charset="0"/>
                        </a:rPr>
                        <a:t> pollo?</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E</a:t>
                      </a: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Cuenta las vacas</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PM</a:t>
                      </a:r>
                    </a:p>
                    <a:p>
                      <a:pPr algn="ct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600" b="1"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600" b="1" dirty="0" smtClean="0">
                          <a:latin typeface="Arial" panose="020B0604020202020204" pitchFamily="34" charset="0"/>
                          <a:cs typeface="Arial" panose="020B0604020202020204" pitchFamily="34" charset="0"/>
                        </a:rPr>
                        <a:t>Motor</a:t>
                      </a:r>
                    </a:p>
                    <a:p>
                      <a:pPr algn="ctr"/>
                      <a:endParaRPr lang="es-MX" sz="1600" b="1"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3399"/>
                    </a:solidFill>
                  </a:tcPr>
                </a:tc>
                <a:extLst>
                  <a:ext uri="{0D108BD9-81ED-4DB2-BD59-A6C34878D82A}">
                    <a16:rowId xmlns:a16="http://schemas.microsoft.com/office/drawing/2014/main" val="2578738074"/>
                  </a:ext>
                </a:extLst>
              </a:tr>
              <a:tr h="515570">
                <a:tc vMerge="1">
                  <a:txBody>
                    <a:bodyPr/>
                    <a:lstStyle/>
                    <a:p>
                      <a:endParaRPr lang="es-MX"/>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Examen</a:t>
                      </a:r>
                      <a:r>
                        <a:rPr lang="es-MX" sz="1400" baseline="0" dirty="0" smtClean="0">
                          <a:latin typeface="Arial" panose="020B0604020202020204" pitchFamily="34" charset="0"/>
                          <a:cs typeface="Arial" panose="020B0604020202020204" pitchFamily="34" charset="0"/>
                        </a:rPr>
                        <a:t> de estilos de aprendizaje</a:t>
                      </a:r>
                      <a:endParaRPr lang="es-MX" sz="1400" dirty="0" smtClean="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3976058915"/>
                  </a:ext>
                </a:extLst>
              </a:tr>
              <a:tr h="412381">
                <a:tc>
                  <a:txBody>
                    <a:bodyPr/>
                    <a:lstStyle/>
                    <a:p>
                      <a:pPr algn="l"/>
                      <a:endParaRPr lang="es-MX" sz="1200" dirty="0" smtClean="0">
                        <a:latin typeface="Arial" panose="020B0604020202020204" pitchFamily="34" charset="0"/>
                        <a:cs typeface="Arial" panose="020B0604020202020204" pitchFamily="34" charset="0"/>
                      </a:endParaRPr>
                    </a:p>
                    <a:p>
                      <a:pPr algn="l"/>
                      <a:r>
                        <a:rPr lang="es-MX" sz="1200" dirty="0" smtClean="0">
                          <a:latin typeface="Arial" panose="020B0604020202020204" pitchFamily="34" charset="0"/>
                          <a:cs typeface="Arial" panose="020B0604020202020204" pitchFamily="34" charset="0"/>
                        </a:rPr>
                        <a:t>9:30–10:00 </a:t>
                      </a:r>
                      <a:endParaRPr lang="es-MX" sz="12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smtClean="0">
                          <a:latin typeface="Arial" panose="020B0604020202020204" pitchFamily="34" charset="0"/>
                          <a:cs typeface="Arial" panose="020B0604020202020204" pitchFamily="34" charset="0"/>
                        </a:rPr>
                        <a:t>¿Qué es la granja?</a:t>
                      </a:r>
                    </a:p>
                    <a:p>
                      <a:pPr algn="ctr"/>
                      <a:r>
                        <a:rPr lang="es-MX" sz="1400" dirty="0" smtClean="0">
                          <a:latin typeface="Arial" panose="020B0604020202020204" pitchFamily="34" charset="0"/>
                          <a:cs typeface="Arial" panose="020B0604020202020204" pitchFamily="34" charset="0"/>
                        </a:rPr>
                        <a:t>L y C</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¿Qué</a:t>
                      </a:r>
                      <a:r>
                        <a:rPr lang="es-MX" sz="1400" baseline="0" dirty="0" smtClean="0">
                          <a:latin typeface="Arial" panose="020B0604020202020204" pitchFamily="34" charset="0"/>
                          <a:cs typeface="Arial" panose="020B0604020202020204" pitchFamily="34" charset="0"/>
                        </a:rPr>
                        <a:t> hay en mi colonia</a:t>
                      </a:r>
                      <a:r>
                        <a:rPr lang="es-MX" sz="1400" dirty="0" smtClean="0">
                          <a:latin typeface="Arial" panose="020B0604020202020204" pitchFamily="34" charset="0"/>
                          <a:cs typeface="Arial" panose="020B0604020202020204"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E</a:t>
                      </a: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Contando</a:t>
                      </a:r>
                      <a:r>
                        <a:rPr lang="es-MX" sz="1400" baseline="0" dirty="0" smtClean="0">
                          <a:latin typeface="Arial" panose="020B0604020202020204" pitchFamily="34" charset="0"/>
                          <a:cs typeface="Arial" panose="020B0604020202020204" pitchFamily="34" charset="0"/>
                        </a:rPr>
                        <a:t> huevos</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PM</a:t>
                      </a:r>
                    </a:p>
                    <a:p>
                      <a:pPr algn="ct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s-MX" sz="1400" dirty="0" smtClean="0">
                          <a:latin typeface="Arial" panose="020B0604020202020204" pitchFamily="34" charset="0"/>
                          <a:cs typeface="Arial" panose="020B0604020202020204" pitchFamily="34" charset="0"/>
                        </a:rPr>
                        <a:t>Cuidados de las vacas</a:t>
                      </a:r>
                    </a:p>
                    <a:p>
                      <a:pPr algn="ctr"/>
                      <a:r>
                        <a:rPr lang="es-MX" sz="1400" dirty="0" smtClean="0">
                          <a:latin typeface="Arial" panose="020B0604020202020204" pitchFamily="34" charset="0"/>
                          <a:cs typeface="Arial" panose="020B0604020202020204" pitchFamily="34" charset="0"/>
                        </a:rPr>
                        <a:t>L</a:t>
                      </a:r>
                      <a:r>
                        <a:rPr lang="es-MX" sz="1400" baseline="0" dirty="0" smtClean="0">
                          <a:latin typeface="Arial" panose="020B0604020202020204" pitchFamily="34" charset="0"/>
                          <a:cs typeface="Arial" panose="020B0604020202020204" pitchFamily="34" charset="0"/>
                        </a:rPr>
                        <a:t> y C</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¿Qué</a:t>
                      </a:r>
                      <a:r>
                        <a:rPr lang="es-MX" sz="1400" baseline="0" dirty="0" smtClean="0">
                          <a:latin typeface="Arial" panose="020B0604020202020204" pitchFamily="34" charset="0"/>
                          <a:cs typeface="Arial" panose="020B0604020202020204" pitchFamily="34" charset="0"/>
                        </a:rPr>
                        <a:t> es un espantapájaros¡</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aseline="0" dirty="0" smtClean="0">
                          <a:latin typeface="Arial" panose="020B0604020202020204" pitchFamily="34" charset="0"/>
                          <a:cs typeface="Arial" panose="020B0604020202020204" pitchFamily="34" charset="0"/>
                        </a:rPr>
                        <a:t>L y C</a:t>
                      </a:r>
                      <a:endParaRPr lang="es-MX" sz="1400" dirty="0" smtClean="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99FF"/>
                    </a:solidFill>
                  </a:tcPr>
                </a:tc>
                <a:extLst>
                  <a:ext uri="{0D108BD9-81ED-4DB2-BD59-A6C34878D82A}">
                    <a16:rowId xmlns:a16="http://schemas.microsoft.com/office/drawing/2014/main" val="1707711916"/>
                  </a:ext>
                </a:extLst>
              </a:tr>
              <a:tr h="723149">
                <a:tc>
                  <a:txBody>
                    <a:bodyPr/>
                    <a:lstStyle/>
                    <a:p>
                      <a:pPr algn="l"/>
                      <a:r>
                        <a:rPr lang="es-MX" sz="1200" dirty="0" smtClean="0">
                          <a:latin typeface="Arial" panose="020B0604020202020204" pitchFamily="34" charset="0"/>
                          <a:cs typeface="Arial" panose="020B0604020202020204" pitchFamily="34" charset="0"/>
                        </a:rPr>
                        <a:t>10:00–10:30 </a:t>
                      </a:r>
                      <a:endParaRPr lang="es-MX" sz="12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¿Qué hay en</a:t>
                      </a:r>
                      <a:r>
                        <a:rPr lang="es-MX" sz="1400" baseline="0" dirty="0" smtClean="0">
                          <a:latin typeface="Arial" panose="020B0604020202020204" pitchFamily="34" charset="0"/>
                          <a:cs typeface="Arial" panose="020B0604020202020204" pitchFamily="34" charset="0"/>
                        </a:rPr>
                        <a:t> la granja?</a:t>
                      </a: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E</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Elote</a:t>
                      </a:r>
                      <a:r>
                        <a:rPr lang="es-MX" sz="1400" baseline="0" dirty="0" smtClean="0">
                          <a:latin typeface="Arial" panose="020B0604020202020204" pitchFamily="34" charset="0"/>
                          <a:cs typeface="Arial" panose="020B0604020202020204" pitchFamily="34" charset="0"/>
                        </a:rPr>
                        <a:t> y </a:t>
                      </a:r>
                      <a:r>
                        <a:rPr lang="es-MX" sz="1400" dirty="0" smtClean="0">
                          <a:latin typeface="Arial" panose="020B0604020202020204" pitchFamily="34" charset="0"/>
                          <a:cs typeface="Arial" panose="020B0604020202020204" pitchFamily="34" charset="0"/>
                        </a:rPr>
                        <a:t>zanahoria:</a:t>
                      </a:r>
                      <a:r>
                        <a:rPr lang="es-MX" sz="1400" baseline="0" dirty="0" smtClean="0">
                          <a:latin typeface="Arial" panose="020B0604020202020204" pitchFamily="34" charset="0"/>
                          <a:cs typeface="Arial" panose="020B0604020202020204" pitchFamily="34" charset="0"/>
                        </a:rPr>
                        <a:t> </a:t>
                      </a:r>
                      <a:r>
                        <a:rPr lang="es-MX" sz="1400" baseline="0" dirty="0" smtClean="0">
                          <a:latin typeface="Arial" panose="020B0604020202020204" pitchFamily="34" charset="0"/>
                          <a:cs typeface="Arial" panose="020B0604020202020204" pitchFamily="34" charset="0"/>
                          <a:sym typeface="Wingdings" panose="05000000000000000000" pitchFamily="2" charset="2"/>
                        </a:rPr>
                        <a:t></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PM</a:t>
                      </a:r>
                    </a:p>
                    <a:p>
                      <a:pPr algn="ct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¿Cómo</a:t>
                      </a:r>
                      <a:r>
                        <a:rPr lang="es-MX" sz="1400" baseline="0" dirty="0" smtClean="0">
                          <a:latin typeface="Arial" panose="020B0604020202020204" pitchFamily="34" charset="0"/>
                          <a:cs typeface="Arial" panose="020B0604020202020204" pitchFamily="34" charset="0"/>
                        </a:rPr>
                        <a:t> cuidar un huevo?</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L y </a:t>
                      </a:r>
                      <a:r>
                        <a:rPr lang="es-MX" sz="1400" baseline="0" dirty="0" smtClean="0">
                          <a:latin typeface="Arial" panose="020B0604020202020204" pitchFamily="34" charset="0"/>
                          <a:cs typeface="Arial" panose="020B0604020202020204" pitchFamily="34" charset="0"/>
                        </a:rPr>
                        <a:t>C</a:t>
                      </a:r>
                      <a:endParaRPr lang="es-MX" sz="1400" dirty="0" smtClean="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Productos de la vaca</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E</a:t>
                      </a: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Taller de espantapájaros</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E</a:t>
                      </a:r>
                    </a:p>
                    <a:p>
                      <a:pPr algn="ct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val="3154292091"/>
                  </a:ext>
                </a:extLst>
              </a:tr>
              <a:tr h="312578">
                <a:tc>
                  <a:txBody>
                    <a:bodyPr/>
                    <a:lstStyle/>
                    <a:p>
                      <a:pPr algn="l"/>
                      <a:r>
                        <a:rPr lang="es-MX" sz="1200" dirty="0" smtClean="0">
                          <a:latin typeface="Arial" panose="020B0604020202020204" pitchFamily="34" charset="0"/>
                          <a:cs typeface="Arial" panose="020B0604020202020204" pitchFamily="34" charset="0"/>
                        </a:rPr>
                        <a:t>10:30–11:30 </a:t>
                      </a:r>
                      <a:endParaRPr lang="es-MX" sz="12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smtClean="0">
                          <a:latin typeface="Arial" panose="020B0604020202020204" pitchFamily="34" charset="0"/>
                          <a:cs typeface="Arial" panose="020B0604020202020204" pitchFamily="34" charset="0"/>
                        </a:rPr>
                        <a:t>RECESO</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smtClean="0">
                          <a:latin typeface="Arial" panose="020B0604020202020204" pitchFamily="34" charset="0"/>
                          <a:cs typeface="Arial" panose="020B0604020202020204" pitchFamily="34" charset="0"/>
                        </a:rPr>
                        <a:t>RECESO</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smtClean="0">
                          <a:latin typeface="Arial" panose="020B0604020202020204" pitchFamily="34" charset="0"/>
                          <a:cs typeface="Arial" panose="020B0604020202020204" pitchFamily="34" charset="0"/>
                        </a:rPr>
                        <a:t>RECESO</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smtClean="0">
                          <a:latin typeface="Arial" panose="020B0604020202020204" pitchFamily="34" charset="0"/>
                          <a:cs typeface="Arial" panose="020B0604020202020204" pitchFamily="34" charset="0"/>
                        </a:rPr>
                        <a:t>RECESO</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smtClean="0">
                          <a:latin typeface="Arial" panose="020B0604020202020204" pitchFamily="34" charset="0"/>
                          <a:cs typeface="Arial" panose="020B0604020202020204" pitchFamily="34" charset="0"/>
                        </a:rPr>
                        <a:t>RECESO</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2422047"/>
                  </a:ext>
                </a:extLst>
              </a:tr>
              <a:tr h="353464">
                <a:tc rowSpan="2">
                  <a:txBody>
                    <a:bodyPr/>
                    <a:lstStyle/>
                    <a:p>
                      <a:pPr algn="l"/>
                      <a:r>
                        <a:rPr lang="es-MX" sz="1200" dirty="0" smtClean="0">
                          <a:latin typeface="Arial" panose="020B0604020202020204" pitchFamily="34" charset="0"/>
                          <a:cs typeface="Arial" panose="020B0604020202020204" pitchFamily="34" charset="0"/>
                        </a:rPr>
                        <a:t>11:30–12:00</a:t>
                      </a:r>
                      <a:endParaRPr lang="es-MX" sz="12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s-MX" sz="1400" dirty="0" smtClean="0">
                          <a:latin typeface="Arial" panose="020B0604020202020204" pitchFamily="34" charset="0"/>
                          <a:cs typeface="Arial" panose="020B0604020202020204" pitchFamily="34" charset="0"/>
                        </a:rPr>
                        <a:t>¿Cuántos</a:t>
                      </a:r>
                      <a:r>
                        <a:rPr lang="es-MX" sz="1400" baseline="0" dirty="0" smtClean="0">
                          <a:latin typeface="Arial" panose="020B0604020202020204" pitchFamily="34" charset="0"/>
                          <a:cs typeface="Arial" panose="020B0604020202020204" pitchFamily="34" charset="0"/>
                        </a:rPr>
                        <a:t> más?</a:t>
                      </a: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PM</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baseline="0" dirty="0" smtClean="0">
                          <a:latin typeface="Arial" panose="020B0604020202020204" pitchFamily="34" charset="0"/>
                          <a:cs typeface="Arial" panose="020B0604020202020204" pitchFamily="34" charset="0"/>
                        </a:rPr>
                        <a:t>Animales de la granja</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L y </a:t>
                      </a:r>
                      <a:r>
                        <a:rPr lang="es-MX" sz="1400" baseline="0" dirty="0" smtClean="0">
                          <a:latin typeface="Arial" panose="020B0604020202020204" pitchFamily="34" charset="0"/>
                          <a:cs typeface="Arial" panose="020B0604020202020204" pitchFamily="34" charset="0"/>
                        </a:rPr>
                        <a:t>C</a:t>
                      </a:r>
                      <a:endParaRPr lang="es-MX" sz="1400" dirty="0" smtClean="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rowSpan="2">
                  <a:txBody>
                    <a:bodyPr/>
                    <a:lstStyle/>
                    <a:p>
                      <a:pPr algn="ctr"/>
                      <a:r>
                        <a:rPr lang="es-MX" sz="1400" dirty="0" smtClean="0">
                          <a:latin typeface="Arial" panose="020B0604020202020204" pitchFamily="34" charset="0"/>
                          <a:cs typeface="Arial" panose="020B0604020202020204" pitchFamily="34" charset="0"/>
                        </a:rPr>
                        <a:t>Club de Arte-maticas</a:t>
                      </a:r>
                      <a:endParaRPr lang="es-MX" sz="1400" dirty="0">
                        <a:latin typeface="Arial" panose="020B0604020202020204" pitchFamily="34" charset="0"/>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99"/>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Club de Arte-maticas</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99"/>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Club de Arte-maticas</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99"/>
                    </a:solidFill>
                  </a:tcPr>
                </a:tc>
                <a:extLst>
                  <a:ext uri="{0D108BD9-81ED-4DB2-BD59-A6C34878D82A}">
                    <a16:rowId xmlns:a16="http://schemas.microsoft.com/office/drawing/2014/main" val="3551466143"/>
                  </a:ext>
                </a:extLst>
              </a:tr>
              <a:tr h="353464">
                <a:tc vMerge="1">
                  <a:txBody>
                    <a:bodyPr/>
                    <a:lstStyle/>
                    <a:p>
                      <a:endParaRPr lang="es-MX"/>
                    </a:p>
                  </a:txBody>
                  <a:tcPr/>
                </a:tc>
                <a:tc vMerge="1">
                  <a:txBody>
                    <a:bodyPr/>
                    <a:lstStyle/>
                    <a:p>
                      <a:endParaRPr lang="es-MX"/>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Antifaces </a:t>
                      </a:r>
                    </a:p>
                  </a:txBody>
                  <a:tcPr marL="103209" marR="103209" marT="51604" marB="516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v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786573951"/>
                  </a:ext>
                </a:extLst>
              </a:tr>
            </a:tbl>
          </a:graphicData>
        </a:graphic>
      </p:graphicFrame>
    </p:spTree>
    <p:extLst>
      <p:ext uri="{BB962C8B-B14F-4D97-AF65-F5344CB8AC3E}">
        <p14:creationId xmlns:p14="http://schemas.microsoft.com/office/powerpoint/2010/main" val="279765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Resultado de imagen para animales de la granja animados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0124" y="-48518"/>
            <a:ext cx="992041" cy="1281836"/>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2161024" y="524370"/>
            <a:ext cx="7525458" cy="502445"/>
          </a:xfrm>
          <a:prstGeom prst="rect">
            <a:avLst/>
          </a:prstGeom>
        </p:spPr>
        <p:txBody>
          <a:bodyPr wrap="none">
            <a:spAutoFit/>
          </a:bodyPr>
          <a:lstStyle/>
          <a:p>
            <a:pPr algn="ctr">
              <a:lnSpc>
                <a:spcPct val="107000"/>
              </a:lnSpc>
            </a:pPr>
            <a:r>
              <a:rPr lang="es-MX" sz="2491" b="1"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Nombre Situación Didáctica: </a:t>
            </a:r>
            <a:r>
              <a:rPr lang="es-MX" sz="2491" b="1" dirty="0" smtClean="0">
                <a:latin typeface="Times New Roman" panose="02020603050405020304" pitchFamily="18" charset="0"/>
                <a:ea typeface="Calibri" panose="020F0502020204030204" pitchFamily="34" charset="0"/>
                <a:cs typeface="Times New Roman" panose="02020603050405020304" pitchFamily="18" charset="0"/>
              </a:rPr>
              <a:t>“Animales de la granja”</a:t>
            </a:r>
            <a:endParaRPr lang="es-MX" sz="249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078" name="Picture 6" descr="Resultado de imagen para animales de la granja animados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14583" y="-72336"/>
            <a:ext cx="1215709" cy="1305654"/>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esultado de imagen para animales de la granja animados 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06624" y="0"/>
            <a:ext cx="935293" cy="1245966"/>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Imagen relacionad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656" y="29641"/>
            <a:ext cx="1030468" cy="11016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p:cNvGraphicFramePr>
            <a:graphicFrameLocks noGrp="1"/>
          </p:cNvGraphicFramePr>
          <p:nvPr>
            <p:extLst>
              <p:ext uri="{D42A27DB-BD31-4B8C-83A1-F6EECF244321}">
                <p14:modId xmlns:p14="http://schemas.microsoft.com/office/powerpoint/2010/main" val="1981171916"/>
              </p:ext>
            </p:extLst>
          </p:nvPr>
        </p:nvGraphicFramePr>
        <p:xfrm>
          <a:off x="225018" y="1209499"/>
          <a:ext cx="11397469" cy="6175934"/>
        </p:xfrm>
        <a:graphic>
          <a:graphicData uri="http://schemas.openxmlformats.org/drawingml/2006/table">
            <a:tbl>
              <a:tblPr firstRow="1" bandRow="1">
                <a:tableStyleId>{5940675A-B579-460E-94D1-54222C63F5DA}</a:tableStyleId>
              </a:tblPr>
              <a:tblGrid>
                <a:gridCol w="1109177">
                  <a:extLst>
                    <a:ext uri="{9D8B030D-6E8A-4147-A177-3AD203B41FA5}">
                      <a16:colId xmlns:a16="http://schemas.microsoft.com/office/drawing/2014/main" val="1216998982"/>
                    </a:ext>
                  </a:extLst>
                </a:gridCol>
                <a:gridCol w="2269670">
                  <a:extLst>
                    <a:ext uri="{9D8B030D-6E8A-4147-A177-3AD203B41FA5}">
                      <a16:colId xmlns:a16="http://schemas.microsoft.com/office/drawing/2014/main" val="3240049347"/>
                    </a:ext>
                  </a:extLst>
                </a:gridCol>
                <a:gridCol w="1931278">
                  <a:extLst>
                    <a:ext uri="{9D8B030D-6E8A-4147-A177-3AD203B41FA5}">
                      <a16:colId xmlns:a16="http://schemas.microsoft.com/office/drawing/2014/main" val="1506695463"/>
                    </a:ext>
                  </a:extLst>
                </a:gridCol>
                <a:gridCol w="2002675">
                  <a:extLst>
                    <a:ext uri="{9D8B030D-6E8A-4147-A177-3AD203B41FA5}">
                      <a16:colId xmlns:a16="http://schemas.microsoft.com/office/drawing/2014/main" val="2090534230"/>
                    </a:ext>
                  </a:extLst>
                </a:gridCol>
                <a:gridCol w="2017847">
                  <a:extLst>
                    <a:ext uri="{9D8B030D-6E8A-4147-A177-3AD203B41FA5}">
                      <a16:colId xmlns:a16="http://schemas.microsoft.com/office/drawing/2014/main" val="1775038235"/>
                    </a:ext>
                  </a:extLst>
                </a:gridCol>
                <a:gridCol w="2066822">
                  <a:extLst>
                    <a:ext uri="{9D8B030D-6E8A-4147-A177-3AD203B41FA5}">
                      <a16:colId xmlns:a16="http://schemas.microsoft.com/office/drawing/2014/main" val="3083619121"/>
                    </a:ext>
                  </a:extLst>
                </a:gridCol>
              </a:tblGrid>
              <a:tr h="362443">
                <a:tc>
                  <a:txBody>
                    <a:bodyPr/>
                    <a:lstStyle/>
                    <a:p>
                      <a:pPr algn="ctr"/>
                      <a:r>
                        <a:rPr lang="es-MX" sz="1600" b="1" dirty="0" smtClean="0">
                          <a:solidFill>
                            <a:srgbClr val="FFC000"/>
                          </a:solidFill>
                          <a:latin typeface="Arial" panose="020B0604020202020204" pitchFamily="34" charset="0"/>
                          <a:cs typeface="Arial" panose="020B0604020202020204" pitchFamily="34" charset="0"/>
                        </a:rPr>
                        <a:t>Horario</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solidFill>
                      <a:srgbClr val="FF0000"/>
                    </a:solidFill>
                  </a:tcPr>
                </a:tc>
                <a:tc>
                  <a:txBody>
                    <a:bodyPr/>
                    <a:lstStyle/>
                    <a:p>
                      <a:pPr algn="ctr"/>
                      <a:r>
                        <a:rPr lang="es-MX" sz="1600" b="1" dirty="0" smtClean="0">
                          <a:solidFill>
                            <a:srgbClr val="FFC000"/>
                          </a:solidFill>
                          <a:latin typeface="Arial" panose="020B0604020202020204" pitchFamily="34" charset="0"/>
                          <a:cs typeface="Arial" panose="020B0604020202020204" pitchFamily="34" charset="0"/>
                        </a:rPr>
                        <a:t>Lunes 11</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solidFill>
                      <a:srgbClr val="FF0000"/>
                    </a:solidFill>
                  </a:tcPr>
                </a:tc>
                <a:tc>
                  <a:txBody>
                    <a:bodyPr/>
                    <a:lstStyle/>
                    <a:p>
                      <a:pPr algn="ctr"/>
                      <a:r>
                        <a:rPr lang="es-MX" sz="1600" b="1" dirty="0" smtClean="0">
                          <a:solidFill>
                            <a:srgbClr val="FFC000"/>
                          </a:solidFill>
                          <a:latin typeface="Arial" panose="020B0604020202020204" pitchFamily="34" charset="0"/>
                          <a:cs typeface="Arial" panose="020B0604020202020204" pitchFamily="34" charset="0"/>
                        </a:rPr>
                        <a:t>Martes 12</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solidFill>
                      <a:srgbClr val="FF0000"/>
                    </a:solidFill>
                  </a:tcPr>
                </a:tc>
                <a:tc>
                  <a:txBody>
                    <a:bodyPr/>
                    <a:lstStyle/>
                    <a:p>
                      <a:pPr algn="ctr"/>
                      <a:r>
                        <a:rPr lang="es-MX" sz="1600" b="1" dirty="0" smtClean="0">
                          <a:solidFill>
                            <a:srgbClr val="FFC000"/>
                          </a:solidFill>
                          <a:latin typeface="Arial" panose="020B0604020202020204" pitchFamily="34" charset="0"/>
                          <a:cs typeface="Arial" panose="020B0604020202020204" pitchFamily="34" charset="0"/>
                        </a:rPr>
                        <a:t>Miércoles 13</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solidFill>
                      <a:srgbClr val="FF0000"/>
                    </a:solidFill>
                  </a:tcPr>
                </a:tc>
                <a:tc>
                  <a:txBody>
                    <a:bodyPr/>
                    <a:lstStyle/>
                    <a:p>
                      <a:pPr algn="ctr"/>
                      <a:r>
                        <a:rPr lang="es-MX" sz="1600" b="1" dirty="0" smtClean="0">
                          <a:solidFill>
                            <a:srgbClr val="FFC000"/>
                          </a:solidFill>
                          <a:latin typeface="Arial" panose="020B0604020202020204" pitchFamily="34" charset="0"/>
                          <a:cs typeface="Arial" panose="020B0604020202020204" pitchFamily="34" charset="0"/>
                        </a:rPr>
                        <a:t>Jueves 14</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solidFill>
                      <a:srgbClr val="FF0000"/>
                    </a:solidFill>
                  </a:tcPr>
                </a:tc>
                <a:tc>
                  <a:txBody>
                    <a:bodyPr/>
                    <a:lstStyle/>
                    <a:p>
                      <a:pPr algn="ctr"/>
                      <a:r>
                        <a:rPr lang="es-MX" sz="1600" b="1" dirty="0" smtClean="0">
                          <a:solidFill>
                            <a:srgbClr val="FFC000"/>
                          </a:solidFill>
                          <a:latin typeface="Arial" panose="020B0604020202020204" pitchFamily="34" charset="0"/>
                          <a:cs typeface="Arial" panose="020B0604020202020204" pitchFamily="34" charset="0"/>
                        </a:rPr>
                        <a:t>Viernes 15</a:t>
                      </a:r>
                      <a:endParaRPr lang="es-MX" sz="1600" b="1" dirty="0">
                        <a:solidFill>
                          <a:srgbClr val="FFC000"/>
                        </a:solidFill>
                        <a:latin typeface="Arial" panose="020B0604020202020204" pitchFamily="34" charset="0"/>
                        <a:cs typeface="Arial" panose="020B0604020202020204" pitchFamily="34" charset="0"/>
                      </a:endParaRPr>
                    </a:p>
                  </a:txBody>
                  <a:tcPr marL="103209" marR="103209" marT="51604" marB="51604">
                    <a:solidFill>
                      <a:srgbClr val="FF0000"/>
                    </a:solidFill>
                  </a:tcPr>
                </a:tc>
                <a:extLst>
                  <a:ext uri="{0D108BD9-81ED-4DB2-BD59-A6C34878D82A}">
                    <a16:rowId xmlns:a16="http://schemas.microsoft.com/office/drawing/2014/main" val="1414644613"/>
                  </a:ext>
                </a:extLst>
              </a:tr>
              <a:tr h="307991">
                <a:tc>
                  <a:txBody>
                    <a:bodyPr/>
                    <a:lstStyle/>
                    <a:p>
                      <a:pPr algn="l"/>
                      <a:r>
                        <a:rPr lang="es-MX" sz="1200" dirty="0" smtClean="0">
                          <a:latin typeface="Arial" panose="020B0604020202020204" pitchFamily="34" charset="0"/>
                          <a:cs typeface="Arial" panose="020B0604020202020204" pitchFamily="34" charset="0"/>
                        </a:rPr>
                        <a:t>8:00–8:15</a:t>
                      </a:r>
                      <a:endParaRPr lang="es-MX" sz="1200" dirty="0">
                        <a:latin typeface="Arial" panose="020B0604020202020204" pitchFamily="34" charset="0"/>
                        <a:cs typeface="Arial" panose="020B0604020202020204" pitchFamily="34" charset="0"/>
                      </a:endParaRPr>
                    </a:p>
                  </a:txBody>
                  <a:tcPr marL="103209" marR="103209" marT="51604" marB="51604"/>
                </a:tc>
                <a:tc>
                  <a:txBody>
                    <a:bodyPr/>
                    <a:lstStyle/>
                    <a:p>
                      <a:pPr algn="ctr"/>
                      <a:r>
                        <a:rPr lang="es-MX" sz="1400" dirty="0" smtClean="0">
                          <a:latin typeface="Arial" panose="020B0604020202020204" pitchFamily="34" charset="0"/>
                          <a:cs typeface="Arial" panose="020B0604020202020204" pitchFamily="34" charset="0"/>
                        </a:rPr>
                        <a:t>Entrada</a:t>
                      </a:r>
                      <a:endParaRPr lang="es-MX" sz="1400" dirty="0">
                        <a:latin typeface="Arial" panose="020B0604020202020204" pitchFamily="34" charset="0"/>
                        <a:cs typeface="Arial" panose="020B0604020202020204" pitchFamily="34" charset="0"/>
                      </a:endParaRPr>
                    </a:p>
                  </a:txBody>
                  <a:tcPr marL="103209" marR="103209" marT="51604" marB="51604">
                    <a:solidFill>
                      <a:srgbClr val="9966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Entrada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solidFill>
                      <a:srgbClr val="9966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Entrada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solidFill>
                      <a:srgbClr val="9966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Entrada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solidFill>
                      <a:srgbClr val="9966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Entrada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solidFill>
                      <a:srgbClr val="9966FF"/>
                    </a:solidFill>
                  </a:tcPr>
                </a:tc>
                <a:extLst>
                  <a:ext uri="{0D108BD9-81ED-4DB2-BD59-A6C34878D82A}">
                    <a16:rowId xmlns:a16="http://schemas.microsoft.com/office/drawing/2014/main" val="3369226824"/>
                  </a:ext>
                </a:extLst>
              </a:tr>
              <a:tr h="404883">
                <a:tc>
                  <a:txBody>
                    <a:bodyPr/>
                    <a:lstStyle/>
                    <a:p>
                      <a:pPr algn="l"/>
                      <a:r>
                        <a:rPr lang="es-MX" sz="1200" dirty="0" smtClean="0">
                          <a:latin typeface="Arial" panose="020B0604020202020204" pitchFamily="34" charset="0"/>
                          <a:cs typeface="Arial" panose="020B0604020202020204" pitchFamily="34" charset="0"/>
                        </a:rPr>
                        <a:t>8:15–</a:t>
                      </a:r>
                      <a:r>
                        <a:rPr lang="es-MX" sz="1200" baseline="0" dirty="0" smtClean="0">
                          <a:latin typeface="Arial" panose="020B0604020202020204" pitchFamily="34" charset="0"/>
                          <a:cs typeface="Arial" panose="020B0604020202020204" pitchFamily="34" charset="0"/>
                        </a:rPr>
                        <a:t>8:30</a:t>
                      </a:r>
                      <a:endParaRPr lang="es-MX" sz="1200" dirty="0">
                        <a:latin typeface="Arial" panose="020B0604020202020204" pitchFamily="34" charset="0"/>
                        <a:cs typeface="Arial" panose="020B0604020202020204" pitchFamily="34" charset="0"/>
                      </a:endParaRPr>
                    </a:p>
                  </a:txBody>
                  <a:tcPr marL="103209" marR="103209" marT="51604" marB="51604"/>
                </a:tc>
                <a:tc>
                  <a:txBody>
                    <a:bodyPr/>
                    <a:lstStyle/>
                    <a:p>
                      <a:pPr algn="ctr"/>
                      <a:r>
                        <a:rPr lang="es-MX" sz="1400" dirty="0" smtClean="0">
                          <a:latin typeface="Arial" panose="020B0604020202020204" pitchFamily="34" charset="0"/>
                          <a:cs typeface="Arial" panose="020B0604020202020204" pitchFamily="34" charset="0"/>
                        </a:rPr>
                        <a:t>Honores a la bandera</a:t>
                      </a:r>
                      <a:endParaRPr lang="es-MX" sz="1400" dirty="0">
                        <a:latin typeface="Arial" panose="020B0604020202020204" pitchFamily="34" charset="0"/>
                        <a:cs typeface="Arial" panose="020B0604020202020204" pitchFamily="34" charset="0"/>
                      </a:endParaRPr>
                    </a:p>
                  </a:txBody>
                  <a:tcPr marL="103209" marR="103209" marT="51604" marB="51604">
                    <a:solidFill>
                      <a:srgbClr val="66CCFF"/>
                    </a:solidFill>
                  </a:tcPr>
                </a:tc>
                <a:tc>
                  <a:txBody>
                    <a:bodyPr/>
                    <a:lstStyle/>
                    <a:p>
                      <a:pPr algn="ctr"/>
                      <a:r>
                        <a:rPr lang="es-MX" sz="1400" dirty="0" smtClean="0">
                          <a:latin typeface="Arial" panose="020B0604020202020204" pitchFamily="34" charset="0"/>
                          <a:cs typeface="Arial" panose="020B0604020202020204" pitchFamily="34" charset="0"/>
                        </a:rPr>
                        <a:t>Activación física</a:t>
                      </a:r>
                      <a:endParaRPr lang="es-MX" sz="1400" dirty="0">
                        <a:latin typeface="Arial" panose="020B0604020202020204" pitchFamily="34" charset="0"/>
                        <a:cs typeface="Arial" panose="020B0604020202020204" pitchFamily="34" charset="0"/>
                      </a:endParaRPr>
                    </a:p>
                  </a:txBody>
                  <a:tcPr marL="103209" marR="103209" marT="51604" marB="51604">
                    <a:solidFill>
                      <a:srgbClr val="FF66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Activación física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solidFill>
                      <a:srgbClr val="FF66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Activación física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solidFill>
                      <a:srgbClr val="FF66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Activación física</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solidFill>
                      <a:srgbClr val="FF6600"/>
                    </a:solidFill>
                  </a:tcPr>
                </a:tc>
                <a:extLst>
                  <a:ext uri="{0D108BD9-81ED-4DB2-BD59-A6C34878D82A}">
                    <a16:rowId xmlns:a16="http://schemas.microsoft.com/office/drawing/2014/main" val="613847631"/>
                  </a:ext>
                </a:extLst>
              </a:tr>
              <a:tr h="449807">
                <a:tc rowSpan="2">
                  <a:txBody>
                    <a:bodyPr/>
                    <a:lstStyle/>
                    <a:p>
                      <a:pPr algn="l"/>
                      <a:endParaRPr lang="es-MX" sz="1200" dirty="0" smtClean="0">
                        <a:latin typeface="Arial" panose="020B0604020202020204" pitchFamily="34" charset="0"/>
                        <a:cs typeface="Arial" panose="020B0604020202020204" pitchFamily="34" charset="0"/>
                      </a:endParaRPr>
                    </a:p>
                    <a:p>
                      <a:pPr algn="l"/>
                      <a:r>
                        <a:rPr lang="es-MX" sz="1200" dirty="0" smtClean="0">
                          <a:latin typeface="Arial" panose="020B0604020202020204" pitchFamily="34" charset="0"/>
                          <a:cs typeface="Arial" panose="020B0604020202020204" pitchFamily="34" charset="0"/>
                        </a:rPr>
                        <a:t>8:30–9:00 </a:t>
                      </a:r>
                      <a:endParaRPr lang="es-MX" sz="1200" dirty="0">
                        <a:latin typeface="Arial" panose="020B0604020202020204" pitchFamily="34" charset="0"/>
                        <a:cs typeface="Arial" panose="020B0604020202020204" pitchFamily="34" charset="0"/>
                      </a:endParaRPr>
                    </a:p>
                  </a:txBody>
                  <a:tcPr marL="103209" marR="103209" marT="51604" marB="51604"/>
                </a:tc>
                <a:tc rowSpan="2">
                  <a:txBody>
                    <a:bodyPr/>
                    <a:lstStyle/>
                    <a:p>
                      <a:pPr algn="ctr"/>
                      <a:endParaRPr lang="es-MX" sz="1400" dirty="0" smtClean="0">
                        <a:latin typeface="Arial" panose="020B0604020202020204" pitchFamily="34" charset="0"/>
                        <a:cs typeface="Arial" panose="020B0604020202020204" pitchFamily="34" charset="0"/>
                      </a:endParaRPr>
                    </a:p>
                    <a:p>
                      <a:pPr algn="ct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Ed. Artística</a:t>
                      </a:r>
                      <a:endParaRPr lang="es-MX" sz="1400" dirty="0">
                        <a:latin typeface="Arial" panose="020B0604020202020204" pitchFamily="34" charset="0"/>
                        <a:cs typeface="Arial" panose="020B0604020202020204" pitchFamily="34" charset="0"/>
                      </a:endParaRPr>
                    </a:p>
                  </a:txBody>
                  <a:tcPr marL="103209" marR="103209" marT="51604" marB="51604">
                    <a:solidFill>
                      <a:srgbClr val="00B0F0"/>
                    </a:solidFill>
                  </a:tcPr>
                </a:tc>
                <a:tc rowSpan="2">
                  <a:txBody>
                    <a:bodyPr/>
                    <a:lstStyle/>
                    <a:p>
                      <a:pPr algn="ctr"/>
                      <a:endParaRPr lang="es-MX" sz="1400" dirty="0" smtClean="0">
                        <a:latin typeface="Arial" panose="020B0604020202020204" pitchFamily="34" charset="0"/>
                        <a:cs typeface="Arial" panose="020B0604020202020204" pitchFamily="34" charset="0"/>
                      </a:endParaRPr>
                    </a:p>
                    <a:p>
                      <a:pPr algn="ct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Ed.</a:t>
                      </a:r>
                      <a:r>
                        <a:rPr lang="es-MX" sz="1400" baseline="0" dirty="0" smtClean="0">
                          <a:latin typeface="Arial" panose="020B0604020202020204" pitchFamily="34" charset="0"/>
                          <a:cs typeface="Arial" panose="020B0604020202020204" pitchFamily="34" charset="0"/>
                        </a:rPr>
                        <a:t> Física</a:t>
                      </a:r>
                      <a:endParaRPr lang="es-MX" sz="1400" dirty="0">
                        <a:latin typeface="Arial" panose="020B0604020202020204" pitchFamily="34" charset="0"/>
                        <a:cs typeface="Arial" panose="020B0604020202020204" pitchFamily="34" charset="0"/>
                      </a:endParaRPr>
                    </a:p>
                  </a:txBody>
                  <a:tcPr marL="103209" marR="103209" marT="51604" marB="51604">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Actividad de</a:t>
                      </a:r>
                      <a:r>
                        <a:rPr lang="es-MX" sz="1400" baseline="0" dirty="0" smtClean="0">
                          <a:latin typeface="Arial" panose="020B0604020202020204" pitchFamily="34" charset="0"/>
                          <a:cs typeface="Arial" panose="020B0604020202020204" pitchFamily="34" charset="0"/>
                        </a:rPr>
                        <a:t> Buen día</a:t>
                      </a:r>
                      <a:endParaRPr lang="es-MX" sz="1400" dirty="0" smtClean="0">
                        <a:latin typeface="Arial" panose="020B0604020202020204" pitchFamily="34" charset="0"/>
                        <a:cs typeface="Arial" panose="020B0604020202020204" pitchFamily="34" charset="0"/>
                      </a:endParaRPr>
                    </a:p>
                  </a:txBody>
                  <a:tcPr marL="103209" marR="103209" marT="51604" marB="51604">
                    <a:lnB w="12700" cap="flat" cmpd="sng" algn="ctr">
                      <a:solidFill>
                        <a:schemeClr val="tx1"/>
                      </a:solidFill>
                      <a:prstDash val="solid"/>
                      <a:round/>
                      <a:headEnd type="none" w="med" len="med"/>
                      <a:tailEnd type="none" w="med" len="med"/>
                    </a:lnB>
                    <a:solidFill>
                      <a:srgbClr val="FF00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Actividad de</a:t>
                      </a:r>
                      <a:r>
                        <a:rPr lang="es-MX" sz="1400" baseline="0" dirty="0" smtClean="0">
                          <a:latin typeface="Arial" panose="020B0604020202020204" pitchFamily="34" charset="0"/>
                          <a:cs typeface="Arial" panose="020B0604020202020204" pitchFamily="34" charset="0"/>
                        </a:rPr>
                        <a:t> Buen día</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dirty="0" smtClean="0">
                        <a:latin typeface="Arial" panose="020B0604020202020204" pitchFamily="34" charset="0"/>
                        <a:cs typeface="Arial" panose="020B0604020202020204" pitchFamily="34" charset="0"/>
                      </a:endParaRPr>
                    </a:p>
                  </a:txBody>
                  <a:tcPr marL="103209" marR="103209" marT="51604" marB="51604">
                    <a:lnB w="12700" cap="flat" cmpd="sng" algn="ctr">
                      <a:solidFill>
                        <a:schemeClr val="tx1"/>
                      </a:solidFill>
                      <a:prstDash val="solid"/>
                      <a:round/>
                      <a:headEnd type="none" w="med" len="med"/>
                      <a:tailEnd type="none" w="med" len="med"/>
                    </a:lnB>
                    <a:solidFill>
                      <a:srgbClr val="FF00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Actividad de</a:t>
                      </a:r>
                      <a:r>
                        <a:rPr lang="es-MX" sz="1400" baseline="0" dirty="0" smtClean="0">
                          <a:latin typeface="Arial" panose="020B0604020202020204" pitchFamily="34" charset="0"/>
                          <a:cs typeface="Arial" panose="020B0604020202020204" pitchFamily="34" charset="0"/>
                        </a:rPr>
                        <a:t> Buen día</a:t>
                      </a:r>
                      <a:endParaRPr lang="es-MX" sz="1400" dirty="0" smtClean="0">
                        <a:latin typeface="Arial" panose="020B0604020202020204" pitchFamily="34" charset="0"/>
                        <a:cs typeface="Arial" panose="020B0604020202020204" pitchFamily="34" charset="0"/>
                      </a:endParaRPr>
                    </a:p>
                    <a:p>
                      <a:pPr algn="ctr"/>
                      <a:endParaRPr lang="es-MX" sz="1400" dirty="0">
                        <a:latin typeface="Arial" panose="020B0604020202020204" pitchFamily="34" charset="0"/>
                        <a:cs typeface="Arial" panose="020B0604020202020204" pitchFamily="34" charset="0"/>
                      </a:endParaRPr>
                    </a:p>
                  </a:txBody>
                  <a:tcPr marL="103209" marR="103209" marT="51604" marB="51604">
                    <a:lnB w="12700" cap="flat" cmpd="sng" algn="ctr">
                      <a:solidFill>
                        <a:schemeClr val="tx1"/>
                      </a:solidFill>
                      <a:prstDash val="solid"/>
                      <a:round/>
                      <a:headEnd type="none" w="med" len="med"/>
                      <a:tailEnd type="none" w="med" len="med"/>
                    </a:lnB>
                    <a:solidFill>
                      <a:srgbClr val="FF0066"/>
                    </a:solidFill>
                  </a:tcPr>
                </a:tc>
                <a:extLst>
                  <a:ext uri="{0D108BD9-81ED-4DB2-BD59-A6C34878D82A}">
                    <a16:rowId xmlns:a16="http://schemas.microsoft.com/office/drawing/2014/main" val="85411569"/>
                  </a:ext>
                </a:extLst>
              </a:tr>
              <a:tr h="818781">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Más</a:t>
                      </a:r>
                      <a:r>
                        <a:rPr lang="es-MX" sz="1400" baseline="0" dirty="0" smtClean="0">
                          <a:latin typeface="Arial" panose="020B0604020202020204" pitchFamily="34" charset="0"/>
                          <a:cs typeface="Arial" panose="020B0604020202020204" pitchFamily="34" charset="0"/>
                        </a:rPr>
                        <a:t> de la oveja</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L </a:t>
                      </a:r>
                      <a:r>
                        <a:rPr lang="es-MX" sz="1400" dirty="0" smtClean="0">
                          <a:latin typeface="Arial" panose="020B0604020202020204" pitchFamily="34" charset="0"/>
                          <a:cs typeface="Arial" panose="020B0604020202020204" pitchFamily="34" charset="0"/>
                        </a:rPr>
                        <a:t>y </a:t>
                      </a:r>
                      <a:r>
                        <a:rPr lang="es-MX" sz="1400" baseline="0" dirty="0" smtClean="0">
                          <a:latin typeface="Arial" panose="020B0604020202020204" pitchFamily="34" charset="0"/>
                          <a:cs typeface="Arial" panose="020B0604020202020204" pitchFamily="34" charset="0"/>
                        </a:rPr>
                        <a:t>C</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dirty="0" smtClean="0">
                        <a:latin typeface="Arial" panose="020B0604020202020204" pitchFamily="34" charset="0"/>
                        <a:cs typeface="Arial" panose="020B0604020202020204" pitchFamily="34" charset="0"/>
                      </a:endParaRPr>
                    </a:p>
                  </a:txBody>
                  <a:tcPr marL="103209" marR="103209" marT="51604" marB="51604">
                    <a:lnT w="12700" cap="flat" cmpd="sng" algn="ctr">
                      <a:solidFill>
                        <a:schemeClr val="tx1"/>
                      </a:solidFill>
                      <a:prstDash val="solid"/>
                      <a:round/>
                      <a:headEnd type="none" w="med" len="med"/>
                      <a:tailEnd type="none" w="med" len="med"/>
                    </a:lnT>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¿Hortalizas y verduras?</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L</a:t>
                      </a:r>
                      <a:r>
                        <a:rPr lang="es-MX" sz="1400" baseline="0" dirty="0" smtClean="0">
                          <a:latin typeface="Arial" panose="020B0604020202020204" pitchFamily="34" charset="0"/>
                          <a:cs typeface="Arial" panose="020B0604020202020204" pitchFamily="34" charset="0"/>
                        </a:rPr>
                        <a:t> y C</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dirty="0" smtClean="0">
                        <a:latin typeface="Arial" panose="020B0604020202020204" pitchFamily="34" charset="0"/>
                        <a:cs typeface="Arial" panose="020B0604020202020204" pitchFamily="34" charset="0"/>
                      </a:endParaRPr>
                    </a:p>
                  </a:txBody>
                  <a:tcPr marL="103209" marR="103209" marT="51604" marB="51604">
                    <a:lnT w="12700" cap="flat" cmpd="sng" algn="ctr">
                      <a:solidFill>
                        <a:schemeClr val="tx1"/>
                      </a:solidFill>
                      <a:prstDash val="solid"/>
                      <a:round/>
                      <a:headEnd type="none" w="med" len="med"/>
                      <a:tailEnd type="none" w="med" len="med"/>
                    </a:lnT>
                    <a:solidFill>
                      <a:srgbClr val="FF3300"/>
                    </a:solidFill>
                  </a:tcPr>
                </a:tc>
                <a:tc>
                  <a:txBody>
                    <a:bodyPr/>
                    <a:lstStyle/>
                    <a:p>
                      <a:pPr marL="0" marR="0" indent="0" algn="ctr" defTabSz="1032083" rtl="0" eaLnBrk="1" fontAlgn="auto" latinLnBrk="0" hangingPunct="1">
                        <a:lnSpc>
                          <a:spcPct val="100000"/>
                        </a:lnSpc>
                        <a:spcBef>
                          <a:spcPts val="0"/>
                        </a:spcBef>
                        <a:spcAft>
                          <a:spcPts val="0"/>
                        </a:spcAft>
                        <a:buClrTx/>
                        <a:buSzTx/>
                        <a:buFontTx/>
                        <a:buNone/>
                        <a:tabLst/>
                        <a:defRPr/>
                      </a:pPr>
                      <a:endParaRPr lang="es-MX" sz="14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Rincones</a:t>
                      </a: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PM</a:t>
                      </a:r>
                      <a:endParaRPr lang="es-MX" sz="1400" dirty="0">
                        <a:latin typeface="Arial" panose="020B0604020202020204" pitchFamily="34" charset="0"/>
                        <a:cs typeface="Arial" panose="020B0604020202020204" pitchFamily="34" charset="0"/>
                      </a:endParaRPr>
                    </a:p>
                  </a:txBody>
                  <a:tcPr marL="103209" marR="103209" marT="51604" marB="51604">
                    <a:lnT w="12700" cap="flat" cmpd="sng" algn="ctr">
                      <a:solidFill>
                        <a:schemeClr val="tx1"/>
                      </a:solidFill>
                      <a:prstDash val="solid"/>
                      <a:round/>
                      <a:headEnd type="none" w="med" len="med"/>
                      <a:tailEnd type="none" w="med" len="med"/>
                    </a:lnT>
                    <a:solidFill>
                      <a:srgbClr val="CC3399"/>
                    </a:solidFill>
                  </a:tcPr>
                </a:tc>
                <a:extLst>
                  <a:ext uri="{0D108BD9-81ED-4DB2-BD59-A6C34878D82A}">
                    <a16:rowId xmlns:a16="http://schemas.microsoft.com/office/drawing/2014/main" val="2940724688"/>
                  </a:ext>
                </a:extLst>
              </a:tr>
              <a:tr h="515570">
                <a:tc>
                  <a:txBody>
                    <a:bodyPr/>
                    <a:lstStyle/>
                    <a:p>
                      <a:pPr algn="l"/>
                      <a:endParaRPr lang="es-MX" sz="1200" dirty="0" smtClean="0">
                        <a:latin typeface="Arial" panose="020B0604020202020204" pitchFamily="34" charset="0"/>
                        <a:cs typeface="Arial" panose="020B0604020202020204" pitchFamily="34" charset="0"/>
                      </a:endParaRPr>
                    </a:p>
                    <a:p>
                      <a:pPr algn="l"/>
                      <a:r>
                        <a:rPr lang="es-MX" sz="1200" dirty="0" smtClean="0">
                          <a:latin typeface="Arial" panose="020B0604020202020204" pitchFamily="34" charset="0"/>
                          <a:cs typeface="Arial" panose="020B0604020202020204" pitchFamily="34" charset="0"/>
                        </a:rPr>
                        <a:t>9:00–9:30</a:t>
                      </a:r>
                      <a:endParaRPr lang="es-MX" sz="1200" dirty="0">
                        <a:latin typeface="Arial" panose="020B0604020202020204" pitchFamily="34" charset="0"/>
                        <a:cs typeface="Arial" panose="020B0604020202020204" pitchFamily="34" charset="0"/>
                      </a:endParaRPr>
                    </a:p>
                  </a:txBody>
                  <a:tcPr marL="103209" marR="103209" marT="51604" marB="516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¿Qué es el cerdito?</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L y </a:t>
                      </a:r>
                      <a:r>
                        <a:rPr lang="es-MX" sz="1400" baseline="0" dirty="0" smtClean="0">
                          <a:latin typeface="Arial" panose="020B0604020202020204" pitchFamily="34" charset="0"/>
                          <a:cs typeface="Arial" panose="020B0604020202020204" pitchFamily="34" charset="0"/>
                        </a:rPr>
                        <a:t>C</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dirty="0" smtClean="0">
                        <a:latin typeface="Arial" panose="020B0604020202020204" pitchFamily="34" charset="0"/>
                        <a:cs typeface="Arial" panose="020B0604020202020204" pitchFamily="34" charset="0"/>
                      </a:endParaRPr>
                    </a:p>
                  </a:txBody>
                  <a:tcPr marL="103209" marR="103209" marT="51604" marB="51604">
                    <a:solidFill>
                      <a:srgbClr val="92D050"/>
                    </a:solidFill>
                  </a:tcPr>
                </a:tc>
                <a:tc>
                  <a:txBody>
                    <a:bodyPr/>
                    <a:lstStyle/>
                    <a:p>
                      <a:pPr algn="ct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Ed. Artística</a:t>
                      </a:r>
                      <a:endParaRPr lang="es-MX" sz="1400" dirty="0">
                        <a:latin typeface="Arial" panose="020B0604020202020204" pitchFamily="34" charset="0"/>
                        <a:cs typeface="Arial" panose="020B0604020202020204" pitchFamily="34" charset="0"/>
                      </a:endParaRPr>
                    </a:p>
                  </a:txBody>
                  <a:tcPr marL="103209" marR="103209" marT="51604" marB="51604">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Lana y más</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E</a:t>
                      </a:r>
                    </a:p>
                  </a:txBody>
                  <a:tcPr marL="103209" marR="103209" marT="51604" marB="51604">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Contando</a:t>
                      </a:r>
                      <a:r>
                        <a:rPr lang="es-MX" sz="1400" baseline="0" dirty="0" smtClean="0">
                          <a:latin typeface="Arial" panose="020B0604020202020204" pitchFamily="34" charset="0"/>
                          <a:cs typeface="Arial" panose="020B0604020202020204" pitchFamily="34" charset="0"/>
                        </a:rPr>
                        <a:t> granos de elotes</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PM</a:t>
                      </a:r>
                      <a:endParaRPr lang="es-MX" sz="1400" dirty="0" smtClean="0">
                        <a:latin typeface="Arial" panose="020B0604020202020204" pitchFamily="34" charset="0"/>
                        <a:cs typeface="Arial" panose="020B0604020202020204" pitchFamily="34" charset="0"/>
                      </a:endParaRPr>
                    </a:p>
                    <a:p>
                      <a:pPr algn="ctr"/>
                      <a:endParaRPr lang="es-MX" sz="1400" dirty="0">
                        <a:latin typeface="Arial" panose="020B0604020202020204" pitchFamily="34" charset="0"/>
                        <a:cs typeface="Arial" panose="020B0604020202020204" pitchFamily="34" charset="0"/>
                      </a:endParaRPr>
                    </a:p>
                  </a:txBody>
                  <a:tcPr marL="103209" marR="103209" marT="51604" marB="51604">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Rincones</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L y C</a:t>
                      </a:r>
                    </a:p>
                    <a:p>
                      <a:pPr marL="0" marR="0" indent="0" algn="ctr" defTabSz="914400" rtl="0" eaLnBrk="1" fontAlgn="auto" latinLnBrk="0" hangingPunct="1">
                        <a:lnSpc>
                          <a:spcPct val="100000"/>
                        </a:lnSpc>
                        <a:spcBef>
                          <a:spcPts val="0"/>
                        </a:spcBef>
                        <a:spcAft>
                          <a:spcPts val="0"/>
                        </a:spcAft>
                        <a:buClrTx/>
                        <a:buSzTx/>
                        <a:buFontTx/>
                        <a:buNone/>
                        <a:tabLst/>
                        <a:defRPr/>
                      </a:pPr>
                      <a:endParaRPr lang="es-MX" sz="1400" dirty="0" smtClean="0">
                        <a:latin typeface="Arial" panose="020B0604020202020204" pitchFamily="34" charset="0"/>
                        <a:cs typeface="Arial" panose="020B0604020202020204" pitchFamily="34" charset="0"/>
                      </a:endParaRPr>
                    </a:p>
                  </a:txBody>
                  <a:tcPr marL="103209" marR="103209" marT="51604" marB="51604">
                    <a:solidFill>
                      <a:srgbClr val="CC3399"/>
                    </a:solidFill>
                  </a:tcPr>
                </a:tc>
                <a:extLst>
                  <a:ext uri="{0D108BD9-81ED-4DB2-BD59-A6C34878D82A}">
                    <a16:rowId xmlns:a16="http://schemas.microsoft.com/office/drawing/2014/main" val="3976058915"/>
                  </a:ext>
                </a:extLst>
              </a:tr>
              <a:tr h="734285">
                <a:tc>
                  <a:txBody>
                    <a:bodyPr/>
                    <a:lstStyle/>
                    <a:p>
                      <a:pPr algn="l"/>
                      <a:endParaRPr lang="es-MX" sz="1200" dirty="0" smtClean="0">
                        <a:latin typeface="Arial" panose="020B0604020202020204" pitchFamily="34" charset="0"/>
                        <a:cs typeface="Arial" panose="020B0604020202020204" pitchFamily="34" charset="0"/>
                      </a:endParaRPr>
                    </a:p>
                    <a:p>
                      <a:pPr algn="l"/>
                      <a:r>
                        <a:rPr lang="es-MX" sz="1200" dirty="0" smtClean="0">
                          <a:latin typeface="Arial" panose="020B0604020202020204" pitchFamily="34" charset="0"/>
                          <a:cs typeface="Arial" panose="020B0604020202020204" pitchFamily="34" charset="0"/>
                        </a:rPr>
                        <a:t>9:30–10:00 </a:t>
                      </a:r>
                      <a:endParaRPr lang="es-MX" sz="1200" dirty="0">
                        <a:latin typeface="Arial" panose="020B0604020202020204" pitchFamily="34" charset="0"/>
                        <a:cs typeface="Arial" panose="020B0604020202020204" pitchFamily="34" charset="0"/>
                      </a:endParaRPr>
                    </a:p>
                  </a:txBody>
                  <a:tcPr marL="103209" marR="103209" marT="51604" marB="51604"/>
                </a:tc>
                <a:tc>
                  <a:txBody>
                    <a:bodyPr/>
                    <a:lstStyle/>
                    <a:p>
                      <a:pPr algn="ctr"/>
                      <a:r>
                        <a:rPr lang="es-MX" sz="1400" dirty="0" smtClean="0">
                          <a:latin typeface="Arial" panose="020B0604020202020204" pitchFamily="34" charset="0"/>
                          <a:cs typeface="Arial" panose="020B0604020202020204" pitchFamily="34" charset="0"/>
                        </a:rPr>
                        <a:t>Derivados</a:t>
                      </a:r>
                      <a:r>
                        <a:rPr lang="es-MX" sz="1400" baseline="0" dirty="0" smtClean="0">
                          <a:latin typeface="Arial" panose="020B0604020202020204" pitchFamily="34" charset="0"/>
                          <a:cs typeface="Arial" panose="020B0604020202020204" pitchFamily="34" charset="0"/>
                        </a:rPr>
                        <a:t> de mi amigo</a:t>
                      </a:r>
                    </a:p>
                    <a:p>
                      <a:pPr algn="ctr"/>
                      <a:r>
                        <a:rPr lang="es-MX" sz="1400" baseline="0" dirty="0" smtClean="0">
                          <a:latin typeface="Arial" panose="020B0604020202020204" pitchFamily="34" charset="0"/>
                          <a:cs typeface="Arial" panose="020B0604020202020204" pitchFamily="34" charset="0"/>
                        </a:rPr>
                        <a:t>E</a:t>
                      </a:r>
                      <a:endParaRPr lang="es-MX" sz="1400" dirty="0" smtClean="0">
                        <a:latin typeface="Arial" panose="020B0604020202020204" pitchFamily="34" charset="0"/>
                        <a:cs typeface="Arial" panose="020B0604020202020204" pitchFamily="34" charset="0"/>
                      </a:endParaRPr>
                    </a:p>
                  </a:txBody>
                  <a:tcPr marL="103209" marR="103209" marT="51604" marB="51604">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Conozcan</a:t>
                      </a:r>
                      <a:r>
                        <a:rPr lang="es-MX" sz="1400" baseline="0" dirty="0" smtClean="0">
                          <a:latin typeface="Arial" panose="020B0604020202020204" pitchFamily="34" charset="0"/>
                          <a:cs typeface="Arial" panose="020B0604020202020204" pitchFamily="34" charset="0"/>
                        </a:rPr>
                        <a:t> el </a:t>
                      </a:r>
                      <a:r>
                        <a:rPr lang="es-MX" sz="1400" dirty="0" smtClean="0">
                          <a:latin typeface="Arial" panose="020B0604020202020204" pitchFamily="34" charset="0"/>
                          <a:cs typeface="Arial" panose="020B0604020202020204" pitchFamily="34" charset="0"/>
                        </a:rPr>
                        <a:t>pato</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L y </a:t>
                      </a:r>
                      <a:r>
                        <a:rPr lang="es-MX" sz="1400" baseline="0" dirty="0" smtClean="0">
                          <a:latin typeface="Arial" panose="020B0604020202020204" pitchFamily="34" charset="0"/>
                          <a:cs typeface="Arial" panose="020B0604020202020204" pitchFamily="34" charset="0"/>
                        </a:rPr>
                        <a:t>C</a:t>
                      </a:r>
                      <a:endParaRPr lang="es-MX" sz="1400" dirty="0" smtClean="0">
                        <a:latin typeface="Arial" panose="020B0604020202020204" pitchFamily="34" charset="0"/>
                        <a:cs typeface="Arial" panose="020B0604020202020204" pitchFamily="34" charset="0"/>
                      </a:endParaRPr>
                    </a:p>
                  </a:txBody>
                  <a:tcPr marL="103209" marR="103209" marT="51604" marB="51604">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Taller de</a:t>
                      </a:r>
                      <a:r>
                        <a:rPr lang="es-MX" sz="1400" baseline="0" dirty="0" smtClean="0">
                          <a:latin typeface="Arial" panose="020B0604020202020204" pitchFamily="34" charset="0"/>
                          <a:cs typeface="Arial" panose="020B0604020202020204" pitchFamily="34" charset="0"/>
                        </a:rPr>
                        <a:t> la oveja</a:t>
                      </a:r>
                      <a:endParaRPr lang="es-MX" sz="14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L y</a:t>
                      </a:r>
                      <a:r>
                        <a:rPr lang="es-MX" sz="1400" baseline="0" dirty="0" smtClean="0">
                          <a:latin typeface="Arial" panose="020B0604020202020204" pitchFamily="34" charset="0"/>
                          <a:cs typeface="Arial" panose="020B0604020202020204" pitchFamily="34" charset="0"/>
                        </a:rPr>
                        <a:t> C</a:t>
                      </a:r>
                      <a:endParaRPr lang="es-MX" sz="1400" dirty="0" smtClean="0">
                        <a:latin typeface="Arial" panose="020B0604020202020204" pitchFamily="34" charset="0"/>
                        <a:cs typeface="Arial" panose="020B0604020202020204" pitchFamily="34" charset="0"/>
                      </a:endParaRPr>
                    </a:p>
                  </a:txBody>
                  <a:tcPr marL="103209" marR="103209" marT="51604" marB="51604">
                    <a:solidFill>
                      <a:srgbClr val="FF33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Beneficios</a:t>
                      </a:r>
                      <a:r>
                        <a:rPr lang="es-MX" sz="1400" baseline="0" dirty="0" smtClean="0">
                          <a:latin typeface="Arial" panose="020B0604020202020204" pitchFamily="34" charset="0"/>
                          <a:cs typeface="Arial" panose="020B0604020202020204" pitchFamily="34" charset="0"/>
                        </a:rPr>
                        <a:t> del sembradío</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aseline="0" dirty="0" smtClean="0">
                          <a:latin typeface="Arial" panose="020B0604020202020204" pitchFamily="34" charset="0"/>
                          <a:cs typeface="Arial" panose="020B0604020202020204" pitchFamily="34" charset="0"/>
                        </a:rPr>
                        <a:t>E</a:t>
                      </a:r>
                      <a:endParaRPr lang="es-MX" sz="1400" dirty="0" smtClean="0">
                        <a:latin typeface="Arial" panose="020B0604020202020204" pitchFamily="34" charset="0"/>
                        <a:cs typeface="Arial" panose="020B0604020202020204" pitchFamily="34" charset="0"/>
                      </a:endParaRPr>
                    </a:p>
                  </a:txBody>
                  <a:tcPr marL="103209" marR="103209" marT="51604" marB="51604">
                    <a:solidFill>
                      <a:srgbClr val="3399FF"/>
                    </a:solidFill>
                  </a:tcPr>
                </a:tc>
                <a:tc>
                  <a:txBody>
                    <a:bodyPr/>
                    <a:lstStyle/>
                    <a:p>
                      <a:pPr marL="0" marR="0" indent="0" algn="ctr" defTabSz="1032083"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Rincones</a:t>
                      </a:r>
                    </a:p>
                    <a:p>
                      <a:pPr marL="0" marR="0" indent="0" algn="ctr" defTabSz="1032083"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E</a:t>
                      </a:r>
                    </a:p>
                    <a:p>
                      <a:pPr algn="ctr"/>
                      <a:endParaRPr lang="es-MX" sz="1400" dirty="0">
                        <a:latin typeface="Arial" panose="020B0604020202020204" pitchFamily="34" charset="0"/>
                        <a:cs typeface="Arial" panose="020B0604020202020204" pitchFamily="34" charset="0"/>
                      </a:endParaRPr>
                    </a:p>
                  </a:txBody>
                  <a:tcPr marL="103209" marR="103209" marT="51604" marB="51604">
                    <a:solidFill>
                      <a:srgbClr val="CC3399"/>
                    </a:solidFill>
                  </a:tcPr>
                </a:tc>
                <a:extLst>
                  <a:ext uri="{0D108BD9-81ED-4DB2-BD59-A6C34878D82A}">
                    <a16:rowId xmlns:a16="http://schemas.microsoft.com/office/drawing/2014/main" val="1707711916"/>
                  </a:ext>
                </a:extLst>
              </a:tr>
              <a:tr h="653808">
                <a:tc>
                  <a:txBody>
                    <a:bodyPr/>
                    <a:lstStyle/>
                    <a:p>
                      <a:pPr algn="l"/>
                      <a:r>
                        <a:rPr lang="es-MX" sz="1200" dirty="0" smtClean="0">
                          <a:latin typeface="Arial" panose="020B0604020202020204" pitchFamily="34" charset="0"/>
                          <a:cs typeface="Arial" panose="020B0604020202020204" pitchFamily="34" charset="0"/>
                        </a:rPr>
                        <a:t>10:00–10:30 </a:t>
                      </a:r>
                      <a:endParaRPr lang="es-MX" sz="1200" dirty="0">
                        <a:latin typeface="Arial" panose="020B0604020202020204" pitchFamily="34" charset="0"/>
                        <a:cs typeface="Arial" panose="020B0604020202020204" pitchFamily="34" charset="0"/>
                      </a:endParaRPr>
                    </a:p>
                  </a:txBody>
                  <a:tcPr marL="103209" marR="103209" marT="51604" marB="51604"/>
                </a:tc>
                <a:tc>
                  <a:txBody>
                    <a:bodyPr/>
                    <a:lstStyle/>
                    <a:p>
                      <a:pPr algn="ctr"/>
                      <a:r>
                        <a:rPr lang="es-MX" sz="1400" dirty="0" smtClean="0">
                          <a:latin typeface="Arial" panose="020B0604020202020204" pitchFamily="34" charset="0"/>
                          <a:cs typeface="Arial" panose="020B0604020202020204" pitchFamily="34" charset="0"/>
                        </a:rPr>
                        <a:t>Taller</a:t>
                      </a:r>
                      <a:r>
                        <a:rPr lang="es-MX" sz="1400" baseline="0" dirty="0" smtClean="0">
                          <a:latin typeface="Arial" panose="020B0604020202020204" pitchFamily="34" charset="0"/>
                          <a:cs typeface="Arial" panose="020B0604020202020204" pitchFamily="34" charset="0"/>
                        </a:rPr>
                        <a:t> del cerdito</a:t>
                      </a:r>
                    </a:p>
                    <a:p>
                      <a:pPr algn="ctr"/>
                      <a:r>
                        <a:rPr lang="es-MX" sz="1400" baseline="0" dirty="0" smtClean="0">
                          <a:latin typeface="Arial" panose="020B0604020202020204" pitchFamily="34" charset="0"/>
                          <a:cs typeface="Arial" panose="020B0604020202020204" pitchFamily="34" charset="0"/>
                        </a:rPr>
                        <a:t>L y C</a:t>
                      </a:r>
                      <a:endParaRPr lang="es-MX" sz="1400" dirty="0" smtClean="0">
                        <a:latin typeface="Arial" panose="020B0604020202020204" pitchFamily="34" charset="0"/>
                        <a:cs typeface="Arial" panose="020B0604020202020204" pitchFamily="34" charset="0"/>
                      </a:endParaRPr>
                    </a:p>
                    <a:p>
                      <a:pPr algn="ctr"/>
                      <a:endParaRPr lang="es-MX" sz="1400" dirty="0">
                        <a:latin typeface="Arial" panose="020B0604020202020204" pitchFamily="34" charset="0"/>
                        <a:cs typeface="Arial" panose="020B0604020202020204" pitchFamily="34" charset="0"/>
                      </a:endParaRPr>
                    </a:p>
                  </a:txBody>
                  <a:tcPr marL="103209" marR="103209" marT="51604" marB="51604">
                    <a:solidFill>
                      <a:srgbClr val="FF33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¿Se</a:t>
                      </a:r>
                      <a:r>
                        <a:rPr lang="es-MX" sz="1400" baseline="0" dirty="0" smtClean="0">
                          <a:latin typeface="Arial" panose="020B0604020202020204" pitchFamily="34" charset="0"/>
                          <a:cs typeface="Arial" panose="020B0604020202020204" pitchFamily="34" charset="0"/>
                        </a:rPr>
                        <a:t> come el pato?</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aseline="0" dirty="0" smtClean="0">
                          <a:latin typeface="Arial" panose="020B0604020202020204" pitchFamily="34" charset="0"/>
                          <a:cs typeface="Arial" panose="020B0604020202020204" pitchFamily="34" charset="0"/>
                        </a:rPr>
                        <a:t>E</a:t>
                      </a:r>
                      <a:endParaRPr lang="es-MX" sz="1400" dirty="0" smtClean="0">
                        <a:latin typeface="Arial" panose="020B0604020202020204" pitchFamily="34" charset="0"/>
                        <a:cs typeface="Arial" panose="020B0604020202020204" pitchFamily="34" charset="0"/>
                      </a:endParaRPr>
                    </a:p>
                    <a:p>
                      <a:pPr algn="ctr"/>
                      <a:endParaRPr lang="es-MX" sz="1400" dirty="0">
                        <a:latin typeface="Arial" panose="020B0604020202020204" pitchFamily="34" charset="0"/>
                        <a:cs typeface="Arial" panose="020B0604020202020204" pitchFamily="34" charset="0"/>
                      </a:endParaRPr>
                    </a:p>
                  </a:txBody>
                  <a:tcPr marL="103209" marR="103209" marT="51604" marB="51604">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Cuenta</a:t>
                      </a:r>
                      <a:r>
                        <a:rPr lang="es-MX" sz="1400" baseline="0" dirty="0" smtClean="0">
                          <a:latin typeface="Arial" panose="020B0604020202020204" pitchFamily="34" charset="0"/>
                          <a:cs typeface="Arial" panose="020B0604020202020204" pitchFamily="34" charset="0"/>
                        </a:rPr>
                        <a:t> los animales</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aseline="0" dirty="0" smtClean="0">
                          <a:latin typeface="Arial" panose="020B0604020202020204" pitchFamily="34" charset="0"/>
                          <a:cs typeface="Arial" panose="020B0604020202020204" pitchFamily="34" charset="0"/>
                        </a:rPr>
                        <a:t>PM</a:t>
                      </a:r>
                      <a:endParaRPr lang="es-MX" sz="1400" dirty="0" smtClean="0">
                        <a:latin typeface="Arial" panose="020B0604020202020204" pitchFamily="34" charset="0"/>
                        <a:cs typeface="Arial" panose="020B0604020202020204" pitchFamily="34" charset="0"/>
                      </a:endParaRPr>
                    </a:p>
                  </a:txBody>
                  <a:tcPr marL="103209" marR="103209" marT="51604" marB="51604">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Taller</a:t>
                      </a:r>
                      <a:r>
                        <a:rPr lang="es-MX" sz="1400" baseline="0" dirty="0" smtClean="0">
                          <a:latin typeface="Arial" panose="020B0604020202020204" pitchFamily="34" charset="0"/>
                          <a:cs typeface="Arial" panose="020B0604020202020204" pitchFamily="34" charset="0"/>
                        </a:rPr>
                        <a:t> de plastilina</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aseline="0" dirty="0" smtClean="0">
                          <a:latin typeface="Arial" panose="020B0604020202020204" pitchFamily="34" charset="0"/>
                          <a:cs typeface="Arial" panose="020B0604020202020204" pitchFamily="34" charset="0"/>
                        </a:rPr>
                        <a:t>E</a:t>
                      </a:r>
                      <a:endParaRPr lang="es-MX" sz="1400" dirty="0" smtClean="0">
                        <a:latin typeface="Arial" panose="020B0604020202020204" pitchFamily="34" charset="0"/>
                        <a:cs typeface="Arial" panose="020B0604020202020204" pitchFamily="34" charset="0"/>
                      </a:endParaRPr>
                    </a:p>
                  </a:txBody>
                  <a:tcPr marL="103209" marR="103209" marT="51604" marB="51604">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Video de la</a:t>
                      </a:r>
                      <a:r>
                        <a:rPr lang="es-MX" sz="1400" baseline="0" dirty="0" smtClean="0">
                          <a:latin typeface="Arial" panose="020B0604020202020204" pitchFamily="34" charset="0"/>
                          <a:cs typeface="Arial" panose="020B0604020202020204" pitchFamily="34" charset="0"/>
                        </a:rPr>
                        <a:t> semana</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aseline="0" dirty="0" smtClean="0">
                          <a:latin typeface="Arial" panose="020B0604020202020204" pitchFamily="34" charset="0"/>
                          <a:cs typeface="Arial" panose="020B0604020202020204" pitchFamily="34" charset="0"/>
                        </a:rPr>
                        <a:t>L y C</a:t>
                      </a:r>
                      <a:endParaRPr lang="es-MX" sz="1400" dirty="0" smtClean="0">
                        <a:latin typeface="Arial" panose="020B0604020202020204" pitchFamily="34" charset="0"/>
                        <a:cs typeface="Arial" panose="020B0604020202020204" pitchFamily="34" charset="0"/>
                      </a:endParaRPr>
                    </a:p>
                    <a:p>
                      <a:pPr algn="ctr"/>
                      <a:endParaRPr lang="es-MX" sz="1400" dirty="0">
                        <a:latin typeface="Arial" panose="020B0604020202020204" pitchFamily="34" charset="0"/>
                        <a:cs typeface="Arial" panose="020B0604020202020204" pitchFamily="34" charset="0"/>
                      </a:endParaRPr>
                    </a:p>
                  </a:txBody>
                  <a:tcPr marL="103209" marR="103209" marT="51604" marB="51604">
                    <a:solidFill>
                      <a:srgbClr val="FFFF00"/>
                    </a:solidFill>
                  </a:tcPr>
                </a:tc>
                <a:extLst>
                  <a:ext uri="{0D108BD9-81ED-4DB2-BD59-A6C34878D82A}">
                    <a16:rowId xmlns:a16="http://schemas.microsoft.com/office/drawing/2014/main" val="3154292091"/>
                  </a:ext>
                </a:extLst>
              </a:tr>
              <a:tr h="455312">
                <a:tc>
                  <a:txBody>
                    <a:bodyPr/>
                    <a:lstStyle/>
                    <a:p>
                      <a:pPr algn="l"/>
                      <a:r>
                        <a:rPr lang="es-MX" sz="1200" dirty="0" smtClean="0">
                          <a:latin typeface="Arial" panose="020B0604020202020204" pitchFamily="34" charset="0"/>
                          <a:cs typeface="Arial" panose="020B0604020202020204" pitchFamily="34" charset="0"/>
                        </a:rPr>
                        <a:t>10:30–11:30 </a:t>
                      </a:r>
                      <a:endParaRPr lang="es-MX" sz="1200" dirty="0">
                        <a:latin typeface="Arial" panose="020B0604020202020204" pitchFamily="34" charset="0"/>
                        <a:cs typeface="Arial" panose="020B0604020202020204" pitchFamily="34" charset="0"/>
                      </a:endParaRPr>
                    </a:p>
                  </a:txBody>
                  <a:tcPr marL="103209" marR="103209" marT="51604" marB="51604"/>
                </a:tc>
                <a:tc>
                  <a:txBody>
                    <a:bodyPr/>
                    <a:lstStyle/>
                    <a:p>
                      <a:pPr algn="ctr"/>
                      <a:r>
                        <a:rPr lang="es-MX" sz="1400" dirty="0" smtClean="0">
                          <a:latin typeface="Arial" panose="020B0604020202020204" pitchFamily="34" charset="0"/>
                          <a:cs typeface="Arial" panose="020B0604020202020204" pitchFamily="34" charset="0"/>
                        </a:rPr>
                        <a:t>RECESO</a:t>
                      </a:r>
                      <a:endParaRPr lang="es-MX" sz="1400" dirty="0">
                        <a:latin typeface="Arial" panose="020B0604020202020204" pitchFamily="34" charset="0"/>
                        <a:cs typeface="Arial" panose="020B0604020202020204" pitchFamily="34" charset="0"/>
                      </a:endParaRPr>
                    </a:p>
                  </a:txBody>
                  <a:tcPr marL="103209" marR="103209" marT="51604" marB="51604"/>
                </a:tc>
                <a:tc>
                  <a:txBody>
                    <a:bodyPr/>
                    <a:lstStyle/>
                    <a:p>
                      <a:pPr algn="ctr"/>
                      <a:r>
                        <a:rPr lang="es-MX" sz="1400" dirty="0" smtClean="0">
                          <a:latin typeface="Arial" panose="020B0604020202020204" pitchFamily="34" charset="0"/>
                          <a:cs typeface="Arial" panose="020B0604020202020204" pitchFamily="34" charset="0"/>
                        </a:rPr>
                        <a:t>RECESO</a:t>
                      </a:r>
                      <a:endParaRPr lang="es-MX" sz="1400" dirty="0">
                        <a:latin typeface="Arial" panose="020B0604020202020204" pitchFamily="34" charset="0"/>
                        <a:cs typeface="Arial" panose="020B0604020202020204" pitchFamily="34" charset="0"/>
                      </a:endParaRPr>
                    </a:p>
                  </a:txBody>
                  <a:tcPr marL="103209" marR="103209" marT="51604" marB="51604"/>
                </a:tc>
                <a:tc>
                  <a:txBody>
                    <a:bodyPr/>
                    <a:lstStyle/>
                    <a:p>
                      <a:pPr algn="ctr"/>
                      <a:r>
                        <a:rPr lang="es-MX" sz="1400" dirty="0" smtClean="0">
                          <a:latin typeface="Arial" panose="020B0604020202020204" pitchFamily="34" charset="0"/>
                          <a:cs typeface="Arial" panose="020B0604020202020204" pitchFamily="34" charset="0"/>
                        </a:rPr>
                        <a:t>RECESO</a:t>
                      </a:r>
                      <a:endParaRPr lang="es-MX" sz="1400" dirty="0">
                        <a:latin typeface="Arial" panose="020B0604020202020204" pitchFamily="34" charset="0"/>
                        <a:cs typeface="Arial" panose="020B0604020202020204" pitchFamily="34" charset="0"/>
                      </a:endParaRPr>
                    </a:p>
                  </a:txBody>
                  <a:tcPr marL="103209" marR="103209" marT="51604" marB="51604"/>
                </a:tc>
                <a:tc>
                  <a:txBody>
                    <a:bodyPr/>
                    <a:lstStyle/>
                    <a:p>
                      <a:pPr algn="ctr"/>
                      <a:r>
                        <a:rPr lang="es-MX" sz="1400" dirty="0" smtClean="0">
                          <a:latin typeface="Arial" panose="020B0604020202020204" pitchFamily="34" charset="0"/>
                          <a:cs typeface="Arial" panose="020B0604020202020204" pitchFamily="34" charset="0"/>
                        </a:rPr>
                        <a:t>RECESO</a:t>
                      </a:r>
                      <a:endParaRPr lang="es-MX" sz="1400" dirty="0">
                        <a:latin typeface="Arial" panose="020B0604020202020204" pitchFamily="34" charset="0"/>
                        <a:cs typeface="Arial" panose="020B0604020202020204" pitchFamily="34" charset="0"/>
                      </a:endParaRPr>
                    </a:p>
                  </a:txBody>
                  <a:tcPr marL="103209" marR="103209" marT="51604" marB="51604"/>
                </a:tc>
                <a:tc>
                  <a:txBody>
                    <a:bodyPr/>
                    <a:lstStyle/>
                    <a:p>
                      <a:pPr algn="ctr"/>
                      <a:r>
                        <a:rPr lang="es-MX" sz="1400" dirty="0" smtClean="0">
                          <a:latin typeface="Arial" panose="020B0604020202020204" pitchFamily="34" charset="0"/>
                          <a:cs typeface="Arial" panose="020B0604020202020204" pitchFamily="34" charset="0"/>
                        </a:rPr>
                        <a:t>RECESO</a:t>
                      </a:r>
                      <a:endParaRPr lang="es-MX" sz="1400" dirty="0">
                        <a:latin typeface="Arial" panose="020B0604020202020204" pitchFamily="34" charset="0"/>
                        <a:cs typeface="Arial" panose="020B0604020202020204" pitchFamily="34" charset="0"/>
                      </a:endParaRPr>
                    </a:p>
                  </a:txBody>
                  <a:tcPr marL="103209" marR="103209" marT="51604" marB="51604"/>
                </a:tc>
                <a:extLst>
                  <a:ext uri="{0D108BD9-81ED-4DB2-BD59-A6C34878D82A}">
                    <a16:rowId xmlns:a16="http://schemas.microsoft.com/office/drawing/2014/main" val="3412422047"/>
                  </a:ext>
                </a:extLst>
              </a:tr>
              <a:tr h="706928">
                <a:tc>
                  <a:txBody>
                    <a:bodyPr/>
                    <a:lstStyle/>
                    <a:p>
                      <a:pPr algn="l"/>
                      <a:r>
                        <a:rPr lang="es-MX" sz="1200" dirty="0" smtClean="0">
                          <a:latin typeface="Arial" panose="020B0604020202020204" pitchFamily="34" charset="0"/>
                          <a:cs typeface="Arial" panose="020B0604020202020204" pitchFamily="34" charset="0"/>
                        </a:rPr>
                        <a:t>11:30–12:00</a:t>
                      </a:r>
                      <a:endParaRPr lang="es-MX" sz="1200" dirty="0">
                        <a:latin typeface="Arial" panose="020B0604020202020204" pitchFamily="34" charset="0"/>
                        <a:cs typeface="Arial" panose="020B0604020202020204" pitchFamily="34" charset="0"/>
                      </a:endParaRPr>
                    </a:p>
                  </a:txBody>
                  <a:tcPr marL="103209" marR="103209" marT="51604" marB="51604"/>
                </a:tc>
                <a:tc>
                  <a:txBody>
                    <a:bodyPr/>
                    <a:lstStyle/>
                    <a:p>
                      <a:pPr algn="ctr"/>
                      <a:r>
                        <a:rPr lang="es-MX" sz="1400" dirty="0" smtClean="0">
                          <a:latin typeface="Arial" panose="020B0604020202020204" pitchFamily="34" charset="0"/>
                          <a:cs typeface="Arial" panose="020B0604020202020204" pitchFamily="34" charset="0"/>
                        </a:rPr>
                        <a:t>Contando</a:t>
                      </a:r>
                      <a:r>
                        <a:rPr lang="es-MX" sz="1400" baseline="0" dirty="0" smtClean="0">
                          <a:latin typeface="Arial" panose="020B0604020202020204" pitchFamily="34" charset="0"/>
                          <a:cs typeface="Arial" panose="020B0604020202020204" pitchFamily="34" charset="0"/>
                        </a:rPr>
                        <a:t> las piezas</a:t>
                      </a:r>
                      <a:endParaRPr lang="es-MX" sz="1400" dirty="0" smtClean="0">
                        <a:latin typeface="Arial" panose="020B0604020202020204" pitchFamily="34" charset="0"/>
                        <a:cs typeface="Arial" panose="020B0604020202020204" pitchFamily="34" charset="0"/>
                      </a:endParaRPr>
                    </a:p>
                    <a:p>
                      <a:pPr algn="ctr"/>
                      <a:r>
                        <a:rPr lang="es-MX" sz="1400" dirty="0" smtClean="0">
                          <a:latin typeface="Arial" panose="020B0604020202020204" pitchFamily="34" charset="0"/>
                          <a:cs typeface="Arial" panose="020B0604020202020204" pitchFamily="34" charset="0"/>
                        </a:rPr>
                        <a:t>PM</a:t>
                      </a:r>
                      <a:endParaRPr lang="es-MX" sz="1400" dirty="0">
                        <a:latin typeface="Arial" panose="020B0604020202020204" pitchFamily="34" charset="0"/>
                        <a:cs typeface="Arial" panose="020B0604020202020204" pitchFamily="34" charset="0"/>
                      </a:endParaRPr>
                    </a:p>
                  </a:txBody>
                  <a:tcPr marL="103209" marR="103209" marT="51604" marB="51604">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smtClean="0">
                          <a:latin typeface="Arial" panose="020B0604020202020204" pitchFamily="34" charset="0"/>
                          <a:cs typeface="Arial" panose="020B0604020202020204" pitchFamily="34" charset="0"/>
                        </a:rPr>
                        <a:t>En</a:t>
                      </a:r>
                      <a:r>
                        <a:rPr lang="es-MX" sz="1400" baseline="0" dirty="0" smtClean="0">
                          <a:latin typeface="Arial" panose="020B0604020202020204" pitchFamily="34" charset="0"/>
                          <a:cs typeface="Arial" panose="020B0604020202020204" pitchFamily="34" charset="0"/>
                        </a:rPr>
                        <a:t> fila…</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aseline="0" dirty="0" smtClean="0">
                          <a:latin typeface="Arial" panose="020B0604020202020204" pitchFamily="34" charset="0"/>
                          <a:cs typeface="Arial" panose="020B0604020202020204" pitchFamily="34" charset="0"/>
                        </a:rPr>
                        <a:t>PM</a:t>
                      </a:r>
                      <a:endParaRPr lang="es-MX" sz="1400" dirty="0" smtClean="0">
                        <a:latin typeface="Arial" panose="020B0604020202020204" pitchFamily="34" charset="0"/>
                        <a:cs typeface="Arial" panose="020B0604020202020204" pitchFamily="34" charset="0"/>
                      </a:endParaRPr>
                    </a:p>
                  </a:txBody>
                  <a:tcPr marL="103209" marR="103209" marT="51604" marB="51604">
                    <a:solidFill>
                      <a:srgbClr val="FF6600"/>
                    </a:solidFill>
                  </a:tcPr>
                </a:tc>
                <a:tc>
                  <a:txBody>
                    <a:bodyPr/>
                    <a:lstStyle/>
                    <a:p>
                      <a:pPr algn="ctr"/>
                      <a:r>
                        <a:rPr lang="es-MX" sz="1400" dirty="0" smtClean="0">
                          <a:latin typeface="Arial" panose="020B0604020202020204" pitchFamily="34" charset="0"/>
                          <a:cs typeface="Arial" panose="020B0604020202020204" pitchFamily="34" charset="0"/>
                        </a:rPr>
                        <a:t>Club de Arte-maticas</a:t>
                      </a:r>
                      <a:endParaRPr lang="es-MX" sz="1400" dirty="0">
                        <a:latin typeface="Arial" panose="020B0604020202020204" pitchFamily="34" charset="0"/>
                        <a:cs typeface="Arial" panose="020B0604020202020204" pitchFamily="34" charset="0"/>
                      </a:endParaRPr>
                    </a:p>
                  </a:txBody>
                  <a:tcPr marL="103209" marR="103209" marT="51604" marB="51604">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Club de Arte-maticas</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Club de Arte-maticas</a:t>
                      </a:r>
                      <a:endParaRPr kumimoji="0" lang="es-MX"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03209" marR="103209" marT="51604" marB="51604">
                    <a:solidFill>
                      <a:srgbClr val="FF6699"/>
                    </a:solidFill>
                  </a:tcPr>
                </a:tc>
                <a:extLst>
                  <a:ext uri="{0D108BD9-81ED-4DB2-BD59-A6C34878D82A}">
                    <a16:rowId xmlns:a16="http://schemas.microsoft.com/office/drawing/2014/main" val="3551466143"/>
                  </a:ext>
                </a:extLst>
              </a:tr>
            </a:tbl>
          </a:graphicData>
        </a:graphic>
      </p:graphicFrame>
    </p:spTree>
    <p:extLst>
      <p:ext uri="{BB962C8B-B14F-4D97-AF65-F5344CB8AC3E}">
        <p14:creationId xmlns:p14="http://schemas.microsoft.com/office/powerpoint/2010/main" val="39762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107399567"/>
              </p:ext>
            </p:extLst>
          </p:nvPr>
        </p:nvGraphicFramePr>
        <p:xfrm>
          <a:off x="191960" y="206372"/>
          <a:ext cx="11518235" cy="7379843"/>
        </p:xfrm>
        <a:graphic>
          <a:graphicData uri="http://schemas.openxmlformats.org/drawingml/2006/table">
            <a:tbl>
              <a:tblPr firstRow="1" bandRow="1">
                <a:tableStyleId>{5940675A-B579-460E-94D1-54222C63F5DA}</a:tableStyleId>
              </a:tblPr>
              <a:tblGrid>
                <a:gridCol w="1058780">
                  <a:extLst>
                    <a:ext uri="{9D8B030D-6E8A-4147-A177-3AD203B41FA5}">
                      <a16:colId xmlns:a16="http://schemas.microsoft.com/office/drawing/2014/main" val="2124375876"/>
                    </a:ext>
                  </a:extLst>
                </a:gridCol>
                <a:gridCol w="5807242">
                  <a:extLst>
                    <a:ext uri="{9D8B030D-6E8A-4147-A177-3AD203B41FA5}">
                      <a16:colId xmlns:a16="http://schemas.microsoft.com/office/drawing/2014/main" val="3652626108"/>
                    </a:ext>
                  </a:extLst>
                </a:gridCol>
                <a:gridCol w="1822547">
                  <a:extLst>
                    <a:ext uri="{9D8B030D-6E8A-4147-A177-3AD203B41FA5}">
                      <a16:colId xmlns:a16="http://schemas.microsoft.com/office/drawing/2014/main" val="1810571600"/>
                    </a:ext>
                  </a:extLst>
                </a:gridCol>
                <a:gridCol w="1081074">
                  <a:extLst>
                    <a:ext uri="{9D8B030D-6E8A-4147-A177-3AD203B41FA5}">
                      <a16:colId xmlns:a16="http://schemas.microsoft.com/office/drawing/2014/main" val="3507542103"/>
                    </a:ext>
                  </a:extLst>
                </a:gridCol>
                <a:gridCol w="1748592">
                  <a:extLst>
                    <a:ext uri="{9D8B030D-6E8A-4147-A177-3AD203B41FA5}">
                      <a16:colId xmlns:a16="http://schemas.microsoft.com/office/drawing/2014/main" val="3624545314"/>
                    </a:ext>
                  </a:extLst>
                </a:gridCol>
              </a:tblGrid>
              <a:tr h="367065">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Momentos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Actividades, organización y consignas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Recursos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Día</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extLst>
                  <a:ext uri="{0D108BD9-81ED-4DB2-BD59-A6C34878D82A}">
                    <a16:rowId xmlns:a16="http://schemas.microsoft.com/office/drawing/2014/main" val="377499139"/>
                  </a:ext>
                </a:extLst>
              </a:tr>
              <a:tr h="6678586">
                <a:tc>
                  <a:txBody>
                    <a:bodyPr/>
                    <a:lstStyle/>
                    <a:p>
                      <a:endParaRPr lang="es-MX" dirty="0"/>
                    </a:p>
                  </a:txBody>
                  <a:tcPr>
                    <a:solidFill>
                      <a:srgbClr val="66CCFF"/>
                    </a:solidFill>
                  </a:tcPr>
                </a:tc>
                <a:tc>
                  <a:txBody>
                    <a:bodyPr/>
                    <a:lstStyle/>
                    <a:p>
                      <a:pPr algn="ctr"/>
                      <a:r>
                        <a:rPr lang="es-MX" sz="1200" b="1" dirty="0" smtClean="0">
                          <a:latin typeface="Arial" panose="020B0604020202020204" pitchFamily="34" charset="0"/>
                          <a:cs typeface="Arial" panose="020B0604020202020204" pitchFamily="34" charset="0"/>
                        </a:rPr>
                        <a:t>“Examen</a:t>
                      </a:r>
                      <a:r>
                        <a:rPr lang="es-MX" sz="1200" b="1" baseline="0" dirty="0" smtClean="0">
                          <a:latin typeface="Arial" panose="020B0604020202020204" pitchFamily="34" charset="0"/>
                          <a:cs typeface="Arial" panose="020B0604020202020204" pitchFamily="34" charset="0"/>
                        </a:rPr>
                        <a:t> de estilos de aprendizaje”</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Escucha con atención las formas en las que pueden aprender.</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Recibe una hoja y pinta conforme las indicaciones que se le dio anteriormente.</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Lo realiza de manera individual sin observar como lo hizo su compañero.</a:t>
                      </a:r>
                      <a:endParaRPr lang="es-MX" sz="1200" b="1" dirty="0" smtClean="0">
                        <a:latin typeface="Arial" panose="020B0604020202020204" pitchFamily="34" charset="0"/>
                        <a:cs typeface="Arial" panose="020B0604020202020204" pitchFamily="34" charset="0"/>
                      </a:endParaRPr>
                    </a:p>
                    <a:p>
                      <a:pPr algn="ctr"/>
                      <a:endParaRPr lang="es-MX" sz="1200" b="1" dirty="0" smtClean="0">
                        <a:latin typeface="Arial" panose="020B0604020202020204" pitchFamily="34" charset="0"/>
                        <a:cs typeface="Arial" panose="020B0604020202020204" pitchFamily="34" charset="0"/>
                      </a:endParaRPr>
                    </a:p>
                    <a:p>
                      <a:pPr algn="ctr"/>
                      <a:r>
                        <a:rPr lang="es-MX" sz="1200" b="1" dirty="0" smtClean="0">
                          <a:latin typeface="Arial" panose="020B0604020202020204" pitchFamily="34" charset="0"/>
                          <a:cs typeface="Arial" panose="020B0604020202020204" pitchFamily="34" charset="0"/>
                        </a:rPr>
                        <a:t>“¿Qué</a:t>
                      </a:r>
                      <a:r>
                        <a:rPr lang="es-MX" sz="1200" b="1" baseline="0" dirty="0" smtClean="0">
                          <a:latin typeface="Arial" panose="020B0604020202020204" pitchFamily="34" charset="0"/>
                          <a:cs typeface="Arial" panose="020B0604020202020204" pitchFamily="34" charset="0"/>
                        </a:rPr>
                        <a:t> es la granja”</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Escucha con atención cuestionamientos tales como ¿Qué es la granja? ¿Cuál es el objetivo de tener granjas en el país o ciudad? ¿Qué tipos de granjas existen?</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Escucha con atención la historia de la granja, sus inicios y la razón del porque existe, los tipos de granja.</a:t>
                      </a:r>
                    </a:p>
                    <a:p>
                      <a:pPr algn="l"/>
                      <a:r>
                        <a:rPr lang="es-MX" sz="1200" b="0" baseline="0" dirty="0" smtClean="0">
                          <a:latin typeface="Arial" panose="020B0604020202020204" pitchFamily="34" charset="0"/>
                          <a:cs typeface="Arial" panose="020B0604020202020204" pitchFamily="34" charset="0"/>
                        </a:rPr>
                        <a:t>Explica si está de acuerdo o en desacuerdo con lo que comentan sus compañeros y su educadora.</a:t>
                      </a:r>
                    </a:p>
                    <a:p>
                      <a:pPr algn="l"/>
                      <a:r>
                        <a:rPr lang="es-MX" sz="1200" b="0" baseline="0" dirty="0" smtClean="0">
                          <a:latin typeface="Arial" panose="020B0604020202020204" pitchFamily="34" charset="0"/>
                          <a:cs typeface="Arial" panose="020B0604020202020204" pitchFamily="34" charset="0"/>
                        </a:rPr>
                        <a:t>Confirma si lo que nos comentan sus compañeros es cierto o no, apoyan sus opiniones con experiencias o vivencias.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Reafirma sus conocimientos sobre los anteriores cuestionamientos y los refuerzo con los de sus compañeros.</a:t>
                      </a:r>
                      <a:endParaRPr lang="es-MX" sz="1200" b="1" baseline="0" dirty="0">
                        <a:latin typeface="Arial" panose="020B0604020202020204" pitchFamily="34" charset="0"/>
                        <a:cs typeface="Arial" panose="020B0604020202020204" pitchFamily="34" charset="0"/>
                      </a:endParaRPr>
                    </a:p>
                    <a:p>
                      <a:pPr algn="l"/>
                      <a:endParaRPr lang="es-MX" sz="1200" b="0"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“¿Qué hay en la granja?”</a:t>
                      </a:r>
                    </a:p>
                    <a:p>
                      <a:pPr marL="0" marR="0" indent="0" algn="l" defTabSz="1032083" rtl="0" eaLnBrk="1" fontAlgn="auto" latinLnBrk="0" hangingPunct="1">
                        <a:lnSpc>
                          <a:spcPct val="100000"/>
                        </a:lnSpc>
                        <a:spcBef>
                          <a:spcPts val="0"/>
                        </a:spcBef>
                        <a:spcAft>
                          <a:spcPts val="0"/>
                        </a:spcAft>
                        <a:buClrTx/>
                        <a:buSzTx/>
                        <a:buFontTx/>
                        <a:buNone/>
                        <a:tabLst/>
                        <a:defRPr/>
                      </a:pPr>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Escucha con atención cuestionamiento tales como ¿saben como es una granja? ¿Qué animales hay en una granja? ¿Cuántos animales pueden estar? ¿De las granjas salen productos? ¿Qué productos salen?¿que tipo de sembradío tienen?</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Comenta si esta conforme con los productos que se obtienen de la granja, y si conocía como era, que animales tienen, y los productos que salen de ella.</a:t>
                      </a: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Pinta en la hoja los objetos, animales o plantas que hay en una granja.</a:t>
                      </a:r>
                    </a:p>
                    <a:p>
                      <a:pPr algn="l"/>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¿Cuántos más?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Responde cuestionamientos tales como ¿Hasta que numero saben contar? ¿Pasan del número 30? ¿Cuántos animales creen que hay en la granja? ¿Son muchos o pocos? ¿solo habrá un animal de cada uno o más?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 Observa los dibujos de los animales y comienza a contarlos junto a sus compañeros.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Pinta, recortar y pega los animales de la granja en la granja.</a:t>
                      </a:r>
                    </a:p>
                    <a:p>
                      <a:pPr algn="ctr"/>
                      <a:endParaRPr lang="es-MX" sz="1200" b="1" baseline="0" dirty="0" smtClean="0">
                        <a:latin typeface="Arial" panose="020B0604020202020204" pitchFamily="34" charset="0"/>
                        <a:cs typeface="Arial" panose="020B0604020202020204" pitchFamily="34" charset="0"/>
                      </a:endParaRPr>
                    </a:p>
                  </a:txBody>
                  <a:tcPr/>
                </a:tc>
                <a:tc>
                  <a:txBody>
                    <a:bodyPr/>
                    <a:lstStyle/>
                    <a:p>
                      <a:pPr marL="0" indent="0">
                        <a:buFontTx/>
                        <a:buNone/>
                      </a:pPr>
                      <a:r>
                        <a:rPr lang="es-MX" sz="1200" dirty="0" smtClean="0">
                          <a:latin typeface="Arial" panose="020B0604020202020204" pitchFamily="34" charset="0"/>
                          <a:cs typeface="Arial" panose="020B0604020202020204" pitchFamily="34" charset="0"/>
                        </a:rPr>
                        <a:t>-Hoja con dibujos de los estilos de aprendizaje</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 Video de imágenes de una</a:t>
                      </a:r>
                      <a:r>
                        <a:rPr lang="es-MX" sz="1200" baseline="0" dirty="0" smtClean="0">
                          <a:latin typeface="Arial" panose="020B0604020202020204" pitchFamily="34" charset="0"/>
                          <a:cs typeface="Arial" panose="020B0604020202020204" pitchFamily="34" charset="0"/>
                        </a:rPr>
                        <a:t> granja</a:t>
                      </a:r>
                    </a:p>
                    <a:p>
                      <a:pPr marL="0" indent="0">
                        <a:buFontTx/>
                        <a:buNone/>
                      </a:pPr>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-Diario de Campo</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-Hoja con diferentes imágenes, además de lo de la granja,</a:t>
                      </a:r>
                      <a:r>
                        <a:rPr lang="es-MX" sz="1200" baseline="0" dirty="0" smtClean="0">
                          <a:latin typeface="Arial" panose="020B0604020202020204" pitchFamily="34" charset="0"/>
                          <a:cs typeface="Arial" panose="020B0604020202020204" pitchFamily="34" charset="0"/>
                        </a:rPr>
                        <a:t> colores.</a:t>
                      </a:r>
                    </a:p>
                    <a:p>
                      <a:pPr marL="0" indent="0">
                        <a:buFontTx/>
                        <a:buNone/>
                      </a:pPr>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-Hoja con animales de la granja y la granja, colores, tijeras, pegamento.</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a:latin typeface="Arial" panose="020B0604020202020204" pitchFamily="34" charset="0"/>
                        <a:cs typeface="Arial" panose="020B0604020202020204" pitchFamily="34" charset="0"/>
                      </a:endParaRPr>
                    </a:p>
                  </a:txBody>
                  <a:tcPr/>
                </a:tc>
                <a:tc>
                  <a:txBody>
                    <a:bodyPr/>
                    <a:lstStyle/>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Lunes 4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r>
                        <a:rPr lang="es-MX" sz="1200" dirty="0" smtClean="0">
                          <a:latin typeface="Arial" panose="020B0604020202020204" pitchFamily="34" charset="0"/>
                          <a:cs typeface="Arial" panose="020B0604020202020204" pitchFamily="34" charset="0"/>
                        </a:rPr>
                        <a:t>Lunes 4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Lunes 4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Lunes 4 de Marzo</a:t>
                      </a:r>
                    </a:p>
                    <a:p>
                      <a:pPr algn="ctr"/>
                      <a:endParaRPr lang="es-MX" sz="1200" dirty="0" smtClean="0">
                        <a:latin typeface="Arial" panose="020B0604020202020204" pitchFamily="34" charset="0"/>
                        <a:cs typeface="Arial" panose="020B0604020202020204" pitchFamily="34" charset="0"/>
                      </a:endParaRPr>
                    </a:p>
                  </a:txBody>
                  <a:tcPr/>
                </a:tc>
                <a:tc>
                  <a:txBody>
                    <a:bodyPr/>
                    <a:lstStyle/>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Relaciona el número de elementos de una colección con la sucesión numérica escrita, del 1 al 30. </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6707817"/>
                  </a:ext>
                </a:extLst>
              </a:tr>
            </a:tbl>
          </a:graphicData>
        </a:graphic>
      </p:graphicFrame>
      <p:sp>
        <p:nvSpPr>
          <p:cNvPr id="3" name="CuadroTexto 2"/>
          <p:cNvSpPr txBox="1"/>
          <p:nvPr/>
        </p:nvSpPr>
        <p:spPr>
          <a:xfrm rot="16200000">
            <a:off x="-174642" y="3129900"/>
            <a:ext cx="1804087" cy="830997"/>
          </a:xfrm>
          <a:prstGeom prst="rect">
            <a:avLst/>
          </a:prstGeom>
          <a:noFill/>
        </p:spPr>
        <p:txBody>
          <a:bodyPr wrap="square" rtlCol="0">
            <a:spAutoFit/>
          </a:bodyPr>
          <a:lstStyle/>
          <a:p>
            <a:r>
              <a:rPr lang="es-MX" sz="4800" dirty="0" smtClean="0">
                <a:solidFill>
                  <a:srgbClr val="002060"/>
                </a:solidFill>
                <a:latin typeface="Times New Roman" panose="02020603050405020304" pitchFamily="18" charset="0"/>
                <a:cs typeface="Times New Roman" panose="02020603050405020304" pitchFamily="18" charset="0"/>
              </a:rPr>
              <a:t>Inicio</a:t>
            </a:r>
            <a:endParaRPr lang="es-MX"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393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316448123"/>
              </p:ext>
            </p:extLst>
          </p:nvPr>
        </p:nvGraphicFramePr>
        <p:xfrm>
          <a:off x="191958" y="679573"/>
          <a:ext cx="11518235" cy="5733923"/>
        </p:xfrm>
        <a:graphic>
          <a:graphicData uri="http://schemas.openxmlformats.org/drawingml/2006/table">
            <a:tbl>
              <a:tblPr firstRow="1" bandRow="1">
                <a:tableStyleId>{5940675A-B579-460E-94D1-54222C63F5DA}</a:tableStyleId>
              </a:tblPr>
              <a:tblGrid>
                <a:gridCol w="1078903">
                  <a:extLst>
                    <a:ext uri="{9D8B030D-6E8A-4147-A177-3AD203B41FA5}">
                      <a16:colId xmlns:a16="http://schemas.microsoft.com/office/drawing/2014/main" val="2124375876"/>
                    </a:ext>
                  </a:extLst>
                </a:gridCol>
                <a:gridCol w="5787119">
                  <a:extLst>
                    <a:ext uri="{9D8B030D-6E8A-4147-A177-3AD203B41FA5}">
                      <a16:colId xmlns:a16="http://schemas.microsoft.com/office/drawing/2014/main" val="3652626108"/>
                    </a:ext>
                  </a:extLst>
                </a:gridCol>
                <a:gridCol w="1962032">
                  <a:extLst>
                    <a:ext uri="{9D8B030D-6E8A-4147-A177-3AD203B41FA5}">
                      <a16:colId xmlns:a16="http://schemas.microsoft.com/office/drawing/2014/main" val="1810571600"/>
                    </a:ext>
                  </a:extLst>
                </a:gridCol>
                <a:gridCol w="941589">
                  <a:extLst>
                    <a:ext uri="{9D8B030D-6E8A-4147-A177-3AD203B41FA5}">
                      <a16:colId xmlns:a16="http://schemas.microsoft.com/office/drawing/2014/main" val="3507542103"/>
                    </a:ext>
                  </a:extLst>
                </a:gridCol>
                <a:gridCol w="1748592">
                  <a:extLst>
                    <a:ext uri="{9D8B030D-6E8A-4147-A177-3AD203B41FA5}">
                      <a16:colId xmlns:a16="http://schemas.microsoft.com/office/drawing/2014/main" val="3624545314"/>
                    </a:ext>
                  </a:extLst>
                </a:gridCol>
              </a:tblGrid>
              <a:tr h="435965">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Momentos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Actividades, organización y consignas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Recursos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Día</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extLst>
                  <a:ext uri="{0D108BD9-81ED-4DB2-BD59-A6C34878D82A}">
                    <a16:rowId xmlns:a16="http://schemas.microsoft.com/office/drawing/2014/main" val="377499139"/>
                  </a:ext>
                </a:extLst>
              </a:tr>
              <a:tr h="4348117">
                <a:tc>
                  <a:txBody>
                    <a:bodyPr/>
                    <a:lstStyle/>
                    <a:p>
                      <a:endParaRPr lang="es-MX" dirty="0"/>
                    </a:p>
                  </a:txBody>
                  <a:tcPr>
                    <a:solidFill>
                      <a:srgbClr val="66CCFF"/>
                    </a:solidFill>
                  </a:tcPr>
                </a:tc>
                <a:tc>
                  <a:txBody>
                    <a:bodyPr/>
                    <a:lstStyle/>
                    <a:p>
                      <a:pPr algn="ctr"/>
                      <a:r>
                        <a:rPr lang="es-MX" sz="1200" b="1" baseline="0" dirty="0" smtClean="0">
                          <a:latin typeface="Arial" panose="020B0604020202020204" pitchFamily="34" charset="0"/>
                          <a:cs typeface="Arial" panose="020B0604020202020204" pitchFamily="34" charset="0"/>
                        </a:rPr>
                        <a:t>“¿Qué hay en mi colonia?</a:t>
                      </a:r>
                    </a:p>
                    <a:p>
                      <a:pPr algn="l"/>
                      <a:r>
                        <a:rPr lang="es-MX" sz="1200" b="1" baseline="0" dirty="0" smtClean="0">
                          <a:latin typeface="Arial" panose="020B0604020202020204" pitchFamily="34" charset="0"/>
                          <a:cs typeface="Arial" panose="020B0604020202020204" pitchFamily="34" charset="0"/>
                        </a:rPr>
                        <a:t>Inicia: </a:t>
                      </a:r>
                      <a:r>
                        <a:rPr lang="es-MX" sz="1200" b="0" baseline="0" dirty="0" smtClean="0">
                          <a:latin typeface="Arial" panose="020B0604020202020204" pitchFamily="34" charset="0"/>
                          <a:cs typeface="Arial" panose="020B0604020202020204" pitchFamily="34" charset="0"/>
                        </a:rPr>
                        <a:t>Responde cuestionamientos tales como ¿de donde creen que salga la leche, carne, huevo, verduras? ¿Los productos salen de los animales de la granja? </a:t>
                      </a:r>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Comenta que beneficio tenemos en las tiendas o súper gracias a los animales de las granjas que tenemos en el país.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 Pinta los animales de la granja que se le dio y comenta un beneficio de cada animal. </a:t>
                      </a:r>
                    </a:p>
                    <a:p>
                      <a:pPr algn="ctr"/>
                      <a:r>
                        <a:rPr lang="es-MX" sz="1200" b="1" baseline="0" dirty="0" smtClean="0">
                          <a:latin typeface="Arial" panose="020B0604020202020204" pitchFamily="34" charset="0"/>
                          <a:cs typeface="Arial" panose="020B0604020202020204" pitchFamily="34" charset="0"/>
                        </a:rPr>
                        <a:t>“Elote y zanahoria: </a:t>
                      </a:r>
                      <a:r>
                        <a:rPr lang="es-MX" sz="1200" b="1" baseline="0" dirty="0" smtClean="0">
                          <a:latin typeface="Arial" panose="020B0604020202020204" pitchFamily="34" charset="0"/>
                          <a:cs typeface="Arial" panose="020B0604020202020204" pitchFamily="34" charset="0"/>
                          <a:sym typeface="Wingdings" panose="05000000000000000000" pitchFamily="2" charset="2"/>
                        </a:rPr>
                        <a:t>”</a:t>
                      </a:r>
                    </a:p>
                    <a:p>
                      <a:pPr algn="l"/>
                      <a:r>
                        <a:rPr lang="es-MX" sz="1200" b="1" baseline="0" dirty="0" smtClean="0">
                          <a:latin typeface="Arial" panose="020B0604020202020204" pitchFamily="34" charset="0"/>
                          <a:cs typeface="Arial" panose="020B0604020202020204" pitchFamily="34" charset="0"/>
                          <a:sym typeface="Wingdings" panose="05000000000000000000" pitchFamily="2" charset="2"/>
                        </a:rPr>
                        <a:t>Inicio: </a:t>
                      </a:r>
                      <a:r>
                        <a:rPr lang="es-MX" sz="1200" b="0" baseline="0" dirty="0" smtClean="0">
                          <a:latin typeface="Arial" panose="020B0604020202020204" pitchFamily="34" charset="0"/>
                          <a:cs typeface="Arial" panose="020B0604020202020204" pitchFamily="34" charset="0"/>
                          <a:sym typeface="Wingdings" panose="05000000000000000000" pitchFamily="2" charset="2"/>
                        </a:rPr>
                        <a:t>Responde cuestionamientos tales como ¿Hasta que numero se contar?  ¿Paso del ¿Cuántas verduras y hortalizas creen que salgan de la granja?</a:t>
                      </a:r>
                      <a:endParaRPr lang="es-MX" sz="1200" b="1" baseline="0" dirty="0" smtClean="0">
                        <a:latin typeface="Arial" panose="020B0604020202020204" pitchFamily="34" charset="0"/>
                        <a:cs typeface="Arial" panose="020B0604020202020204" pitchFamily="34" charset="0"/>
                        <a:sym typeface="Wingdings" panose="05000000000000000000" pitchFamily="2" charset="2"/>
                      </a:endParaRPr>
                    </a:p>
                    <a:p>
                      <a:pPr algn="l"/>
                      <a:r>
                        <a:rPr lang="es-MX" sz="1200" b="1" baseline="0" dirty="0" smtClean="0">
                          <a:latin typeface="Arial" panose="020B0604020202020204" pitchFamily="34" charset="0"/>
                          <a:cs typeface="Arial" panose="020B0604020202020204" pitchFamily="34" charset="0"/>
                          <a:sym typeface="Wingdings" panose="05000000000000000000" pitchFamily="2" charset="2"/>
                        </a:rPr>
                        <a:t>Desarrollo: </a:t>
                      </a:r>
                      <a:r>
                        <a:rPr lang="es-MX" sz="1200" b="0" baseline="0" dirty="0" smtClean="0">
                          <a:latin typeface="Arial" panose="020B0604020202020204" pitchFamily="34" charset="0"/>
                          <a:cs typeface="Arial" panose="020B0604020202020204" pitchFamily="34" charset="0"/>
                          <a:sym typeface="Wingdings" panose="05000000000000000000" pitchFamily="2" charset="2"/>
                        </a:rPr>
                        <a:t>Observa el sembradío de la granja y relaciona los numero de cada uno, ya sea de elotes, zanahorias, tomate, chiles y pinta según las indicaciones.</a:t>
                      </a:r>
                      <a:endParaRPr lang="es-MX" sz="1200" b="1" baseline="0" dirty="0" smtClean="0">
                        <a:latin typeface="Arial" panose="020B0604020202020204" pitchFamily="34" charset="0"/>
                        <a:cs typeface="Arial" panose="020B0604020202020204" pitchFamily="34" charset="0"/>
                        <a:sym typeface="Wingdings" panose="05000000000000000000" pitchFamily="2" charset="2"/>
                      </a:endParaRPr>
                    </a:p>
                    <a:p>
                      <a:pPr algn="l"/>
                      <a:r>
                        <a:rPr lang="es-MX" sz="1200" b="1" baseline="0" dirty="0" smtClean="0">
                          <a:latin typeface="Arial" panose="020B0604020202020204" pitchFamily="34" charset="0"/>
                          <a:cs typeface="Arial" panose="020B0604020202020204" pitchFamily="34" charset="0"/>
                          <a:sym typeface="Wingdings" panose="05000000000000000000" pitchFamily="2" charset="2"/>
                        </a:rPr>
                        <a:t>Cierre: </a:t>
                      </a:r>
                      <a:r>
                        <a:rPr lang="es-MX" sz="1200" b="0" baseline="0" dirty="0" smtClean="0">
                          <a:latin typeface="Arial" panose="020B0604020202020204" pitchFamily="34" charset="0"/>
                          <a:cs typeface="Arial" panose="020B0604020202020204" pitchFamily="34" charset="0"/>
                          <a:sym typeface="Wingdings" panose="05000000000000000000" pitchFamily="2" charset="2"/>
                        </a:rPr>
                        <a:t>Comenta a sus compañeros y educadora si se le hizo difícil o fácil, comparte como lo hizo.</a:t>
                      </a:r>
                      <a:endParaRPr lang="es-MX" sz="1200" b="0" baseline="0" dirty="0" smtClean="0">
                        <a:latin typeface="Arial" panose="020B0604020202020204" pitchFamily="34" charset="0"/>
                        <a:cs typeface="Arial" panose="020B0604020202020204" pitchFamily="34" charset="0"/>
                      </a:endParaRPr>
                    </a:p>
                    <a:p>
                      <a:pPr algn="l"/>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“Animales de la granja”</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Observa y escucha con atención el video que se les coloco. </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Comenta que conocía y que no acerca del video.</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Desarrolla un dibujo de el animal que le gustaría saber mas durante las siguientes dos semanas.</a:t>
                      </a:r>
                    </a:p>
                    <a:p>
                      <a:pPr algn="l"/>
                      <a:endParaRPr lang="es-MX" sz="1200" b="0"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“Antifaces”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Recibe material y se coloca en su mesa de trabajo.</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Realiza un antifaz de algún animal de la granja.</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Menciona para que cree que utilizara ese antifaz.</a:t>
                      </a:r>
                      <a:endParaRPr lang="es-MX" sz="1200" b="1" baseline="0" dirty="0" smtClean="0">
                        <a:latin typeface="Arial" panose="020B0604020202020204" pitchFamily="34" charset="0"/>
                        <a:cs typeface="Arial" panose="020B0604020202020204" pitchFamily="34" charset="0"/>
                      </a:endParaRPr>
                    </a:p>
                  </a:txBody>
                  <a:tcPr/>
                </a:tc>
                <a:tc>
                  <a:txBody>
                    <a:bodyPr/>
                    <a:lstStyle/>
                    <a:p>
                      <a:pPr marL="0" indent="0">
                        <a:buFontTx/>
                        <a:buNone/>
                      </a:pPr>
                      <a:r>
                        <a:rPr lang="es-MX" sz="1200" baseline="0" dirty="0" smtClean="0">
                          <a:latin typeface="Arial" panose="020B0604020202020204" pitchFamily="34" charset="0"/>
                          <a:cs typeface="Arial" panose="020B0604020202020204" pitchFamily="34" charset="0"/>
                        </a:rPr>
                        <a:t>-</a:t>
                      </a:r>
                      <a:r>
                        <a:rPr lang="es-MX" sz="1200" dirty="0" smtClean="0">
                          <a:latin typeface="Arial" panose="020B0604020202020204" pitchFamily="34" charset="0"/>
                          <a:cs typeface="Arial" panose="020B0604020202020204" pitchFamily="34" charset="0"/>
                        </a:rPr>
                        <a:t>-Hoja con animales de la granja, y los productos que se obtienen de ella, colores.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r>
                        <a:rPr lang="es-MX" sz="1200" baseline="0" dirty="0" smtClean="0">
                          <a:latin typeface="Arial" panose="020B0604020202020204" pitchFamily="34" charset="0"/>
                          <a:cs typeface="Arial" panose="020B0604020202020204" pitchFamily="34" charset="0"/>
                        </a:rPr>
                        <a:t>-Hoja de sembradíos con verduras y números, colores.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r>
                        <a:rPr lang="es-MX" sz="1200" baseline="0" dirty="0" smtClean="0">
                          <a:latin typeface="Arial" panose="020B0604020202020204" pitchFamily="34" charset="0"/>
                          <a:cs typeface="Arial" panose="020B0604020202020204" pitchFamily="34" charset="0"/>
                        </a:rPr>
                        <a:t>-Video de animales, hoja y colores.</a:t>
                      </a:r>
                    </a:p>
                    <a:p>
                      <a:r>
                        <a:rPr lang="es-MX" sz="1200" baseline="0" dirty="0" smtClean="0">
                          <a:latin typeface="Arial" panose="020B0604020202020204" pitchFamily="34" charset="0"/>
                          <a:cs typeface="Arial" panose="020B0604020202020204" pitchFamily="34" charset="0"/>
                        </a:rPr>
                        <a:t> </a:t>
                      </a:r>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r>
                        <a:rPr lang="es-MX" sz="1200" baseline="0" dirty="0" smtClean="0">
                          <a:latin typeface="Arial" panose="020B0604020202020204" pitchFamily="34" charset="0"/>
                          <a:cs typeface="Arial" panose="020B0604020202020204" pitchFamily="34" charset="0"/>
                        </a:rPr>
                        <a:t>-</a:t>
                      </a:r>
                      <a:r>
                        <a:rPr lang="es-MX" sz="1200" baseline="0" dirty="0" err="1" smtClean="0">
                          <a:latin typeface="Arial" panose="020B0604020202020204" pitchFamily="34" charset="0"/>
                          <a:cs typeface="Arial" panose="020B0604020202020204" pitchFamily="34" charset="0"/>
                        </a:rPr>
                        <a:t>Fomi</a:t>
                      </a:r>
                      <a:r>
                        <a:rPr lang="es-MX" sz="1200" baseline="0" dirty="0" smtClean="0">
                          <a:latin typeface="Arial" panose="020B0604020202020204" pitchFamily="34" charset="0"/>
                          <a:cs typeface="Arial" panose="020B0604020202020204" pitchFamily="34" charset="0"/>
                        </a:rPr>
                        <a:t> de colores, silicón frio.</a:t>
                      </a:r>
                    </a:p>
                  </a:txBody>
                  <a:tcPr/>
                </a:tc>
                <a:tc>
                  <a:txBody>
                    <a:bodyPr/>
                    <a:lstStyle/>
                    <a:p>
                      <a:pPr algn="ctr"/>
                      <a:r>
                        <a:rPr lang="es-MX" sz="1200" dirty="0" smtClean="0">
                          <a:latin typeface="Arial" panose="020B0604020202020204" pitchFamily="34" charset="0"/>
                          <a:cs typeface="Arial" panose="020B0604020202020204" pitchFamily="34" charset="0"/>
                        </a:rPr>
                        <a:t>Martes 5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Martes 5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Martes 5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txBody>
                  <a:tcPr/>
                </a:tc>
                <a:tc>
                  <a:txBody>
                    <a:bodyPr/>
                    <a:lstStyle/>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Relaciona el número de elementos de una colección con la sucesión numérica escrita, del 1 al 30. </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1200" dirty="0" smtClean="0">
                        <a:latin typeface="Arial" panose="020B0604020202020204" pitchFamily="34" charset="0"/>
                        <a:cs typeface="Arial" panose="020B0604020202020204" pitchFamily="34" charset="0"/>
                      </a:endParaRPr>
                    </a:p>
                    <a:p>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s-MX" sz="1200" dirty="0" smtClean="0">
                          <a:latin typeface="Arial" panose="020B0604020202020204" pitchFamily="34" charset="0"/>
                          <a:cs typeface="Arial" panose="020B0604020202020204" pitchFamily="34" charset="0"/>
                        </a:rPr>
                        <a:t> Argumenta por qué está de acuerdo o en desacuerdo con ideas y afirmaciones de otras personas.</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6707817"/>
                  </a:ext>
                </a:extLst>
              </a:tr>
            </a:tbl>
          </a:graphicData>
        </a:graphic>
      </p:graphicFrame>
      <p:sp>
        <p:nvSpPr>
          <p:cNvPr id="4" name="CuadroTexto 3"/>
          <p:cNvSpPr txBox="1"/>
          <p:nvPr/>
        </p:nvSpPr>
        <p:spPr>
          <a:xfrm rot="16200000">
            <a:off x="-294586" y="3131037"/>
            <a:ext cx="1804087" cy="830997"/>
          </a:xfrm>
          <a:prstGeom prst="rect">
            <a:avLst/>
          </a:prstGeom>
          <a:noFill/>
        </p:spPr>
        <p:txBody>
          <a:bodyPr wrap="square" rtlCol="0">
            <a:spAutoFit/>
          </a:bodyPr>
          <a:lstStyle/>
          <a:p>
            <a:r>
              <a:rPr lang="es-MX" sz="4800" dirty="0" smtClean="0">
                <a:solidFill>
                  <a:srgbClr val="002060"/>
                </a:solidFill>
                <a:latin typeface="Times New Roman" panose="02020603050405020304" pitchFamily="18" charset="0"/>
                <a:cs typeface="Times New Roman" panose="02020603050405020304" pitchFamily="18" charset="0"/>
              </a:rPr>
              <a:t>Inicio</a:t>
            </a:r>
            <a:endParaRPr lang="es-MX"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9479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537208130"/>
              </p:ext>
            </p:extLst>
          </p:nvPr>
        </p:nvGraphicFramePr>
        <p:xfrm>
          <a:off x="230438" y="500840"/>
          <a:ext cx="11518235" cy="6780411"/>
        </p:xfrm>
        <a:graphic>
          <a:graphicData uri="http://schemas.openxmlformats.org/drawingml/2006/table">
            <a:tbl>
              <a:tblPr firstRow="1" bandRow="1">
                <a:tableStyleId>{5940675A-B579-460E-94D1-54222C63F5DA}</a:tableStyleId>
              </a:tblPr>
              <a:tblGrid>
                <a:gridCol w="1071420">
                  <a:extLst>
                    <a:ext uri="{9D8B030D-6E8A-4147-A177-3AD203B41FA5}">
                      <a16:colId xmlns:a16="http://schemas.microsoft.com/office/drawing/2014/main" val="2124375876"/>
                    </a:ext>
                  </a:extLst>
                </a:gridCol>
                <a:gridCol w="5794602">
                  <a:extLst>
                    <a:ext uri="{9D8B030D-6E8A-4147-A177-3AD203B41FA5}">
                      <a16:colId xmlns:a16="http://schemas.microsoft.com/office/drawing/2014/main" val="3652626108"/>
                    </a:ext>
                  </a:extLst>
                </a:gridCol>
                <a:gridCol w="1714059">
                  <a:extLst>
                    <a:ext uri="{9D8B030D-6E8A-4147-A177-3AD203B41FA5}">
                      <a16:colId xmlns:a16="http://schemas.microsoft.com/office/drawing/2014/main" val="1810571600"/>
                    </a:ext>
                  </a:extLst>
                </a:gridCol>
                <a:gridCol w="1189562">
                  <a:extLst>
                    <a:ext uri="{9D8B030D-6E8A-4147-A177-3AD203B41FA5}">
                      <a16:colId xmlns:a16="http://schemas.microsoft.com/office/drawing/2014/main" val="3507542103"/>
                    </a:ext>
                  </a:extLst>
                </a:gridCol>
                <a:gridCol w="1748592">
                  <a:extLst>
                    <a:ext uri="{9D8B030D-6E8A-4147-A177-3AD203B41FA5}">
                      <a16:colId xmlns:a16="http://schemas.microsoft.com/office/drawing/2014/main" val="3624545314"/>
                    </a:ext>
                  </a:extLst>
                </a:gridCol>
              </a:tblGrid>
              <a:tr h="509297">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Momentos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Actividades, organización y consignas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Recursos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Día</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extLst>
                  <a:ext uri="{0D108BD9-81ED-4DB2-BD59-A6C34878D82A}">
                    <a16:rowId xmlns:a16="http://schemas.microsoft.com/office/drawing/2014/main" val="377499139"/>
                  </a:ext>
                </a:extLst>
              </a:tr>
              <a:tr h="6258568">
                <a:tc>
                  <a:txBody>
                    <a:bodyPr/>
                    <a:lstStyle/>
                    <a:p>
                      <a:endParaRPr lang="es-MX" dirty="0"/>
                    </a:p>
                  </a:txBody>
                  <a:tcPr>
                    <a:solidFill>
                      <a:schemeClr val="accent4">
                        <a:lumMod val="60000"/>
                        <a:lumOff val="40000"/>
                      </a:schemeClr>
                    </a:solidFill>
                  </a:tcPr>
                </a:tc>
                <a:tc>
                  <a:txBody>
                    <a:bodyPr/>
                    <a:lstStyle/>
                    <a:p>
                      <a:pPr algn="ctr"/>
                      <a:r>
                        <a:rPr lang="es-MX" sz="1200" b="1" baseline="0" dirty="0" smtClean="0">
                          <a:latin typeface="Arial" panose="020B0604020202020204" pitchFamily="34" charset="0"/>
                          <a:cs typeface="Arial" panose="020B0604020202020204" pitchFamily="34" charset="0"/>
                        </a:rPr>
                        <a:t>“¿Qué son las gallinas?”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Responde cuestionamientos tales como ¿Cómo creen que crecen las gallinas? ¿Cómo es su ciclo de vida? ¿Cómo nace la gallina? ¿La gallina y el pollito son los mismos?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Observa con atención las imágenes que se le muestra, escucha con atención como nace, crece y se desarrolla la gallina.</a:t>
                      </a:r>
                    </a:p>
                    <a:p>
                      <a:pPr algn="l"/>
                      <a:r>
                        <a:rPr lang="es-MX" sz="1200" b="0" baseline="0" dirty="0" smtClean="0">
                          <a:latin typeface="Arial" panose="020B0604020202020204" pitchFamily="34" charset="0"/>
                          <a:cs typeface="Arial" panose="020B0604020202020204" pitchFamily="34" charset="0"/>
                        </a:rPr>
                        <a:t>Comenta si sabia su ciclo de vida, o tenia alguna idea de ello, afirma o esta en desacuerdo con lo que dice alguno de sus compañeros.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Realiza el ciclo de vida de la gallina.</a:t>
                      </a:r>
                      <a:endParaRPr lang="es-MX" sz="1200" b="1" baseline="0" dirty="0" smtClean="0">
                        <a:latin typeface="Arial" panose="020B0604020202020204" pitchFamily="34" charset="0"/>
                        <a:cs typeface="Arial" panose="020B0604020202020204" pitchFamily="34" charset="0"/>
                      </a:endParaRPr>
                    </a:p>
                    <a:p>
                      <a:pPr algn="l"/>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“¿Huevos, pollos?”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Comenta los productos que obtenemos de las gallinas.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Platica si cree que esta bien o no el obtener esos productos de el animal de la granja.</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Pinta los productos que provienen de la gallina y los que no los tacha con una ´X´</a:t>
                      </a:r>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“Contando huevos”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Comenta cuantos huevos puede tener en su casa, reflexiona si son muchos o pocos.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Observa la hoja y relaciona los números de la serie según el orden de los huevos de gallina.</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Desarrolla de manera correcta la actividad y comenta si se le dificultad o no.</a:t>
                      </a:r>
                      <a:endParaRPr lang="es-MX" sz="1200" b="1" baseline="0" dirty="0" smtClean="0">
                        <a:latin typeface="Arial" panose="020B0604020202020204" pitchFamily="34" charset="0"/>
                        <a:cs typeface="Arial" panose="020B0604020202020204" pitchFamily="34" charset="0"/>
                      </a:endParaRPr>
                    </a:p>
                    <a:p>
                      <a:pPr algn="l"/>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“¿Cómo cuidar un huevo?”</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Responde cuestionamientos tales como ¿sabes como nacen los huevos? ¿Cómo los cuidan las gallinas? ¿Qué necesita para nacer y crecer?</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Observa el video y argumenta porque esta de acuerdo o no con alguno de sus compañeros y reflexiona en como su mamá lo cuida a el.</a:t>
                      </a: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Realiza un huevo rompiéndose con una hoja.</a:t>
                      </a:r>
                      <a:endParaRPr lang="es-MX" sz="1200" b="1" baseline="0" dirty="0" smtClean="0">
                        <a:latin typeface="Arial" panose="020B0604020202020204" pitchFamily="34" charset="0"/>
                        <a:cs typeface="Arial" panose="020B0604020202020204" pitchFamily="34" charset="0"/>
                      </a:endParaRPr>
                    </a:p>
                    <a:p>
                      <a:pPr algn="l"/>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txBody>
                  <a:tcPr/>
                </a:tc>
                <a:tc>
                  <a:txBody>
                    <a:bodyPr/>
                    <a:lstStyle/>
                    <a:p>
                      <a:pPr marL="0" indent="0">
                        <a:buFontTx/>
                        <a:buNone/>
                      </a:pPr>
                      <a:r>
                        <a:rPr lang="es-MX" sz="1200" dirty="0" smtClean="0">
                          <a:latin typeface="Arial" panose="020B0604020202020204" pitchFamily="34" charset="0"/>
                          <a:cs typeface="Arial" panose="020B0604020202020204" pitchFamily="34" charset="0"/>
                        </a:rPr>
                        <a:t>-Imágenes del ciclo de vida de la gallina, hoja blanca, amarilla,</a:t>
                      </a:r>
                      <a:r>
                        <a:rPr lang="es-MX" sz="1200" baseline="0" dirty="0" smtClean="0">
                          <a:latin typeface="Arial" panose="020B0604020202020204" pitchFamily="34" charset="0"/>
                          <a:cs typeface="Arial" panose="020B0604020202020204" pitchFamily="34" charset="0"/>
                        </a:rPr>
                        <a:t> café, pintura, ojos movibles.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-Fotos</a:t>
                      </a: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-Hoja</a:t>
                      </a:r>
                      <a:r>
                        <a:rPr lang="es-MX" sz="1200" baseline="0" dirty="0" smtClean="0">
                          <a:latin typeface="Arial" panose="020B0604020202020204" pitchFamily="34" charset="0"/>
                          <a:cs typeface="Arial" panose="020B0604020202020204" pitchFamily="34" charset="0"/>
                        </a:rPr>
                        <a:t> con productos de la gallina y de algún otro animal.</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-Hoja con una seriación de huevos.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-Hoja amarilla, blanca y azul, lápiz, pegamento.</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-Fotos</a:t>
                      </a:r>
                    </a:p>
                    <a:p>
                      <a:pPr marL="0" indent="0">
                        <a:buFontTx/>
                        <a:buNone/>
                      </a:pPr>
                      <a:endParaRPr lang="es-MX" sz="1200" dirty="0" smtClean="0">
                        <a:latin typeface="Arial" panose="020B0604020202020204" pitchFamily="34" charset="0"/>
                        <a:cs typeface="Arial" panose="020B0604020202020204" pitchFamily="34" charset="0"/>
                      </a:endParaRPr>
                    </a:p>
                  </a:txBody>
                  <a:tcPr/>
                </a:tc>
                <a:tc>
                  <a:txBody>
                    <a:bodyPr/>
                    <a:lstStyle/>
                    <a:p>
                      <a:pPr algn="ctr"/>
                      <a:r>
                        <a:rPr lang="es-MX" sz="1200" dirty="0" smtClean="0">
                          <a:latin typeface="Arial" panose="020B0604020202020204" pitchFamily="34" charset="0"/>
                          <a:cs typeface="Arial" panose="020B0604020202020204" pitchFamily="34" charset="0"/>
                        </a:rPr>
                        <a:t>Miércoles 6 de Febrero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Miércoles 6 de Febrero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Miércoles 6 de Febrero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Miércoles 6 de Febrero</a:t>
                      </a:r>
                    </a:p>
                    <a:p>
                      <a:pPr algn="ctr"/>
                      <a:endParaRPr lang="es-MX" sz="1200" dirty="0" smtClean="0">
                        <a:latin typeface="Arial" panose="020B0604020202020204" pitchFamily="34" charset="0"/>
                        <a:cs typeface="Arial" panose="020B0604020202020204" pitchFamily="34" charset="0"/>
                      </a:endParaRPr>
                    </a:p>
                  </a:txBody>
                  <a:tcPr/>
                </a:tc>
                <a:tc>
                  <a:txBody>
                    <a:bodyPr/>
                    <a:lstStyle/>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Relaciona el número de elementos de una colección con la sucesión numérica escrita, del 1 al 30.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p>
                    <a:p>
                      <a:pPr marL="0" marR="0" indent="0" algn="l" defTabSz="1032083" rtl="0" eaLnBrk="1" fontAlgn="auto" latinLnBrk="0" hangingPunct="1">
                        <a:lnSpc>
                          <a:spcPct val="100000"/>
                        </a:lnSpc>
                        <a:spcBef>
                          <a:spcPts val="0"/>
                        </a:spcBef>
                        <a:spcAft>
                          <a:spcPts val="0"/>
                        </a:spcAft>
                        <a:buClrTx/>
                        <a:buSzTx/>
                        <a:buFontTx/>
                        <a:buNone/>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6707817"/>
                  </a:ext>
                </a:extLst>
              </a:tr>
            </a:tbl>
          </a:graphicData>
        </a:graphic>
      </p:graphicFrame>
      <p:sp>
        <p:nvSpPr>
          <p:cNvPr id="3" name="CuadroTexto 2"/>
          <p:cNvSpPr txBox="1"/>
          <p:nvPr/>
        </p:nvSpPr>
        <p:spPr>
          <a:xfrm rot="16200000">
            <a:off x="-802869" y="3218570"/>
            <a:ext cx="2897612" cy="830997"/>
          </a:xfrm>
          <a:prstGeom prst="rect">
            <a:avLst/>
          </a:prstGeom>
          <a:noFill/>
        </p:spPr>
        <p:txBody>
          <a:bodyPr wrap="square" rtlCol="0">
            <a:spAutoFit/>
          </a:bodyPr>
          <a:lstStyle/>
          <a:p>
            <a:r>
              <a:rPr lang="es-MX" sz="4800" dirty="0" smtClean="0">
                <a:solidFill>
                  <a:srgbClr val="002060"/>
                </a:solidFill>
                <a:latin typeface="Times New Roman" panose="02020603050405020304" pitchFamily="18" charset="0"/>
                <a:cs typeface="Times New Roman" panose="02020603050405020304" pitchFamily="18" charset="0"/>
              </a:rPr>
              <a:t>Desarrollo</a:t>
            </a:r>
          </a:p>
        </p:txBody>
      </p:sp>
    </p:spTree>
    <p:extLst>
      <p:ext uri="{BB962C8B-B14F-4D97-AF65-F5344CB8AC3E}">
        <p14:creationId xmlns:p14="http://schemas.microsoft.com/office/powerpoint/2010/main" val="3568361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330879325"/>
              </p:ext>
            </p:extLst>
          </p:nvPr>
        </p:nvGraphicFramePr>
        <p:xfrm>
          <a:off x="176462" y="500840"/>
          <a:ext cx="11518235" cy="6780411"/>
        </p:xfrm>
        <a:graphic>
          <a:graphicData uri="http://schemas.openxmlformats.org/drawingml/2006/table">
            <a:tbl>
              <a:tblPr firstRow="1" bandRow="1">
                <a:tableStyleId>{5940675A-B579-460E-94D1-54222C63F5DA}</a:tableStyleId>
              </a:tblPr>
              <a:tblGrid>
                <a:gridCol w="1058780">
                  <a:extLst>
                    <a:ext uri="{9D8B030D-6E8A-4147-A177-3AD203B41FA5}">
                      <a16:colId xmlns:a16="http://schemas.microsoft.com/office/drawing/2014/main" val="2124375876"/>
                    </a:ext>
                  </a:extLst>
                </a:gridCol>
                <a:gridCol w="5807242">
                  <a:extLst>
                    <a:ext uri="{9D8B030D-6E8A-4147-A177-3AD203B41FA5}">
                      <a16:colId xmlns:a16="http://schemas.microsoft.com/office/drawing/2014/main" val="3652626108"/>
                    </a:ext>
                  </a:extLst>
                </a:gridCol>
                <a:gridCol w="1714059">
                  <a:extLst>
                    <a:ext uri="{9D8B030D-6E8A-4147-A177-3AD203B41FA5}">
                      <a16:colId xmlns:a16="http://schemas.microsoft.com/office/drawing/2014/main" val="1810571600"/>
                    </a:ext>
                  </a:extLst>
                </a:gridCol>
                <a:gridCol w="1189562">
                  <a:extLst>
                    <a:ext uri="{9D8B030D-6E8A-4147-A177-3AD203B41FA5}">
                      <a16:colId xmlns:a16="http://schemas.microsoft.com/office/drawing/2014/main" val="3507542103"/>
                    </a:ext>
                  </a:extLst>
                </a:gridCol>
                <a:gridCol w="1748592">
                  <a:extLst>
                    <a:ext uri="{9D8B030D-6E8A-4147-A177-3AD203B41FA5}">
                      <a16:colId xmlns:a16="http://schemas.microsoft.com/office/drawing/2014/main" val="3624545314"/>
                    </a:ext>
                  </a:extLst>
                </a:gridCol>
              </a:tblGrid>
              <a:tr h="509297">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Momentos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Actividades, organización y consignas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Recursos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Día</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extLst>
                  <a:ext uri="{0D108BD9-81ED-4DB2-BD59-A6C34878D82A}">
                    <a16:rowId xmlns:a16="http://schemas.microsoft.com/office/drawing/2014/main" val="377499139"/>
                  </a:ext>
                </a:extLst>
              </a:tr>
              <a:tr h="6258568">
                <a:tc>
                  <a:txBody>
                    <a:bodyPr/>
                    <a:lstStyle/>
                    <a:p>
                      <a:endParaRPr lang="es-MX" dirty="0"/>
                    </a:p>
                  </a:txBody>
                  <a:tcPr>
                    <a:solidFill>
                      <a:schemeClr val="accent4">
                        <a:lumMod val="60000"/>
                        <a:lumOff val="40000"/>
                      </a:schemeClr>
                    </a:solidFill>
                  </a:tcPr>
                </a:tc>
                <a:tc>
                  <a:txBody>
                    <a:bodyPr/>
                    <a:lstStyle/>
                    <a:p>
                      <a:pPr algn="ctr"/>
                      <a:r>
                        <a:rPr lang="es-MX" sz="1200" b="1" baseline="0" dirty="0" smtClean="0">
                          <a:latin typeface="Arial" panose="020B0604020202020204" pitchFamily="34" charset="0"/>
                          <a:cs typeface="Arial" panose="020B0604020202020204" pitchFamily="34" charset="0"/>
                        </a:rPr>
                        <a:t>“¿Quién es la vaca?”</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Responde cuestionamientos tales como ¿Quién es la vaca? ¿sabes las partes de ellas? ¿Dónde viven? </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Observan con atención las imagines y video y argumentan si conocían eso o no, afirman y construyen sus respuestas.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Realiza un móvil de vaca.</a:t>
                      </a:r>
                    </a:p>
                    <a:p>
                      <a:pPr algn="ct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 Cuenta las vacas”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Responde cuestionamiento tales como ¿Cuántas vacas crees que haya un granero? ¿Serán muchas o pocas? ¿Hasta que numero sabes contar?</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Observa la hoja, diferencia la vaca de los demás animales de la granja y cuenta cada una de ellas, coloca el numero de la cantidad de vacas que hay en un granero y las pinta.</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Comenta si lo hizo de la manera correcta o incorrecta.</a:t>
                      </a:r>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“Cuidados de la vaca”</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Se reúne con sus compañeros en el centro del aula y responde cuestionamientos tales como ¿Qué cuidados tienen las vacas? ¿Qué come? ¿es higiénica o no?</a:t>
                      </a: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Escucha y observa con atención el video que se les muestra. Comenta el porque debemos cuidar a las vacas.</a:t>
                      </a: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Realiza un dibujo de una vaca cuidada.</a:t>
                      </a:r>
                      <a:endParaRPr lang="es-MX" sz="1200" b="1"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“Productos de la vaca”</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Comenta que beneficios cree que obtenemos de la vaca, da unos ejemplos.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Reflexiona si sabia la mayoría de los productos mencionados anteriormente.</a:t>
                      </a:r>
                    </a:p>
                    <a:p>
                      <a:pPr algn="l"/>
                      <a:r>
                        <a:rPr lang="es-MX" sz="1200" b="0" baseline="0" dirty="0" smtClean="0">
                          <a:latin typeface="Arial" panose="020B0604020202020204" pitchFamily="34" charset="0"/>
                          <a:cs typeface="Arial" panose="020B0604020202020204" pitchFamily="34" charset="0"/>
                        </a:rPr>
                        <a:t>Recibe material tales como una vaca productos que provienen de ella y otros que no. Elige cuales son los de la vaca.</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Realiza una tipo tarjeta con los productos que obtenemos de la vaca.</a:t>
                      </a:r>
                    </a:p>
                    <a:p>
                      <a:pPr algn="ctr"/>
                      <a:endParaRPr lang="es-MX" sz="1200" b="1" baseline="0" dirty="0" smtClean="0">
                        <a:latin typeface="Arial" panose="020B0604020202020204" pitchFamily="34" charset="0"/>
                        <a:cs typeface="Arial" panose="020B0604020202020204" pitchFamily="34" charset="0"/>
                      </a:endParaRPr>
                    </a:p>
                  </a:txBody>
                  <a:tcPr/>
                </a:tc>
                <a:tc>
                  <a:txBody>
                    <a:bodyPr/>
                    <a:lstStyle/>
                    <a:p>
                      <a:pPr marL="0" indent="0">
                        <a:buFontTx/>
                        <a:buNone/>
                      </a:pPr>
                      <a:r>
                        <a:rPr lang="es-MX" sz="1200" dirty="0" smtClean="0">
                          <a:latin typeface="Arial" panose="020B0604020202020204" pitchFamily="34" charset="0"/>
                          <a:cs typeface="Arial" panose="020B0604020202020204" pitchFamily="34" charset="0"/>
                        </a:rPr>
                        <a:t>-imágenes, video, hojas con las piezas del móvil.</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-Fotos</a:t>
                      </a: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-Hoja con granja</a:t>
                      </a:r>
                      <a:r>
                        <a:rPr lang="es-MX" sz="1200" baseline="0" dirty="0" smtClean="0">
                          <a:latin typeface="Arial" panose="020B0604020202020204" pitchFamily="34" charset="0"/>
                          <a:cs typeface="Arial" panose="020B0604020202020204" pitchFamily="34" charset="0"/>
                        </a:rPr>
                        <a:t> y animales.</a:t>
                      </a:r>
                    </a:p>
                    <a:p>
                      <a:pPr marL="0" indent="0">
                        <a:buFontTx/>
                        <a:buNone/>
                      </a:pPr>
                      <a:r>
                        <a:rPr lang="es-MX" sz="1200" baseline="0" dirty="0" smtClean="0">
                          <a:latin typeface="Arial" panose="020B0604020202020204" pitchFamily="34" charset="0"/>
                          <a:cs typeface="Arial" panose="020B0604020202020204" pitchFamily="34" charset="0"/>
                        </a:rPr>
                        <a:t>-Lápiz y colores</a:t>
                      </a:r>
                      <a:r>
                        <a:rPr lang="es-ES" sz="1200" b="1" kern="1200" dirty="0" smtClean="0">
                          <a:solidFill>
                            <a:schemeClr val="tx1"/>
                          </a:solidFill>
                          <a:effectLst/>
                          <a:latin typeface="Arial" panose="020B0604020202020204" pitchFamily="34" charset="0"/>
                          <a:ea typeface="+mn-ea"/>
                          <a:cs typeface="Arial" panose="020B0604020202020204" pitchFamily="34" charset="0"/>
                        </a:rPr>
                        <a:t> 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-USB con video, hoja y colores.</a:t>
                      </a:r>
                    </a:p>
                    <a:p>
                      <a:pPr marL="0" indent="0">
                        <a:buFontTx/>
                        <a:buNone/>
                      </a:pPr>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-cartulina de color, hoja con productos de la vaca y una vaca,</a:t>
                      </a:r>
                      <a:r>
                        <a:rPr lang="es-MX" sz="1200" baseline="0" dirty="0" smtClean="0">
                          <a:latin typeface="Arial" panose="020B0604020202020204" pitchFamily="34" charset="0"/>
                          <a:cs typeface="Arial" panose="020B0604020202020204" pitchFamily="34" charset="0"/>
                        </a:rPr>
                        <a:t> colores, tijeras pegamento</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-Fotos</a:t>
                      </a:r>
                    </a:p>
                    <a:p>
                      <a:pPr marL="0" indent="0">
                        <a:buFontTx/>
                        <a:buNone/>
                      </a:pPr>
                      <a:endParaRPr lang="es-MX" sz="1200" baseline="0" dirty="0" smtClean="0">
                        <a:latin typeface="Arial" panose="020B0604020202020204" pitchFamily="34" charset="0"/>
                        <a:cs typeface="Arial" panose="020B0604020202020204" pitchFamily="34" charset="0"/>
                      </a:endParaRPr>
                    </a:p>
                    <a:p>
                      <a:pPr marL="0" indent="0">
                        <a:buFontTx/>
                        <a:buNone/>
                      </a:pPr>
                      <a:endParaRPr lang="es-MX" sz="1200" dirty="0" smtClean="0">
                        <a:latin typeface="Arial" panose="020B0604020202020204" pitchFamily="34" charset="0"/>
                        <a:cs typeface="Arial" panose="020B0604020202020204" pitchFamily="34" charset="0"/>
                      </a:endParaRPr>
                    </a:p>
                  </a:txBody>
                  <a:tcPr/>
                </a:tc>
                <a:tc>
                  <a:txBody>
                    <a:bodyPr/>
                    <a:lstStyle/>
                    <a:p>
                      <a:pPr algn="ctr"/>
                      <a:r>
                        <a:rPr lang="es-MX" sz="1200" dirty="0" smtClean="0">
                          <a:latin typeface="Arial" panose="020B0604020202020204" pitchFamily="34" charset="0"/>
                          <a:cs typeface="Arial" panose="020B0604020202020204" pitchFamily="34" charset="0"/>
                        </a:rPr>
                        <a:t>Jueves</a:t>
                      </a:r>
                      <a:r>
                        <a:rPr lang="es-MX" sz="1200" baseline="0" dirty="0" smtClean="0">
                          <a:latin typeface="Arial" panose="020B0604020202020204" pitchFamily="34" charset="0"/>
                          <a:cs typeface="Arial" panose="020B0604020202020204" pitchFamily="34" charset="0"/>
                        </a:rPr>
                        <a:t> 7 de Marzo</a:t>
                      </a: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Jueves</a:t>
                      </a:r>
                      <a:r>
                        <a:rPr lang="es-MX" sz="1200" baseline="0" dirty="0" smtClean="0">
                          <a:latin typeface="Arial" panose="020B0604020202020204" pitchFamily="34" charset="0"/>
                          <a:cs typeface="Arial" panose="020B0604020202020204" pitchFamily="34" charset="0"/>
                        </a:rPr>
                        <a:t> 7 de Marzo</a:t>
                      </a: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Jueves</a:t>
                      </a:r>
                      <a:r>
                        <a:rPr lang="es-MX" sz="1200" baseline="0" dirty="0" smtClean="0">
                          <a:latin typeface="Arial" panose="020B0604020202020204" pitchFamily="34" charset="0"/>
                          <a:cs typeface="Arial" panose="020B0604020202020204" pitchFamily="34" charset="0"/>
                        </a:rPr>
                        <a:t> 7 de Marzo</a:t>
                      </a: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Jueves</a:t>
                      </a:r>
                      <a:r>
                        <a:rPr lang="es-MX" sz="1200" baseline="0" dirty="0" smtClean="0">
                          <a:latin typeface="Arial" panose="020B0604020202020204" pitchFamily="34" charset="0"/>
                          <a:cs typeface="Arial" panose="020B0604020202020204" pitchFamily="34" charset="0"/>
                        </a:rPr>
                        <a:t> 7 de Marzo</a:t>
                      </a: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txBody>
                  <a:tcPr/>
                </a:tc>
                <a:tc>
                  <a:txBody>
                    <a:bodyPr/>
                    <a:lstStyle/>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Relaciona el número de elementos de una colección con la sucesión numérica escrita, del 1 al 30.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6707817"/>
                  </a:ext>
                </a:extLst>
              </a:tr>
            </a:tbl>
          </a:graphicData>
        </a:graphic>
      </p:graphicFrame>
      <p:sp>
        <p:nvSpPr>
          <p:cNvPr id="3" name="CuadroTexto 2"/>
          <p:cNvSpPr txBox="1"/>
          <p:nvPr/>
        </p:nvSpPr>
        <p:spPr>
          <a:xfrm rot="16200000">
            <a:off x="-721404" y="3218569"/>
            <a:ext cx="2897612" cy="830997"/>
          </a:xfrm>
          <a:prstGeom prst="rect">
            <a:avLst/>
          </a:prstGeom>
          <a:noFill/>
        </p:spPr>
        <p:txBody>
          <a:bodyPr wrap="square" rtlCol="0">
            <a:spAutoFit/>
          </a:bodyPr>
          <a:lstStyle/>
          <a:p>
            <a:r>
              <a:rPr lang="es-MX" sz="4800" dirty="0" smtClean="0">
                <a:solidFill>
                  <a:srgbClr val="002060"/>
                </a:solidFill>
                <a:latin typeface="Times New Roman" panose="02020603050405020304" pitchFamily="18" charset="0"/>
                <a:cs typeface="Times New Roman" panose="02020603050405020304" pitchFamily="18" charset="0"/>
              </a:rPr>
              <a:t>Desarrollo</a:t>
            </a:r>
          </a:p>
        </p:txBody>
      </p:sp>
    </p:spTree>
    <p:extLst>
      <p:ext uri="{BB962C8B-B14F-4D97-AF65-F5344CB8AC3E}">
        <p14:creationId xmlns:p14="http://schemas.microsoft.com/office/powerpoint/2010/main" val="2809779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613011273"/>
              </p:ext>
            </p:extLst>
          </p:nvPr>
        </p:nvGraphicFramePr>
        <p:xfrm>
          <a:off x="191961" y="345857"/>
          <a:ext cx="11518235" cy="7007092"/>
        </p:xfrm>
        <a:graphic>
          <a:graphicData uri="http://schemas.openxmlformats.org/drawingml/2006/table">
            <a:tbl>
              <a:tblPr firstRow="1" bandRow="1">
                <a:tableStyleId>{5940675A-B579-460E-94D1-54222C63F5DA}</a:tableStyleId>
              </a:tblPr>
              <a:tblGrid>
                <a:gridCol w="1111240">
                  <a:extLst>
                    <a:ext uri="{9D8B030D-6E8A-4147-A177-3AD203B41FA5}">
                      <a16:colId xmlns:a16="http://schemas.microsoft.com/office/drawing/2014/main" val="2124375876"/>
                    </a:ext>
                  </a:extLst>
                </a:gridCol>
                <a:gridCol w="5888013">
                  <a:extLst>
                    <a:ext uri="{9D8B030D-6E8A-4147-A177-3AD203B41FA5}">
                      <a16:colId xmlns:a16="http://schemas.microsoft.com/office/drawing/2014/main" val="3652626108"/>
                    </a:ext>
                  </a:extLst>
                </a:gridCol>
                <a:gridCol w="1673817">
                  <a:extLst>
                    <a:ext uri="{9D8B030D-6E8A-4147-A177-3AD203B41FA5}">
                      <a16:colId xmlns:a16="http://schemas.microsoft.com/office/drawing/2014/main" val="1810571600"/>
                    </a:ext>
                  </a:extLst>
                </a:gridCol>
                <a:gridCol w="960894">
                  <a:extLst>
                    <a:ext uri="{9D8B030D-6E8A-4147-A177-3AD203B41FA5}">
                      <a16:colId xmlns:a16="http://schemas.microsoft.com/office/drawing/2014/main" val="3507542103"/>
                    </a:ext>
                  </a:extLst>
                </a:gridCol>
                <a:gridCol w="1884271">
                  <a:extLst>
                    <a:ext uri="{9D8B030D-6E8A-4147-A177-3AD203B41FA5}">
                      <a16:colId xmlns:a16="http://schemas.microsoft.com/office/drawing/2014/main" val="3624545314"/>
                    </a:ext>
                  </a:extLst>
                </a:gridCol>
              </a:tblGrid>
              <a:tr h="497502">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Momentos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Actividades, organización y consignas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Recursos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Día</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tc>
                  <a:txBody>
                    <a:bodyPr/>
                    <a:lstStyle/>
                    <a:p>
                      <a:pPr algn="ctr">
                        <a:lnSpc>
                          <a:spcPct val="107000"/>
                        </a:lnSpc>
                        <a:spcAft>
                          <a:spcPts val="0"/>
                        </a:spcAft>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FF6600"/>
                    </a:solidFill>
                  </a:tcPr>
                </a:tc>
                <a:extLst>
                  <a:ext uri="{0D108BD9-81ED-4DB2-BD59-A6C34878D82A}">
                    <a16:rowId xmlns:a16="http://schemas.microsoft.com/office/drawing/2014/main" val="377499139"/>
                  </a:ext>
                </a:extLst>
              </a:tr>
              <a:tr h="6502838">
                <a:tc>
                  <a:txBody>
                    <a:bodyPr/>
                    <a:lstStyle/>
                    <a:p>
                      <a:endParaRPr lang="es-MX" dirty="0"/>
                    </a:p>
                  </a:txBody>
                  <a:tcPr>
                    <a:solidFill>
                      <a:schemeClr val="accent4">
                        <a:lumMod val="60000"/>
                        <a:lumOff val="40000"/>
                      </a:schemeClr>
                    </a:solidFill>
                  </a:tcPr>
                </a:tc>
                <a:tc>
                  <a:txBody>
                    <a:bodyPr/>
                    <a:lstStyle/>
                    <a:p>
                      <a:pPr algn="ctr"/>
                      <a:r>
                        <a:rPr lang="es-MX" sz="1200" b="1" baseline="0" dirty="0" smtClean="0">
                          <a:latin typeface="Arial" panose="020B0604020202020204" pitchFamily="34" charset="0"/>
                          <a:cs typeface="Arial" panose="020B0604020202020204" pitchFamily="34" charset="0"/>
                        </a:rPr>
                        <a:t>“Cuento motor”</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Responde cuestionamiento tales como: ¿Les gustaría realizar un recorrido como animales de la granja? ¿Qué necesitamos para vernos como animales de la granja? </a:t>
                      </a:r>
                    </a:p>
                    <a:p>
                      <a:pPr algn="l"/>
                      <a:r>
                        <a:rPr lang="es-MX" sz="1200" b="1" baseline="0" dirty="0" smtClean="0">
                          <a:latin typeface="Arial" panose="020B0604020202020204" pitchFamily="34" charset="0"/>
                          <a:cs typeface="Arial" panose="020B0604020202020204" pitchFamily="34" charset="0"/>
                        </a:rPr>
                        <a:t>Desarrollo</a:t>
                      </a:r>
                      <a:r>
                        <a:rPr lang="es-MX" sz="1200" b="1" baseline="0" dirty="0" smtClean="0">
                          <a:latin typeface="Arial" panose="020B0604020202020204" pitchFamily="34" charset="0"/>
                          <a:cs typeface="Arial" panose="020B0604020202020204" pitchFamily="34" charset="0"/>
                        </a:rPr>
                        <a:t>:</a:t>
                      </a:r>
                      <a:r>
                        <a:rPr lang="es-MX" sz="1200" b="1" dirty="0" smtClean="0">
                          <a:effectLst/>
                          <a:latin typeface="Times New Roman" panose="02020603050405020304" pitchFamily="18" charset="0"/>
                          <a:ea typeface="Calibri" panose="020F0502020204030204" pitchFamily="34" charset="0"/>
                        </a:rPr>
                        <a:t> </a:t>
                      </a:r>
                      <a:r>
                        <a:rPr lang="es-MX" sz="1200" dirty="0" smtClean="0">
                          <a:effectLst/>
                          <a:latin typeface="Arial" panose="020B0604020202020204" pitchFamily="34" charset="0"/>
                          <a:ea typeface="Calibri" panose="020F0502020204030204" pitchFamily="34" charset="0"/>
                          <a:cs typeface="Arial" panose="020B0604020202020204" pitchFamily="34" charset="0"/>
                        </a:rPr>
                        <a:t>Realizan el recorrido del Mapa mediante la narración del cuento motor y todos sus desafíos</a:t>
                      </a:r>
                      <a:r>
                        <a:rPr lang="es-MX" sz="1200" dirty="0" smtClean="0">
                          <a:effectLst/>
                          <a:latin typeface="Times New Roman" panose="02020603050405020304" pitchFamily="18" charset="0"/>
                          <a:ea typeface="Calibri" panose="020F0502020204030204" pitchFamily="34" charset="0"/>
                        </a:rPr>
                        <a:t>.</a:t>
                      </a:r>
                      <a:r>
                        <a:rPr lang="es-MX" sz="1200" b="1" baseline="0" dirty="0" smtClean="0">
                          <a:latin typeface="Arial" panose="020B0604020202020204" pitchFamily="34" charset="0"/>
                          <a:cs typeface="Arial" panose="020B0604020202020204" pitchFamily="34" charset="0"/>
                        </a:rPr>
                        <a:t> </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a:t>
                      </a:r>
                      <a:r>
                        <a:rPr lang="es-MX" sz="1200" b="1" baseline="0" dirty="0" smtClean="0">
                          <a:latin typeface="Arial" panose="020B0604020202020204" pitchFamily="34" charset="0"/>
                          <a:cs typeface="Arial" panose="020B0604020202020204" pitchFamily="34" charset="0"/>
                        </a:rPr>
                        <a:t>: </a:t>
                      </a:r>
                      <a:r>
                        <a:rPr lang="es-MX" sz="1200" b="0" baseline="0" dirty="0" smtClean="0">
                          <a:latin typeface="Arial" panose="020B0604020202020204" pitchFamily="34" charset="0"/>
                          <a:cs typeface="Arial" panose="020B0604020202020204" pitchFamily="34" charset="0"/>
                        </a:rPr>
                        <a:t>Responde a las siguientes preguntas ¿Les gustó la actividad? ¿Recuerdas que recorrido realizamos? ¿Cuál te gustó más? ¿Estuvo divertido?</a:t>
                      </a:r>
                      <a:endParaRPr lang="es-MX" sz="1200" b="0" baseline="0" dirty="0" smtClean="0">
                        <a:latin typeface="Arial" panose="020B0604020202020204" pitchFamily="34" charset="0"/>
                        <a:cs typeface="Arial" panose="020B0604020202020204" pitchFamily="34" charset="0"/>
                      </a:endParaRPr>
                    </a:p>
                    <a:p>
                      <a:pPr algn="ct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“¿Qué es un espantapájaros?”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Inicio</a:t>
                      </a:r>
                      <a:r>
                        <a:rPr lang="es-MX" sz="1200" b="1" baseline="0" dirty="0" smtClean="0">
                          <a:latin typeface="Arial" panose="020B0604020202020204" pitchFamily="34" charset="0"/>
                          <a:cs typeface="Arial" panose="020B0604020202020204" pitchFamily="34" charset="0"/>
                        </a:rPr>
                        <a:t>: </a:t>
                      </a:r>
                      <a:r>
                        <a:rPr lang="es-MX" sz="1200" b="0" baseline="0" dirty="0" smtClean="0">
                          <a:latin typeface="Arial" panose="020B0604020202020204" pitchFamily="34" charset="0"/>
                          <a:cs typeface="Arial" panose="020B0604020202020204" pitchFamily="34" charset="0"/>
                        </a:rPr>
                        <a:t>Observa con atención el video sobre el espantapájaros.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a:t>
                      </a:r>
                      <a:r>
                        <a:rPr lang="es-MX" sz="1200" b="1" baseline="0" dirty="0" smtClean="0">
                          <a:latin typeface="Arial" panose="020B0604020202020204" pitchFamily="34" charset="0"/>
                          <a:cs typeface="Arial" panose="020B0604020202020204" pitchFamily="34" charset="0"/>
                        </a:rPr>
                        <a:t>: </a:t>
                      </a:r>
                      <a:r>
                        <a:rPr lang="es-MX" sz="1200" b="0" baseline="0" dirty="0" smtClean="0">
                          <a:latin typeface="Arial" panose="020B0604020202020204" pitchFamily="34" charset="0"/>
                          <a:cs typeface="Arial" panose="020B0604020202020204" pitchFamily="34" charset="0"/>
                        </a:rPr>
                        <a:t>Observa las imágenes que le muestra su educadora y escucha la información que le brinda para conocer sobre el.</a:t>
                      </a:r>
                      <a:endParaRPr lang="es-MX" sz="1200" b="0"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a:t>
                      </a:r>
                      <a:r>
                        <a:rPr lang="es-MX" sz="1200" b="1" baseline="0" dirty="0" smtClean="0">
                          <a:latin typeface="Arial" panose="020B0604020202020204" pitchFamily="34" charset="0"/>
                          <a:cs typeface="Arial" panose="020B0604020202020204" pitchFamily="34" charset="0"/>
                        </a:rPr>
                        <a:t>: </a:t>
                      </a:r>
                      <a:r>
                        <a:rPr lang="es-MX" sz="1200" b="0" baseline="0" dirty="0" smtClean="0">
                          <a:latin typeface="Arial" panose="020B0604020202020204" pitchFamily="34" charset="0"/>
                          <a:cs typeface="Arial" panose="020B0604020202020204" pitchFamily="34" charset="0"/>
                        </a:rPr>
                        <a:t>Comenta si cree que sirvan los espantapájaros en las granjas y si no esta de acuerdo.</a:t>
                      </a:r>
                      <a:endParaRPr lang="es-MX" sz="1200" b="1"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“Taller de espantapájaros”</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Recibe el material para realizar el espantapájaros,.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Comenta si funciona o no el espantapájaros, escucha las reglas para realizar de manera adecuada el espantapájaros.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Realiza el espantapájaros junto a sus compañeros. y lo coloca en un sembradía realizado por la educadora.</a:t>
                      </a:r>
                    </a:p>
                    <a:p>
                      <a:pPr algn="l"/>
                      <a:endParaRPr lang="es-MX" sz="1200" b="0" baseline="0" dirty="0" smtClean="0">
                        <a:latin typeface="Arial" panose="020B0604020202020204" pitchFamily="34" charset="0"/>
                        <a:cs typeface="Arial" panose="020B0604020202020204" pitchFamily="34" charset="0"/>
                      </a:endParaRPr>
                    </a:p>
                    <a:p>
                      <a:pPr algn="ctr"/>
                      <a:r>
                        <a:rPr lang="es-MX" sz="1200" b="1" baseline="0" dirty="0" smtClean="0">
                          <a:latin typeface="Arial" panose="020B0604020202020204" pitchFamily="34" charset="0"/>
                          <a:cs typeface="Arial" panose="020B0604020202020204" pitchFamily="34" charset="0"/>
                        </a:rPr>
                        <a:t>“¿Qué es el cerdito?”</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Escucha con atención el video que se le coloca. </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Menciona a sus compañeros si conocía alguna cosas de los que se menciono en el video.</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Realiza una lista de lo que le gusto más del video con la educadora y dibuja un cerdito en la lista.</a:t>
                      </a:r>
                    </a:p>
                    <a:p>
                      <a:pPr algn="ctr"/>
                      <a:r>
                        <a:rPr lang="es-MX" sz="1200" b="1" baseline="0" dirty="0" smtClean="0">
                          <a:latin typeface="Arial" panose="020B0604020202020204" pitchFamily="34" charset="0"/>
                          <a:cs typeface="Arial" panose="020B0604020202020204" pitchFamily="34" charset="0"/>
                        </a:rPr>
                        <a:t>“Derivados de mi amigo”</a:t>
                      </a:r>
                    </a:p>
                    <a:p>
                      <a:pPr algn="l"/>
                      <a:r>
                        <a:rPr lang="es-MX" sz="1200" b="1" baseline="0" dirty="0" smtClean="0">
                          <a:latin typeface="Arial" panose="020B0604020202020204" pitchFamily="34" charset="0"/>
                          <a:cs typeface="Arial" panose="020B0604020202020204" pitchFamily="34" charset="0"/>
                        </a:rPr>
                        <a:t>Inicio: </a:t>
                      </a:r>
                      <a:r>
                        <a:rPr lang="es-MX" sz="1200" b="0" baseline="0" dirty="0" smtClean="0">
                          <a:latin typeface="Arial" panose="020B0604020202020204" pitchFamily="34" charset="0"/>
                          <a:cs typeface="Arial" panose="020B0604020202020204" pitchFamily="34" charset="0"/>
                        </a:rPr>
                        <a:t>Comenta lo que cree que viene del cerdo, atiende indicaciones.</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Desarrollo: </a:t>
                      </a:r>
                      <a:r>
                        <a:rPr lang="es-MX" sz="1200" b="0" baseline="0" dirty="0" smtClean="0">
                          <a:latin typeface="Arial" panose="020B0604020202020204" pitchFamily="34" charset="0"/>
                          <a:cs typeface="Arial" panose="020B0604020202020204" pitchFamily="34" charset="0"/>
                        </a:rPr>
                        <a:t>Observa la  hoja de trabaja con el cerdito y sus derivados, comenta si sabia o conocía alguno de ellos, los pinta.</a:t>
                      </a:r>
                      <a:endParaRPr lang="es-MX" sz="1200" b="1" baseline="0" dirty="0" smtClean="0">
                        <a:latin typeface="Arial" panose="020B0604020202020204" pitchFamily="34" charset="0"/>
                        <a:cs typeface="Arial" panose="020B0604020202020204" pitchFamily="34" charset="0"/>
                      </a:endParaRPr>
                    </a:p>
                    <a:p>
                      <a:pPr algn="l"/>
                      <a:r>
                        <a:rPr lang="es-MX" sz="1200" b="1" baseline="0" dirty="0" smtClean="0">
                          <a:latin typeface="Arial" panose="020B0604020202020204" pitchFamily="34" charset="0"/>
                          <a:cs typeface="Arial" panose="020B0604020202020204" pitchFamily="34" charset="0"/>
                        </a:rPr>
                        <a:t>Cierre: </a:t>
                      </a:r>
                      <a:r>
                        <a:rPr lang="es-MX" sz="1200" b="0" baseline="0" dirty="0" smtClean="0">
                          <a:latin typeface="Arial" panose="020B0604020202020204" pitchFamily="34" charset="0"/>
                          <a:cs typeface="Arial" panose="020B0604020202020204" pitchFamily="34" charset="0"/>
                        </a:rPr>
                        <a:t>Se le cuestiona si conoce si se encuentran en su comunidad, da ejemplos.</a:t>
                      </a:r>
                      <a:endParaRPr lang="es-MX" sz="1200" b="1" baseline="0" dirty="0" smtClean="0">
                        <a:latin typeface="Arial" panose="020B0604020202020204" pitchFamily="34" charset="0"/>
                        <a:cs typeface="Arial" panose="020B0604020202020204" pitchFamily="34" charset="0"/>
                      </a:endParaRPr>
                    </a:p>
                    <a:p>
                      <a:pPr algn="l"/>
                      <a:endParaRPr lang="es-MX" sz="1200" b="1" baseline="0" dirty="0" smtClean="0">
                        <a:latin typeface="Arial" panose="020B0604020202020204" pitchFamily="34" charset="0"/>
                        <a:cs typeface="Arial" panose="020B0604020202020204" pitchFamily="34" charset="0"/>
                      </a:endParaRPr>
                    </a:p>
                  </a:txBody>
                  <a:tcPr/>
                </a:tc>
                <a:tc>
                  <a:txBody>
                    <a:bodyPr/>
                    <a:lstStyle/>
                    <a:p>
                      <a:pPr marL="0" indent="0">
                        <a:buFontTx/>
                        <a:buNone/>
                      </a:pPr>
                      <a:r>
                        <a:rPr lang="es-MX" sz="1200" dirty="0" smtClean="0">
                          <a:latin typeface="Arial" panose="020B0604020202020204" pitchFamily="34" charset="0"/>
                          <a:cs typeface="Arial" panose="020B0604020202020204" pitchFamily="34" charset="0"/>
                        </a:rPr>
                        <a:t>-colchonetas, tubo de tela, aros, bolos y pelota, papel de</a:t>
                      </a:r>
                      <a:r>
                        <a:rPr lang="es-MX" sz="1200" baseline="0" dirty="0" smtClean="0">
                          <a:latin typeface="Arial" panose="020B0604020202020204" pitchFamily="34" charset="0"/>
                          <a:cs typeface="Arial" panose="020B0604020202020204" pitchFamily="34" charset="0"/>
                        </a:rPr>
                        <a:t> varios colores para ambientar.</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-Fotos</a:t>
                      </a: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-USB con video del espantapájaros, imágenes del</a:t>
                      </a:r>
                      <a:r>
                        <a:rPr lang="es-MX" sz="1200" baseline="0" dirty="0" smtClean="0">
                          <a:latin typeface="Arial" panose="020B0604020202020204" pitchFamily="34" charset="0"/>
                          <a:cs typeface="Arial" panose="020B0604020202020204" pitchFamily="34" charset="0"/>
                        </a:rPr>
                        <a:t> mismo.</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-Palo de madera, hoja de colores, rafia de color amarillo </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-Fotos</a:t>
                      </a:r>
                    </a:p>
                    <a:p>
                      <a:pPr marL="0" indent="0">
                        <a:buFontTx/>
                        <a:buNone/>
                      </a:pPr>
                      <a:endParaRPr lang="es-MX" sz="1200" dirty="0" smtClean="0">
                        <a:latin typeface="Arial" panose="020B0604020202020204" pitchFamily="34" charset="0"/>
                        <a:cs typeface="Arial" panose="020B0604020202020204" pitchFamily="34" charset="0"/>
                      </a:endParaRPr>
                    </a:p>
                    <a:p>
                      <a:pPr marL="0" indent="0">
                        <a:buFontTx/>
                        <a:buNone/>
                      </a:pPr>
                      <a:r>
                        <a:rPr lang="es-MX" sz="1200" dirty="0" smtClean="0">
                          <a:latin typeface="Arial" panose="020B0604020202020204" pitchFamily="34" charset="0"/>
                          <a:cs typeface="Arial" panose="020B0604020202020204" pitchFamily="34" charset="0"/>
                        </a:rPr>
                        <a:t>-USB con video,</a:t>
                      </a:r>
                      <a:r>
                        <a:rPr lang="es-MX" sz="1200" baseline="0" dirty="0" smtClean="0">
                          <a:latin typeface="Arial" panose="020B0604020202020204" pitchFamily="34" charset="0"/>
                          <a:cs typeface="Arial" panose="020B0604020202020204" pitchFamily="34" charset="0"/>
                        </a:rPr>
                        <a:t> hoja, lápiz y colores.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p>
                    <a:p>
                      <a:endParaRPr lang="es-ES" sz="1200" kern="1200" dirty="0" smtClean="0">
                        <a:solidFill>
                          <a:schemeClr val="tx1"/>
                        </a:solidFill>
                        <a:effectLst/>
                        <a:latin typeface="Arial" panose="020B0604020202020204" pitchFamily="34" charset="0"/>
                        <a:ea typeface="+mn-ea"/>
                        <a:cs typeface="Arial" panose="020B0604020202020204" pitchFamily="34" charset="0"/>
                      </a:endParaRPr>
                    </a:p>
                    <a:p>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MX" sz="1200" kern="1200" dirty="0" smtClean="0">
                          <a:solidFill>
                            <a:schemeClr val="tx1"/>
                          </a:solidFill>
                          <a:effectLst/>
                          <a:latin typeface="Arial" panose="020B0604020202020204" pitchFamily="34" charset="0"/>
                          <a:ea typeface="+mn-ea"/>
                          <a:cs typeface="Arial" panose="020B0604020202020204" pitchFamily="34" charset="0"/>
                        </a:rPr>
                        <a:t>-Hoja</a:t>
                      </a:r>
                      <a:r>
                        <a:rPr lang="es-MX" sz="1200" kern="1200" baseline="0" dirty="0" smtClean="0">
                          <a:solidFill>
                            <a:schemeClr val="tx1"/>
                          </a:solidFill>
                          <a:effectLst/>
                          <a:latin typeface="Arial" panose="020B0604020202020204" pitchFamily="34" charset="0"/>
                          <a:ea typeface="+mn-ea"/>
                          <a:cs typeface="Arial" panose="020B0604020202020204" pitchFamily="34" charset="0"/>
                        </a:rPr>
                        <a:t> con cerdito y sus derivados, colores.</a:t>
                      </a:r>
                    </a:p>
                    <a:p>
                      <a:r>
                        <a:rPr lang="es-ES" sz="1200" b="1" kern="1200" dirty="0" smtClean="0">
                          <a:solidFill>
                            <a:schemeClr val="tx1"/>
                          </a:solidFill>
                          <a:effectLst/>
                          <a:latin typeface="Arial" panose="020B0604020202020204" pitchFamily="34" charset="0"/>
                          <a:ea typeface="+mn-ea"/>
                          <a:cs typeface="Arial" panose="020B0604020202020204" pitchFamily="34" charset="0"/>
                        </a:rPr>
                        <a:t>Evaluación:</a:t>
                      </a:r>
                      <a:endParaRPr lang="es-MX"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-Observación</a:t>
                      </a:r>
                    </a:p>
                    <a:p>
                      <a:endParaRPr lang="es-MX" sz="1200" kern="1200" baseline="0" dirty="0" smtClean="0">
                        <a:solidFill>
                          <a:schemeClr val="tx1"/>
                        </a:solidFill>
                        <a:effectLst/>
                        <a:latin typeface="Arial" panose="020B0604020202020204" pitchFamily="34" charset="0"/>
                        <a:ea typeface="+mn-ea"/>
                        <a:cs typeface="Arial" panose="020B0604020202020204" pitchFamily="34" charset="0"/>
                      </a:endParaRPr>
                    </a:p>
                    <a:p>
                      <a:endParaRPr lang="es-MX" sz="12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c>
                  <a:txBody>
                    <a:bodyPr/>
                    <a:lstStyle/>
                    <a:p>
                      <a:pPr algn="ctr"/>
                      <a:r>
                        <a:rPr lang="es-MX" sz="1200" dirty="0" smtClean="0">
                          <a:latin typeface="Arial" panose="020B0604020202020204" pitchFamily="34" charset="0"/>
                          <a:cs typeface="Arial" panose="020B0604020202020204" pitchFamily="34" charset="0"/>
                        </a:rPr>
                        <a:t>Viernes 8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Viernes 8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Viernes 8 de Marzo</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r>
                        <a:rPr lang="es-MX" sz="1200" dirty="0" smtClean="0">
                          <a:latin typeface="Arial" panose="020B0604020202020204" pitchFamily="34" charset="0"/>
                          <a:cs typeface="Arial" panose="020B0604020202020204" pitchFamily="34" charset="0"/>
                        </a:rPr>
                        <a:t>Lunes 11 de Marzo </a:t>
                      </a: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algn="ctr"/>
                      <a:endParaRPr lang="es-MX" sz="1200" dirty="0" smtClean="0">
                        <a:latin typeface="Arial" panose="020B0604020202020204" pitchFamily="34" charset="0"/>
                        <a:cs typeface="Arial" panose="020B0604020202020204" pitchFamily="34" charset="0"/>
                      </a:endParaRPr>
                    </a:p>
                    <a:p>
                      <a:pPr marL="0" marR="0" indent="0" algn="ctr" defTabSz="1032083"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Lunes 11 de Marzo </a:t>
                      </a:r>
                    </a:p>
                    <a:p>
                      <a:pPr algn="ctr"/>
                      <a:endParaRPr lang="es-MX" sz="1200" dirty="0" smtClean="0">
                        <a:latin typeface="Arial" panose="020B0604020202020204" pitchFamily="34" charset="0"/>
                        <a:cs typeface="Arial" panose="020B0604020202020204" pitchFamily="34" charset="0"/>
                      </a:endParaRPr>
                    </a:p>
                  </a:txBody>
                  <a:tcPr/>
                </a:tc>
                <a:tc>
                  <a:txBody>
                    <a:bodyPr/>
                    <a:lstStyle/>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s-MX" sz="1200" dirty="0" smtClean="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s-MX" sz="12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ü"/>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Font typeface="Wingdings" panose="05000000000000000000" pitchFamily="2" charset="2"/>
                        <a:buNone/>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pPr marL="0" marR="0" indent="0" algn="l" defTabSz="10320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smtClean="0">
                        <a:latin typeface="Arial" panose="020B060402020202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Argumenta por qué está de acuerdo o en desacuerdo con ideas y afirmaciones de otras personas</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1200" dirty="0" smtClean="0">
                          <a:latin typeface="Arial" panose="020B0604020202020204" pitchFamily="34" charset="0"/>
                          <a:cs typeface="Arial" panose="020B0604020202020204" pitchFamily="34" charset="0"/>
                        </a:rPr>
                        <a:t>Explica los beneficios de los servicios con que se cuenta en su localidad. </a:t>
                      </a: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indent="-171450" algn="l" defTabSz="1032083"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MX" sz="1200" dirty="0" smtClean="0">
                        <a:latin typeface="Arial" panose="020B0604020202020204" pitchFamily="34" charset="0"/>
                        <a:cs typeface="Arial" panose="020B0604020202020204" pitchFamily="34" charset="0"/>
                      </a:endParaRPr>
                    </a:p>
                    <a:p>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6707817"/>
                  </a:ext>
                </a:extLst>
              </a:tr>
            </a:tbl>
          </a:graphicData>
        </a:graphic>
      </p:graphicFrame>
      <p:sp>
        <p:nvSpPr>
          <p:cNvPr id="3" name="CuadroTexto 2"/>
          <p:cNvSpPr txBox="1"/>
          <p:nvPr/>
        </p:nvSpPr>
        <p:spPr>
          <a:xfrm rot="16200000">
            <a:off x="-841346" y="3227574"/>
            <a:ext cx="2897612" cy="830997"/>
          </a:xfrm>
          <a:prstGeom prst="rect">
            <a:avLst/>
          </a:prstGeom>
          <a:noFill/>
        </p:spPr>
        <p:txBody>
          <a:bodyPr wrap="square" rtlCol="0">
            <a:spAutoFit/>
          </a:bodyPr>
          <a:lstStyle/>
          <a:p>
            <a:r>
              <a:rPr lang="es-MX" sz="4800" dirty="0" smtClean="0">
                <a:solidFill>
                  <a:srgbClr val="002060"/>
                </a:solidFill>
                <a:latin typeface="Times New Roman" panose="02020603050405020304" pitchFamily="18" charset="0"/>
                <a:cs typeface="Times New Roman" panose="02020603050405020304" pitchFamily="18" charset="0"/>
              </a:rPr>
              <a:t>Desarrollo</a:t>
            </a:r>
          </a:p>
        </p:txBody>
      </p:sp>
    </p:spTree>
    <p:extLst>
      <p:ext uri="{BB962C8B-B14F-4D97-AF65-F5344CB8AC3E}">
        <p14:creationId xmlns:p14="http://schemas.microsoft.com/office/powerpoint/2010/main" val="273391393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3981</TotalTime>
  <Words>4701</Words>
  <Application>Microsoft Office PowerPoint</Application>
  <PresentationFormat>Personalizado</PresentationFormat>
  <Paragraphs>966</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Calibri</vt:lpstr>
      <vt:lpstr>Calibri Light</vt:lpstr>
      <vt:lpstr>Courier New</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127</cp:revision>
  <dcterms:created xsi:type="dcterms:W3CDTF">2019-02-23T02:53:09Z</dcterms:created>
  <dcterms:modified xsi:type="dcterms:W3CDTF">2019-03-01T03:38:50Z</dcterms:modified>
</cp:coreProperties>
</file>