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3" r:id="rId5"/>
    <p:sldId id="259" r:id="rId6"/>
    <p:sldId id="260" r:id="rId7"/>
    <p:sldId id="265" r:id="rId8"/>
    <p:sldId id="266" r:id="rId9"/>
    <p:sldId id="267" r:id="rId10"/>
    <p:sldId id="262" r:id="rId11"/>
    <p:sldId id="268" r:id="rId12"/>
    <p:sldId id="269" r:id="rId13"/>
    <p:sldId id="270" r:id="rId14"/>
  </p:sldIdLst>
  <p:sldSz cx="11879263" cy="7740650"/>
  <p:notesSz cx="6858000" cy="9144000"/>
  <p:defaultTextStyle>
    <a:defPPr>
      <a:defRPr lang="es-MX"/>
    </a:defPPr>
    <a:lvl1pPr marL="0" algn="l" defTabSz="1121054" rtl="0" eaLnBrk="1" latinLnBrk="0" hangingPunct="1">
      <a:defRPr sz="2207" kern="1200">
        <a:solidFill>
          <a:schemeClr val="tx1"/>
        </a:solidFill>
        <a:latin typeface="+mn-lt"/>
        <a:ea typeface="+mn-ea"/>
        <a:cs typeface="+mn-cs"/>
      </a:defRPr>
    </a:lvl1pPr>
    <a:lvl2pPr marL="560527" algn="l" defTabSz="1121054" rtl="0" eaLnBrk="1" latinLnBrk="0" hangingPunct="1">
      <a:defRPr sz="2207" kern="1200">
        <a:solidFill>
          <a:schemeClr val="tx1"/>
        </a:solidFill>
        <a:latin typeface="+mn-lt"/>
        <a:ea typeface="+mn-ea"/>
        <a:cs typeface="+mn-cs"/>
      </a:defRPr>
    </a:lvl2pPr>
    <a:lvl3pPr marL="1121054" algn="l" defTabSz="1121054" rtl="0" eaLnBrk="1" latinLnBrk="0" hangingPunct="1">
      <a:defRPr sz="2207" kern="1200">
        <a:solidFill>
          <a:schemeClr val="tx1"/>
        </a:solidFill>
        <a:latin typeface="+mn-lt"/>
        <a:ea typeface="+mn-ea"/>
        <a:cs typeface="+mn-cs"/>
      </a:defRPr>
    </a:lvl3pPr>
    <a:lvl4pPr marL="1681582" algn="l" defTabSz="1121054" rtl="0" eaLnBrk="1" latinLnBrk="0" hangingPunct="1">
      <a:defRPr sz="2207" kern="1200">
        <a:solidFill>
          <a:schemeClr val="tx1"/>
        </a:solidFill>
        <a:latin typeface="+mn-lt"/>
        <a:ea typeface="+mn-ea"/>
        <a:cs typeface="+mn-cs"/>
      </a:defRPr>
    </a:lvl4pPr>
    <a:lvl5pPr marL="2242109" algn="l" defTabSz="1121054" rtl="0" eaLnBrk="1" latinLnBrk="0" hangingPunct="1">
      <a:defRPr sz="2207" kern="1200">
        <a:solidFill>
          <a:schemeClr val="tx1"/>
        </a:solidFill>
        <a:latin typeface="+mn-lt"/>
        <a:ea typeface="+mn-ea"/>
        <a:cs typeface="+mn-cs"/>
      </a:defRPr>
    </a:lvl5pPr>
    <a:lvl6pPr marL="2802636" algn="l" defTabSz="1121054" rtl="0" eaLnBrk="1" latinLnBrk="0" hangingPunct="1">
      <a:defRPr sz="2207" kern="1200">
        <a:solidFill>
          <a:schemeClr val="tx1"/>
        </a:solidFill>
        <a:latin typeface="+mn-lt"/>
        <a:ea typeface="+mn-ea"/>
        <a:cs typeface="+mn-cs"/>
      </a:defRPr>
    </a:lvl6pPr>
    <a:lvl7pPr marL="3363163" algn="l" defTabSz="1121054" rtl="0" eaLnBrk="1" latinLnBrk="0" hangingPunct="1">
      <a:defRPr sz="2207" kern="1200">
        <a:solidFill>
          <a:schemeClr val="tx1"/>
        </a:solidFill>
        <a:latin typeface="+mn-lt"/>
        <a:ea typeface="+mn-ea"/>
        <a:cs typeface="+mn-cs"/>
      </a:defRPr>
    </a:lvl7pPr>
    <a:lvl8pPr marL="3923690" algn="l" defTabSz="1121054" rtl="0" eaLnBrk="1" latinLnBrk="0" hangingPunct="1">
      <a:defRPr sz="2207" kern="1200">
        <a:solidFill>
          <a:schemeClr val="tx1"/>
        </a:solidFill>
        <a:latin typeface="+mn-lt"/>
        <a:ea typeface="+mn-ea"/>
        <a:cs typeface="+mn-cs"/>
      </a:defRPr>
    </a:lvl8pPr>
    <a:lvl9pPr marL="4484218" algn="l" defTabSz="1121054" rtl="0" eaLnBrk="1" latinLnBrk="0" hangingPunct="1">
      <a:defRPr sz="2207"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FF3300"/>
    <a:srgbClr val="3399FF"/>
    <a:srgbClr val="00FFFF"/>
    <a:srgbClr val="CC3399"/>
    <a:srgbClr val="FF6600"/>
    <a:srgbClr val="66CCFF"/>
    <a:srgbClr val="3366FF"/>
    <a:srgbClr val="FF0066"/>
    <a:srgbClr val="99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2" d="100"/>
          <a:sy n="62" d="100"/>
        </p:scale>
        <p:origin x="10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890945" y="1266815"/>
            <a:ext cx="10097374" cy="2694893"/>
          </a:xfrm>
        </p:spPr>
        <p:txBody>
          <a:bodyPr anchor="b"/>
          <a:lstStyle>
            <a:lvl1pPr algn="ctr">
              <a:defRPr sz="6772"/>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484908" y="4065633"/>
            <a:ext cx="8909447" cy="1868865"/>
          </a:xfrm>
        </p:spPr>
        <p:txBody>
          <a:bodyPr/>
          <a:lstStyle>
            <a:lvl1pPr marL="0" indent="0" algn="ctr">
              <a:buNone/>
              <a:defRPr sz="2709"/>
            </a:lvl1pPr>
            <a:lvl2pPr marL="516042" indent="0" algn="ctr">
              <a:buNone/>
              <a:defRPr sz="2257"/>
            </a:lvl2pPr>
            <a:lvl3pPr marL="1032083" indent="0" algn="ctr">
              <a:buNone/>
              <a:defRPr sz="2032"/>
            </a:lvl3pPr>
            <a:lvl4pPr marL="1548125" indent="0" algn="ctr">
              <a:buNone/>
              <a:defRPr sz="1806"/>
            </a:lvl4pPr>
            <a:lvl5pPr marL="2064167" indent="0" algn="ctr">
              <a:buNone/>
              <a:defRPr sz="1806"/>
            </a:lvl5pPr>
            <a:lvl6pPr marL="2580208" indent="0" algn="ctr">
              <a:buNone/>
              <a:defRPr sz="1806"/>
            </a:lvl6pPr>
            <a:lvl7pPr marL="3096250" indent="0" algn="ctr">
              <a:buNone/>
              <a:defRPr sz="1806"/>
            </a:lvl7pPr>
            <a:lvl8pPr marL="3612291" indent="0" algn="ctr">
              <a:buNone/>
              <a:defRPr sz="1806"/>
            </a:lvl8pPr>
            <a:lvl9pPr marL="4128333" indent="0" algn="ctr">
              <a:buNone/>
              <a:defRPr sz="1806"/>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1CD23814-200D-4DF2-BA0A-E03248D0D333}" type="datetimeFigureOut">
              <a:rPr lang="es-MX" smtClean="0"/>
              <a:t>28/02/2019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4FDB64-D397-43E2-8A60-FC78D5A4E901}" type="slidenum">
              <a:rPr lang="es-MX" smtClean="0"/>
              <a:t>‹Nº›</a:t>
            </a:fld>
            <a:endParaRPr lang="es-MX"/>
          </a:p>
        </p:txBody>
      </p:sp>
    </p:spTree>
    <p:extLst>
      <p:ext uri="{BB962C8B-B14F-4D97-AF65-F5344CB8AC3E}">
        <p14:creationId xmlns:p14="http://schemas.microsoft.com/office/powerpoint/2010/main" val="2641616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CD23814-200D-4DF2-BA0A-E03248D0D333}" type="datetimeFigureOut">
              <a:rPr lang="es-MX" smtClean="0"/>
              <a:t>28/02/2019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4FDB64-D397-43E2-8A60-FC78D5A4E901}" type="slidenum">
              <a:rPr lang="es-MX" smtClean="0"/>
              <a:t>‹Nº›</a:t>
            </a:fld>
            <a:endParaRPr lang="es-MX"/>
          </a:p>
        </p:txBody>
      </p:sp>
    </p:spTree>
    <p:extLst>
      <p:ext uri="{BB962C8B-B14F-4D97-AF65-F5344CB8AC3E}">
        <p14:creationId xmlns:p14="http://schemas.microsoft.com/office/powerpoint/2010/main" val="3505151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501098" y="412118"/>
            <a:ext cx="2561466" cy="6559843"/>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16700" y="412118"/>
            <a:ext cx="7535907" cy="6559843"/>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CD23814-200D-4DF2-BA0A-E03248D0D333}" type="datetimeFigureOut">
              <a:rPr lang="es-MX" smtClean="0"/>
              <a:t>28/02/2019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4FDB64-D397-43E2-8A60-FC78D5A4E901}" type="slidenum">
              <a:rPr lang="es-MX" smtClean="0"/>
              <a:t>‹Nº›</a:t>
            </a:fld>
            <a:endParaRPr lang="es-MX"/>
          </a:p>
        </p:txBody>
      </p:sp>
    </p:spTree>
    <p:extLst>
      <p:ext uri="{BB962C8B-B14F-4D97-AF65-F5344CB8AC3E}">
        <p14:creationId xmlns:p14="http://schemas.microsoft.com/office/powerpoint/2010/main" val="3350527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CD23814-200D-4DF2-BA0A-E03248D0D333}" type="datetimeFigureOut">
              <a:rPr lang="es-MX" smtClean="0"/>
              <a:t>28/02/2019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4FDB64-D397-43E2-8A60-FC78D5A4E901}" type="slidenum">
              <a:rPr lang="es-MX" smtClean="0"/>
              <a:t>‹Nº›</a:t>
            </a:fld>
            <a:endParaRPr lang="es-MX"/>
          </a:p>
        </p:txBody>
      </p:sp>
    </p:spTree>
    <p:extLst>
      <p:ext uri="{BB962C8B-B14F-4D97-AF65-F5344CB8AC3E}">
        <p14:creationId xmlns:p14="http://schemas.microsoft.com/office/powerpoint/2010/main" val="7633561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10513" y="1929789"/>
            <a:ext cx="10245864" cy="3219895"/>
          </a:xfrm>
        </p:spPr>
        <p:txBody>
          <a:bodyPr anchor="b"/>
          <a:lstStyle>
            <a:lvl1pPr>
              <a:defRPr sz="6772"/>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10513" y="5180145"/>
            <a:ext cx="10245864" cy="1693267"/>
          </a:xfrm>
        </p:spPr>
        <p:txBody>
          <a:bodyPr/>
          <a:lstStyle>
            <a:lvl1pPr marL="0" indent="0">
              <a:buNone/>
              <a:defRPr sz="2709">
                <a:solidFill>
                  <a:schemeClr val="tx1"/>
                </a:solidFill>
              </a:defRPr>
            </a:lvl1pPr>
            <a:lvl2pPr marL="516042" indent="0">
              <a:buNone/>
              <a:defRPr sz="2257">
                <a:solidFill>
                  <a:schemeClr val="tx1">
                    <a:tint val="75000"/>
                  </a:schemeClr>
                </a:solidFill>
              </a:defRPr>
            </a:lvl2pPr>
            <a:lvl3pPr marL="1032083" indent="0">
              <a:buNone/>
              <a:defRPr sz="2032">
                <a:solidFill>
                  <a:schemeClr val="tx1">
                    <a:tint val="75000"/>
                  </a:schemeClr>
                </a:solidFill>
              </a:defRPr>
            </a:lvl3pPr>
            <a:lvl4pPr marL="1548125" indent="0">
              <a:buNone/>
              <a:defRPr sz="1806">
                <a:solidFill>
                  <a:schemeClr val="tx1">
                    <a:tint val="75000"/>
                  </a:schemeClr>
                </a:solidFill>
              </a:defRPr>
            </a:lvl4pPr>
            <a:lvl5pPr marL="2064167" indent="0">
              <a:buNone/>
              <a:defRPr sz="1806">
                <a:solidFill>
                  <a:schemeClr val="tx1">
                    <a:tint val="75000"/>
                  </a:schemeClr>
                </a:solidFill>
              </a:defRPr>
            </a:lvl5pPr>
            <a:lvl6pPr marL="2580208" indent="0">
              <a:buNone/>
              <a:defRPr sz="1806">
                <a:solidFill>
                  <a:schemeClr val="tx1">
                    <a:tint val="75000"/>
                  </a:schemeClr>
                </a:solidFill>
              </a:defRPr>
            </a:lvl6pPr>
            <a:lvl7pPr marL="3096250" indent="0">
              <a:buNone/>
              <a:defRPr sz="1806">
                <a:solidFill>
                  <a:schemeClr val="tx1">
                    <a:tint val="75000"/>
                  </a:schemeClr>
                </a:solidFill>
              </a:defRPr>
            </a:lvl7pPr>
            <a:lvl8pPr marL="3612291" indent="0">
              <a:buNone/>
              <a:defRPr sz="1806">
                <a:solidFill>
                  <a:schemeClr val="tx1">
                    <a:tint val="75000"/>
                  </a:schemeClr>
                </a:solidFill>
              </a:defRPr>
            </a:lvl8pPr>
            <a:lvl9pPr marL="4128333" indent="0">
              <a:buNone/>
              <a:defRPr sz="1806">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1CD23814-200D-4DF2-BA0A-E03248D0D333}" type="datetimeFigureOut">
              <a:rPr lang="es-MX" smtClean="0"/>
              <a:t>28/02/2019</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74FDB64-D397-43E2-8A60-FC78D5A4E901}" type="slidenum">
              <a:rPr lang="es-MX" smtClean="0"/>
              <a:t>‹Nº›</a:t>
            </a:fld>
            <a:endParaRPr lang="es-MX"/>
          </a:p>
        </p:txBody>
      </p:sp>
    </p:spTree>
    <p:extLst>
      <p:ext uri="{BB962C8B-B14F-4D97-AF65-F5344CB8AC3E}">
        <p14:creationId xmlns:p14="http://schemas.microsoft.com/office/powerpoint/2010/main" val="3680384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816699" y="2060590"/>
            <a:ext cx="5048687" cy="491137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013877" y="2060590"/>
            <a:ext cx="5048687" cy="491137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1CD23814-200D-4DF2-BA0A-E03248D0D333}" type="datetimeFigureOut">
              <a:rPr lang="es-MX" smtClean="0"/>
              <a:t>28/02/2019</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74FDB64-D397-43E2-8A60-FC78D5A4E901}" type="slidenum">
              <a:rPr lang="es-MX" smtClean="0"/>
              <a:t>‹Nº›</a:t>
            </a:fld>
            <a:endParaRPr lang="es-MX"/>
          </a:p>
        </p:txBody>
      </p:sp>
    </p:spTree>
    <p:extLst>
      <p:ext uri="{BB962C8B-B14F-4D97-AF65-F5344CB8AC3E}">
        <p14:creationId xmlns:p14="http://schemas.microsoft.com/office/powerpoint/2010/main" val="2019713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818247" y="412120"/>
            <a:ext cx="10245864" cy="1496168"/>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18248" y="1897535"/>
            <a:ext cx="5025484" cy="929953"/>
          </a:xfrm>
        </p:spPr>
        <p:txBody>
          <a:bodyPr anchor="b"/>
          <a:lstStyle>
            <a:lvl1pPr marL="0" indent="0">
              <a:buNone/>
              <a:defRPr sz="2709" b="1"/>
            </a:lvl1pPr>
            <a:lvl2pPr marL="516042" indent="0">
              <a:buNone/>
              <a:defRPr sz="2257" b="1"/>
            </a:lvl2pPr>
            <a:lvl3pPr marL="1032083" indent="0">
              <a:buNone/>
              <a:defRPr sz="2032" b="1"/>
            </a:lvl3pPr>
            <a:lvl4pPr marL="1548125" indent="0">
              <a:buNone/>
              <a:defRPr sz="1806" b="1"/>
            </a:lvl4pPr>
            <a:lvl5pPr marL="2064167" indent="0">
              <a:buNone/>
              <a:defRPr sz="1806" b="1"/>
            </a:lvl5pPr>
            <a:lvl6pPr marL="2580208" indent="0">
              <a:buNone/>
              <a:defRPr sz="1806" b="1"/>
            </a:lvl6pPr>
            <a:lvl7pPr marL="3096250" indent="0">
              <a:buNone/>
              <a:defRPr sz="1806" b="1"/>
            </a:lvl7pPr>
            <a:lvl8pPr marL="3612291" indent="0">
              <a:buNone/>
              <a:defRPr sz="1806" b="1"/>
            </a:lvl8pPr>
            <a:lvl9pPr marL="4128333" indent="0">
              <a:buNone/>
              <a:defRPr sz="1806" b="1"/>
            </a:lvl9pPr>
          </a:lstStyle>
          <a:p>
            <a:pPr lvl="0"/>
            <a:r>
              <a:rPr lang="es-ES" smtClean="0"/>
              <a:t>Editar el estilo de texto del patrón</a:t>
            </a:r>
          </a:p>
        </p:txBody>
      </p:sp>
      <p:sp>
        <p:nvSpPr>
          <p:cNvPr id="4" name="Content Placeholder 3"/>
          <p:cNvSpPr>
            <a:spLocks noGrp="1"/>
          </p:cNvSpPr>
          <p:nvPr>
            <p:ph sz="half" idx="2"/>
          </p:nvPr>
        </p:nvSpPr>
        <p:spPr>
          <a:xfrm>
            <a:off x="818248" y="2827487"/>
            <a:ext cx="5025484" cy="415880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013878" y="1897535"/>
            <a:ext cx="5050234" cy="929953"/>
          </a:xfrm>
        </p:spPr>
        <p:txBody>
          <a:bodyPr anchor="b"/>
          <a:lstStyle>
            <a:lvl1pPr marL="0" indent="0">
              <a:buNone/>
              <a:defRPr sz="2709" b="1"/>
            </a:lvl1pPr>
            <a:lvl2pPr marL="516042" indent="0">
              <a:buNone/>
              <a:defRPr sz="2257" b="1"/>
            </a:lvl2pPr>
            <a:lvl3pPr marL="1032083" indent="0">
              <a:buNone/>
              <a:defRPr sz="2032" b="1"/>
            </a:lvl3pPr>
            <a:lvl4pPr marL="1548125" indent="0">
              <a:buNone/>
              <a:defRPr sz="1806" b="1"/>
            </a:lvl4pPr>
            <a:lvl5pPr marL="2064167" indent="0">
              <a:buNone/>
              <a:defRPr sz="1806" b="1"/>
            </a:lvl5pPr>
            <a:lvl6pPr marL="2580208" indent="0">
              <a:buNone/>
              <a:defRPr sz="1806" b="1"/>
            </a:lvl6pPr>
            <a:lvl7pPr marL="3096250" indent="0">
              <a:buNone/>
              <a:defRPr sz="1806" b="1"/>
            </a:lvl7pPr>
            <a:lvl8pPr marL="3612291" indent="0">
              <a:buNone/>
              <a:defRPr sz="1806" b="1"/>
            </a:lvl8pPr>
            <a:lvl9pPr marL="4128333" indent="0">
              <a:buNone/>
              <a:defRPr sz="1806" b="1"/>
            </a:lvl9pPr>
          </a:lstStyle>
          <a:p>
            <a:pPr lvl="0"/>
            <a:r>
              <a:rPr lang="es-ES" smtClean="0"/>
              <a:t>Editar el estilo de texto del patrón</a:t>
            </a:r>
          </a:p>
        </p:txBody>
      </p:sp>
      <p:sp>
        <p:nvSpPr>
          <p:cNvPr id="6" name="Content Placeholder 5"/>
          <p:cNvSpPr>
            <a:spLocks noGrp="1"/>
          </p:cNvSpPr>
          <p:nvPr>
            <p:ph sz="quarter" idx="4"/>
          </p:nvPr>
        </p:nvSpPr>
        <p:spPr>
          <a:xfrm>
            <a:off x="6013878" y="2827487"/>
            <a:ext cx="5050234" cy="415880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CD23814-200D-4DF2-BA0A-E03248D0D333}" type="datetimeFigureOut">
              <a:rPr lang="es-MX" smtClean="0"/>
              <a:t>28/02/2019</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74FDB64-D397-43E2-8A60-FC78D5A4E901}" type="slidenum">
              <a:rPr lang="es-MX" smtClean="0"/>
              <a:t>‹Nº›</a:t>
            </a:fld>
            <a:endParaRPr lang="es-MX"/>
          </a:p>
        </p:txBody>
      </p:sp>
    </p:spTree>
    <p:extLst>
      <p:ext uri="{BB962C8B-B14F-4D97-AF65-F5344CB8AC3E}">
        <p14:creationId xmlns:p14="http://schemas.microsoft.com/office/powerpoint/2010/main" val="2110951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1CD23814-200D-4DF2-BA0A-E03248D0D333}" type="datetimeFigureOut">
              <a:rPr lang="es-MX" smtClean="0"/>
              <a:t>28/02/2019</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74FDB64-D397-43E2-8A60-FC78D5A4E901}" type="slidenum">
              <a:rPr lang="es-MX" smtClean="0"/>
              <a:t>‹Nº›</a:t>
            </a:fld>
            <a:endParaRPr lang="es-MX"/>
          </a:p>
        </p:txBody>
      </p:sp>
    </p:spTree>
    <p:extLst>
      <p:ext uri="{BB962C8B-B14F-4D97-AF65-F5344CB8AC3E}">
        <p14:creationId xmlns:p14="http://schemas.microsoft.com/office/powerpoint/2010/main" val="3632154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D23814-200D-4DF2-BA0A-E03248D0D333}" type="datetimeFigureOut">
              <a:rPr lang="es-MX" smtClean="0"/>
              <a:t>28/02/2019</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74FDB64-D397-43E2-8A60-FC78D5A4E901}" type="slidenum">
              <a:rPr lang="es-MX" smtClean="0"/>
              <a:t>‹Nº›</a:t>
            </a:fld>
            <a:endParaRPr lang="es-MX"/>
          </a:p>
        </p:txBody>
      </p:sp>
    </p:spTree>
    <p:extLst>
      <p:ext uri="{BB962C8B-B14F-4D97-AF65-F5344CB8AC3E}">
        <p14:creationId xmlns:p14="http://schemas.microsoft.com/office/powerpoint/2010/main" val="4093319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18246" y="516043"/>
            <a:ext cx="3831372" cy="1806152"/>
          </a:xfrm>
        </p:spPr>
        <p:txBody>
          <a:bodyPr anchor="b"/>
          <a:lstStyle>
            <a:lvl1pPr>
              <a:defRPr sz="3612"/>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050234" y="1114512"/>
            <a:ext cx="6013877" cy="5500879"/>
          </a:xfrm>
        </p:spPr>
        <p:txBody>
          <a:bodyPr/>
          <a:lstStyle>
            <a:lvl1pPr>
              <a:defRPr sz="3612"/>
            </a:lvl1pPr>
            <a:lvl2pPr>
              <a:defRPr sz="3160"/>
            </a:lvl2pPr>
            <a:lvl3pPr>
              <a:defRPr sz="2709"/>
            </a:lvl3pPr>
            <a:lvl4pPr>
              <a:defRPr sz="2257"/>
            </a:lvl4pPr>
            <a:lvl5pPr>
              <a:defRPr sz="2257"/>
            </a:lvl5pPr>
            <a:lvl6pPr>
              <a:defRPr sz="2257"/>
            </a:lvl6pPr>
            <a:lvl7pPr>
              <a:defRPr sz="2257"/>
            </a:lvl7pPr>
            <a:lvl8pPr>
              <a:defRPr sz="2257"/>
            </a:lvl8pPr>
            <a:lvl9pPr>
              <a:defRPr sz="2257"/>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18246" y="2322195"/>
            <a:ext cx="3831372" cy="4302153"/>
          </a:xfrm>
        </p:spPr>
        <p:txBody>
          <a:bodyPr/>
          <a:lstStyle>
            <a:lvl1pPr marL="0" indent="0">
              <a:buNone/>
              <a:defRPr sz="1806"/>
            </a:lvl1pPr>
            <a:lvl2pPr marL="516042" indent="0">
              <a:buNone/>
              <a:defRPr sz="1580"/>
            </a:lvl2pPr>
            <a:lvl3pPr marL="1032083" indent="0">
              <a:buNone/>
              <a:defRPr sz="1354"/>
            </a:lvl3pPr>
            <a:lvl4pPr marL="1548125" indent="0">
              <a:buNone/>
              <a:defRPr sz="1129"/>
            </a:lvl4pPr>
            <a:lvl5pPr marL="2064167" indent="0">
              <a:buNone/>
              <a:defRPr sz="1129"/>
            </a:lvl5pPr>
            <a:lvl6pPr marL="2580208" indent="0">
              <a:buNone/>
              <a:defRPr sz="1129"/>
            </a:lvl6pPr>
            <a:lvl7pPr marL="3096250" indent="0">
              <a:buNone/>
              <a:defRPr sz="1129"/>
            </a:lvl7pPr>
            <a:lvl8pPr marL="3612291" indent="0">
              <a:buNone/>
              <a:defRPr sz="1129"/>
            </a:lvl8pPr>
            <a:lvl9pPr marL="4128333" indent="0">
              <a:buNone/>
              <a:defRPr sz="1129"/>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1CD23814-200D-4DF2-BA0A-E03248D0D333}" type="datetimeFigureOut">
              <a:rPr lang="es-MX" smtClean="0"/>
              <a:t>28/02/2019</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74FDB64-D397-43E2-8A60-FC78D5A4E901}" type="slidenum">
              <a:rPr lang="es-MX" smtClean="0"/>
              <a:t>‹Nº›</a:t>
            </a:fld>
            <a:endParaRPr lang="es-MX"/>
          </a:p>
        </p:txBody>
      </p:sp>
    </p:spTree>
    <p:extLst>
      <p:ext uri="{BB962C8B-B14F-4D97-AF65-F5344CB8AC3E}">
        <p14:creationId xmlns:p14="http://schemas.microsoft.com/office/powerpoint/2010/main" val="1301712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18246" y="516043"/>
            <a:ext cx="3831372" cy="1806152"/>
          </a:xfrm>
        </p:spPr>
        <p:txBody>
          <a:bodyPr anchor="b"/>
          <a:lstStyle>
            <a:lvl1pPr>
              <a:defRPr sz="3612"/>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050234" y="1114512"/>
            <a:ext cx="6013877" cy="5500879"/>
          </a:xfrm>
        </p:spPr>
        <p:txBody>
          <a:bodyPr anchor="t"/>
          <a:lstStyle>
            <a:lvl1pPr marL="0" indent="0">
              <a:buNone/>
              <a:defRPr sz="3612"/>
            </a:lvl1pPr>
            <a:lvl2pPr marL="516042" indent="0">
              <a:buNone/>
              <a:defRPr sz="3160"/>
            </a:lvl2pPr>
            <a:lvl3pPr marL="1032083" indent="0">
              <a:buNone/>
              <a:defRPr sz="2709"/>
            </a:lvl3pPr>
            <a:lvl4pPr marL="1548125" indent="0">
              <a:buNone/>
              <a:defRPr sz="2257"/>
            </a:lvl4pPr>
            <a:lvl5pPr marL="2064167" indent="0">
              <a:buNone/>
              <a:defRPr sz="2257"/>
            </a:lvl5pPr>
            <a:lvl6pPr marL="2580208" indent="0">
              <a:buNone/>
              <a:defRPr sz="2257"/>
            </a:lvl6pPr>
            <a:lvl7pPr marL="3096250" indent="0">
              <a:buNone/>
              <a:defRPr sz="2257"/>
            </a:lvl7pPr>
            <a:lvl8pPr marL="3612291" indent="0">
              <a:buNone/>
              <a:defRPr sz="2257"/>
            </a:lvl8pPr>
            <a:lvl9pPr marL="4128333" indent="0">
              <a:buNone/>
              <a:defRPr sz="2257"/>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18246" y="2322195"/>
            <a:ext cx="3831372" cy="4302153"/>
          </a:xfrm>
        </p:spPr>
        <p:txBody>
          <a:bodyPr/>
          <a:lstStyle>
            <a:lvl1pPr marL="0" indent="0">
              <a:buNone/>
              <a:defRPr sz="1806"/>
            </a:lvl1pPr>
            <a:lvl2pPr marL="516042" indent="0">
              <a:buNone/>
              <a:defRPr sz="1580"/>
            </a:lvl2pPr>
            <a:lvl3pPr marL="1032083" indent="0">
              <a:buNone/>
              <a:defRPr sz="1354"/>
            </a:lvl3pPr>
            <a:lvl4pPr marL="1548125" indent="0">
              <a:buNone/>
              <a:defRPr sz="1129"/>
            </a:lvl4pPr>
            <a:lvl5pPr marL="2064167" indent="0">
              <a:buNone/>
              <a:defRPr sz="1129"/>
            </a:lvl5pPr>
            <a:lvl6pPr marL="2580208" indent="0">
              <a:buNone/>
              <a:defRPr sz="1129"/>
            </a:lvl6pPr>
            <a:lvl7pPr marL="3096250" indent="0">
              <a:buNone/>
              <a:defRPr sz="1129"/>
            </a:lvl7pPr>
            <a:lvl8pPr marL="3612291" indent="0">
              <a:buNone/>
              <a:defRPr sz="1129"/>
            </a:lvl8pPr>
            <a:lvl9pPr marL="4128333" indent="0">
              <a:buNone/>
              <a:defRPr sz="1129"/>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1CD23814-200D-4DF2-BA0A-E03248D0D333}" type="datetimeFigureOut">
              <a:rPr lang="es-MX" smtClean="0"/>
              <a:t>28/02/2019</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74FDB64-D397-43E2-8A60-FC78D5A4E901}" type="slidenum">
              <a:rPr lang="es-MX" smtClean="0"/>
              <a:t>‹Nº›</a:t>
            </a:fld>
            <a:endParaRPr lang="es-MX"/>
          </a:p>
        </p:txBody>
      </p:sp>
    </p:spTree>
    <p:extLst>
      <p:ext uri="{BB962C8B-B14F-4D97-AF65-F5344CB8AC3E}">
        <p14:creationId xmlns:p14="http://schemas.microsoft.com/office/powerpoint/2010/main" val="1497944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6700" y="412120"/>
            <a:ext cx="10245864" cy="149616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16700" y="2060590"/>
            <a:ext cx="10245864" cy="4911371"/>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816699" y="7174437"/>
            <a:ext cx="2672834" cy="412118"/>
          </a:xfrm>
          <a:prstGeom prst="rect">
            <a:avLst/>
          </a:prstGeom>
        </p:spPr>
        <p:txBody>
          <a:bodyPr vert="horz" lIns="91440" tIns="45720" rIns="91440" bIns="45720" rtlCol="0" anchor="ctr"/>
          <a:lstStyle>
            <a:lvl1pPr algn="l">
              <a:defRPr sz="1354">
                <a:solidFill>
                  <a:schemeClr val="tx1">
                    <a:tint val="75000"/>
                  </a:schemeClr>
                </a:solidFill>
              </a:defRPr>
            </a:lvl1pPr>
          </a:lstStyle>
          <a:p>
            <a:fld id="{1CD23814-200D-4DF2-BA0A-E03248D0D333}" type="datetimeFigureOut">
              <a:rPr lang="es-MX" smtClean="0"/>
              <a:t>28/02/2019</a:t>
            </a:fld>
            <a:endParaRPr lang="es-MX"/>
          </a:p>
        </p:txBody>
      </p:sp>
      <p:sp>
        <p:nvSpPr>
          <p:cNvPr id="5" name="Footer Placeholder 4"/>
          <p:cNvSpPr>
            <a:spLocks noGrp="1"/>
          </p:cNvSpPr>
          <p:nvPr>
            <p:ph type="ftr" sz="quarter" idx="3"/>
          </p:nvPr>
        </p:nvSpPr>
        <p:spPr>
          <a:xfrm>
            <a:off x="3935006" y="7174437"/>
            <a:ext cx="4009251" cy="412118"/>
          </a:xfrm>
          <a:prstGeom prst="rect">
            <a:avLst/>
          </a:prstGeom>
        </p:spPr>
        <p:txBody>
          <a:bodyPr vert="horz" lIns="91440" tIns="45720" rIns="91440" bIns="45720" rtlCol="0" anchor="ctr"/>
          <a:lstStyle>
            <a:lvl1pPr algn="ctr">
              <a:defRPr sz="1354">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389730" y="7174437"/>
            <a:ext cx="2672834" cy="412118"/>
          </a:xfrm>
          <a:prstGeom prst="rect">
            <a:avLst/>
          </a:prstGeom>
        </p:spPr>
        <p:txBody>
          <a:bodyPr vert="horz" lIns="91440" tIns="45720" rIns="91440" bIns="45720" rtlCol="0" anchor="ctr"/>
          <a:lstStyle>
            <a:lvl1pPr algn="r">
              <a:defRPr sz="1354">
                <a:solidFill>
                  <a:schemeClr val="tx1">
                    <a:tint val="75000"/>
                  </a:schemeClr>
                </a:solidFill>
              </a:defRPr>
            </a:lvl1pPr>
          </a:lstStyle>
          <a:p>
            <a:fld id="{574FDB64-D397-43E2-8A60-FC78D5A4E901}" type="slidenum">
              <a:rPr lang="es-MX" smtClean="0"/>
              <a:t>‹Nº›</a:t>
            </a:fld>
            <a:endParaRPr lang="es-MX"/>
          </a:p>
        </p:txBody>
      </p:sp>
    </p:spTree>
    <p:extLst>
      <p:ext uri="{BB962C8B-B14F-4D97-AF65-F5344CB8AC3E}">
        <p14:creationId xmlns:p14="http://schemas.microsoft.com/office/powerpoint/2010/main" val="42194649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032083" rtl="0" eaLnBrk="1" latinLnBrk="0" hangingPunct="1">
        <a:lnSpc>
          <a:spcPct val="90000"/>
        </a:lnSpc>
        <a:spcBef>
          <a:spcPct val="0"/>
        </a:spcBef>
        <a:buNone/>
        <a:defRPr sz="4966" kern="1200">
          <a:solidFill>
            <a:schemeClr val="tx1"/>
          </a:solidFill>
          <a:latin typeface="+mj-lt"/>
          <a:ea typeface="+mj-ea"/>
          <a:cs typeface="+mj-cs"/>
        </a:defRPr>
      </a:lvl1pPr>
    </p:titleStyle>
    <p:bodyStyle>
      <a:lvl1pPr marL="258021" indent="-258021" algn="l" defTabSz="1032083" rtl="0" eaLnBrk="1" latinLnBrk="0" hangingPunct="1">
        <a:lnSpc>
          <a:spcPct val="90000"/>
        </a:lnSpc>
        <a:spcBef>
          <a:spcPts val="1129"/>
        </a:spcBef>
        <a:buFont typeface="Arial" panose="020B0604020202020204" pitchFamily="34" charset="0"/>
        <a:buChar char="•"/>
        <a:defRPr sz="3160" kern="1200">
          <a:solidFill>
            <a:schemeClr val="tx1"/>
          </a:solidFill>
          <a:latin typeface="+mn-lt"/>
          <a:ea typeface="+mn-ea"/>
          <a:cs typeface="+mn-cs"/>
        </a:defRPr>
      </a:lvl1pPr>
      <a:lvl2pPr marL="774062" indent="-258021" algn="l" defTabSz="1032083" rtl="0" eaLnBrk="1" latinLnBrk="0" hangingPunct="1">
        <a:lnSpc>
          <a:spcPct val="90000"/>
        </a:lnSpc>
        <a:spcBef>
          <a:spcPts val="564"/>
        </a:spcBef>
        <a:buFont typeface="Arial" panose="020B0604020202020204" pitchFamily="34" charset="0"/>
        <a:buChar char="•"/>
        <a:defRPr sz="2709" kern="1200">
          <a:solidFill>
            <a:schemeClr val="tx1"/>
          </a:solidFill>
          <a:latin typeface="+mn-lt"/>
          <a:ea typeface="+mn-ea"/>
          <a:cs typeface="+mn-cs"/>
        </a:defRPr>
      </a:lvl2pPr>
      <a:lvl3pPr marL="1290104" indent="-258021" algn="l" defTabSz="1032083" rtl="0" eaLnBrk="1" latinLnBrk="0" hangingPunct="1">
        <a:lnSpc>
          <a:spcPct val="90000"/>
        </a:lnSpc>
        <a:spcBef>
          <a:spcPts val="564"/>
        </a:spcBef>
        <a:buFont typeface="Arial" panose="020B0604020202020204" pitchFamily="34" charset="0"/>
        <a:buChar char="•"/>
        <a:defRPr sz="2257" kern="1200">
          <a:solidFill>
            <a:schemeClr val="tx1"/>
          </a:solidFill>
          <a:latin typeface="+mn-lt"/>
          <a:ea typeface="+mn-ea"/>
          <a:cs typeface="+mn-cs"/>
        </a:defRPr>
      </a:lvl3pPr>
      <a:lvl4pPr marL="1806146" indent="-258021" algn="l" defTabSz="1032083" rtl="0" eaLnBrk="1" latinLnBrk="0" hangingPunct="1">
        <a:lnSpc>
          <a:spcPct val="90000"/>
        </a:lnSpc>
        <a:spcBef>
          <a:spcPts val="564"/>
        </a:spcBef>
        <a:buFont typeface="Arial" panose="020B0604020202020204" pitchFamily="34" charset="0"/>
        <a:buChar char="•"/>
        <a:defRPr sz="2032" kern="1200">
          <a:solidFill>
            <a:schemeClr val="tx1"/>
          </a:solidFill>
          <a:latin typeface="+mn-lt"/>
          <a:ea typeface="+mn-ea"/>
          <a:cs typeface="+mn-cs"/>
        </a:defRPr>
      </a:lvl4pPr>
      <a:lvl5pPr marL="2322187" indent="-258021" algn="l" defTabSz="1032083" rtl="0" eaLnBrk="1" latinLnBrk="0" hangingPunct="1">
        <a:lnSpc>
          <a:spcPct val="90000"/>
        </a:lnSpc>
        <a:spcBef>
          <a:spcPts val="564"/>
        </a:spcBef>
        <a:buFont typeface="Arial" panose="020B0604020202020204" pitchFamily="34" charset="0"/>
        <a:buChar char="•"/>
        <a:defRPr sz="2032" kern="1200">
          <a:solidFill>
            <a:schemeClr val="tx1"/>
          </a:solidFill>
          <a:latin typeface="+mn-lt"/>
          <a:ea typeface="+mn-ea"/>
          <a:cs typeface="+mn-cs"/>
        </a:defRPr>
      </a:lvl5pPr>
      <a:lvl6pPr marL="2838229" indent="-258021" algn="l" defTabSz="1032083" rtl="0" eaLnBrk="1" latinLnBrk="0" hangingPunct="1">
        <a:lnSpc>
          <a:spcPct val="90000"/>
        </a:lnSpc>
        <a:spcBef>
          <a:spcPts val="564"/>
        </a:spcBef>
        <a:buFont typeface="Arial" panose="020B0604020202020204" pitchFamily="34" charset="0"/>
        <a:buChar char="•"/>
        <a:defRPr sz="2032" kern="1200">
          <a:solidFill>
            <a:schemeClr val="tx1"/>
          </a:solidFill>
          <a:latin typeface="+mn-lt"/>
          <a:ea typeface="+mn-ea"/>
          <a:cs typeface="+mn-cs"/>
        </a:defRPr>
      </a:lvl6pPr>
      <a:lvl7pPr marL="3354271" indent="-258021" algn="l" defTabSz="1032083" rtl="0" eaLnBrk="1" latinLnBrk="0" hangingPunct="1">
        <a:lnSpc>
          <a:spcPct val="90000"/>
        </a:lnSpc>
        <a:spcBef>
          <a:spcPts val="564"/>
        </a:spcBef>
        <a:buFont typeface="Arial" panose="020B0604020202020204" pitchFamily="34" charset="0"/>
        <a:buChar char="•"/>
        <a:defRPr sz="2032" kern="1200">
          <a:solidFill>
            <a:schemeClr val="tx1"/>
          </a:solidFill>
          <a:latin typeface="+mn-lt"/>
          <a:ea typeface="+mn-ea"/>
          <a:cs typeface="+mn-cs"/>
        </a:defRPr>
      </a:lvl7pPr>
      <a:lvl8pPr marL="3870312" indent="-258021" algn="l" defTabSz="1032083" rtl="0" eaLnBrk="1" latinLnBrk="0" hangingPunct="1">
        <a:lnSpc>
          <a:spcPct val="90000"/>
        </a:lnSpc>
        <a:spcBef>
          <a:spcPts val="564"/>
        </a:spcBef>
        <a:buFont typeface="Arial" panose="020B0604020202020204" pitchFamily="34" charset="0"/>
        <a:buChar char="•"/>
        <a:defRPr sz="2032" kern="1200">
          <a:solidFill>
            <a:schemeClr val="tx1"/>
          </a:solidFill>
          <a:latin typeface="+mn-lt"/>
          <a:ea typeface="+mn-ea"/>
          <a:cs typeface="+mn-cs"/>
        </a:defRPr>
      </a:lvl8pPr>
      <a:lvl9pPr marL="4386354" indent="-258021" algn="l" defTabSz="1032083" rtl="0" eaLnBrk="1" latinLnBrk="0" hangingPunct="1">
        <a:lnSpc>
          <a:spcPct val="90000"/>
        </a:lnSpc>
        <a:spcBef>
          <a:spcPts val="564"/>
        </a:spcBef>
        <a:buFont typeface="Arial" panose="020B0604020202020204" pitchFamily="34" charset="0"/>
        <a:buChar char="•"/>
        <a:defRPr sz="2032" kern="1200">
          <a:solidFill>
            <a:schemeClr val="tx1"/>
          </a:solidFill>
          <a:latin typeface="+mn-lt"/>
          <a:ea typeface="+mn-ea"/>
          <a:cs typeface="+mn-cs"/>
        </a:defRPr>
      </a:lvl9pPr>
    </p:bodyStyle>
    <p:otherStyle>
      <a:defPPr>
        <a:defRPr lang="en-US"/>
      </a:defPPr>
      <a:lvl1pPr marL="0" algn="l" defTabSz="1032083" rtl="0" eaLnBrk="1" latinLnBrk="0" hangingPunct="1">
        <a:defRPr sz="2032" kern="1200">
          <a:solidFill>
            <a:schemeClr val="tx1"/>
          </a:solidFill>
          <a:latin typeface="+mn-lt"/>
          <a:ea typeface="+mn-ea"/>
          <a:cs typeface="+mn-cs"/>
        </a:defRPr>
      </a:lvl1pPr>
      <a:lvl2pPr marL="516042" algn="l" defTabSz="1032083" rtl="0" eaLnBrk="1" latinLnBrk="0" hangingPunct="1">
        <a:defRPr sz="2032" kern="1200">
          <a:solidFill>
            <a:schemeClr val="tx1"/>
          </a:solidFill>
          <a:latin typeface="+mn-lt"/>
          <a:ea typeface="+mn-ea"/>
          <a:cs typeface="+mn-cs"/>
        </a:defRPr>
      </a:lvl2pPr>
      <a:lvl3pPr marL="1032083" algn="l" defTabSz="1032083" rtl="0" eaLnBrk="1" latinLnBrk="0" hangingPunct="1">
        <a:defRPr sz="2032" kern="1200">
          <a:solidFill>
            <a:schemeClr val="tx1"/>
          </a:solidFill>
          <a:latin typeface="+mn-lt"/>
          <a:ea typeface="+mn-ea"/>
          <a:cs typeface="+mn-cs"/>
        </a:defRPr>
      </a:lvl3pPr>
      <a:lvl4pPr marL="1548125" algn="l" defTabSz="1032083" rtl="0" eaLnBrk="1" latinLnBrk="0" hangingPunct="1">
        <a:defRPr sz="2032" kern="1200">
          <a:solidFill>
            <a:schemeClr val="tx1"/>
          </a:solidFill>
          <a:latin typeface="+mn-lt"/>
          <a:ea typeface="+mn-ea"/>
          <a:cs typeface="+mn-cs"/>
        </a:defRPr>
      </a:lvl4pPr>
      <a:lvl5pPr marL="2064167" algn="l" defTabSz="1032083" rtl="0" eaLnBrk="1" latinLnBrk="0" hangingPunct="1">
        <a:defRPr sz="2032" kern="1200">
          <a:solidFill>
            <a:schemeClr val="tx1"/>
          </a:solidFill>
          <a:latin typeface="+mn-lt"/>
          <a:ea typeface="+mn-ea"/>
          <a:cs typeface="+mn-cs"/>
        </a:defRPr>
      </a:lvl5pPr>
      <a:lvl6pPr marL="2580208" algn="l" defTabSz="1032083" rtl="0" eaLnBrk="1" latinLnBrk="0" hangingPunct="1">
        <a:defRPr sz="2032" kern="1200">
          <a:solidFill>
            <a:schemeClr val="tx1"/>
          </a:solidFill>
          <a:latin typeface="+mn-lt"/>
          <a:ea typeface="+mn-ea"/>
          <a:cs typeface="+mn-cs"/>
        </a:defRPr>
      </a:lvl6pPr>
      <a:lvl7pPr marL="3096250" algn="l" defTabSz="1032083" rtl="0" eaLnBrk="1" latinLnBrk="0" hangingPunct="1">
        <a:defRPr sz="2032" kern="1200">
          <a:solidFill>
            <a:schemeClr val="tx1"/>
          </a:solidFill>
          <a:latin typeface="+mn-lt"/>
          <a:ea typeface="+mn-ea"/>
          <a:cs typeface="+mn-cs"/>
        </a:defRPr>
      </a:lvl7pPr>
      <a:lvl8pPr marL="3612291" algn="l" defTabSz="1032083" rtl="0" eaLnBrk="1" latinLnBrk="0" hangingPunct="1">
        <a:defRPr sz="2032" kern="1200">
          <a:solidFill>
            <a:schemeClr val="tx1"/>
          </a:solidFill>
          <a:latin typeface="+mn-lt"/>
          <a:ea typeface="+mn-ea"/>
          <a:cs typeface="+mn-cs"/>
        </a:defRPr>
      </a:lvl8pPr>
      <a:lvl9pPr marL="4128333" algn="l" defTabSz="1032083" rtl="0" eaLnBrk="1" latinLnBrk="0" hangingPunct="1">
        <a:defRPr sz="203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4" name="Picture 20" descr="Imagen relacionada"/>
          <p:cNvPicPr>
            <a:picLocks noChangeAspect="1" noChangeArrowheads="1"/>
          </p:cNvPicPr>
          <p:nvPr/>
        </p:nvPicPr>
        <p:blipFill rotWithShape="1">
          <a:blip r:embed="rId2">
            <a:extLst>
              <a:ext uri="{28A0092B-C50C-407E-A947-70E740481C1C}">
                <a14:useLocalDpi xmlns:a14="http://schemas.microsoft.com/office/drawing/2010/main" val="0"/>
              </a:ext>
            </a:extLst>
          </a:blip>
          <a:srcRect l="2154" t="2805" r="2307" b="3027"/>
          <a:stretch/>
        </p:blipFill>
        <p:spPr bwMode="auto">
          <a:xfrm>
            <a:off x="-9257" y="0"/>
            <a:ext cx="11888520" cy="7685077"/>
          </a:xfrm>
          <a:prstGeom prst="rect">
            <a:avLst/>
          </a:prstGeom>
          <a:noFill/>
          <a:extLst>
            <a:ext uri="{909E8E84-426E-40DD-AFC4-6F175D3DCCD1}">
              <a14:hiddenFill xmlns:a14="http://schemas.microsoft.com/office/drawing/2010/main">
                <a:solidFill>
                  <a:srgbClr val="FFFFFF"/>
                </a:solidFill>
              </a14:hiddenFill>
            </a:ext>
          </a:extLst>
        </p:spPr>
      </p:pic>
      <p:sp>
        <p:nvSpPr>
          <p:cNvPr id="13" name="Rectángulo 12"/>
          <p:cNvSpPr/>
          <p:nvPr/>
        </p:nvSpPr>
        <p:spPr>
          <a:xfrm>
            <a:off x="2026945" y="1271562"/>
            <a:ext cx="7825372" cy="4718343"/>
          </a:xfrm>
          <a:prstGeom prst="rect">
            <a:avLst/>
          </a:prstGeom>
        </p:spPr>
        <p:txBody>
          <a:bodyPr wrap="square">
            <a:spAutoFit/>
          </a:bodyPr>
          <a:lstStyle/>
          <a:p>
            <a:pPr algn="ctr"/>
            <a:endParaRPr lang="es-MX" sz="1580" b="1" dirty="0">
              <a:latin typeface="Arial" panose="020B0604020202020204" pitchFamily="34" charset="0"/>
              <a:cs typeface="Arial" panose="020B0604020202020204" pitchFamily="34" charset="0"/>
            </a:endParaRPr>
          </a:p>
          <a:p>
            <a:pPr algn="ctr"/>
            <a:endParaRPr lang="es-MX" sz="1580" b="1" dirty="0">
              <a:latin typeface="Arial" panose="020B0604020202020204" pitchFamily="34" charset="0"/>
              <a:cs typeface="Arial" panose="020B0604020202020204" pitchFamily="34" charset="0"/>
            </a:endParaRPr>
          </a:p>
          <a:p>
            <a:endParaRPr lang="es-MX" sz="2491" dirty="0"/>
          </a:p>
          <a:p>
            <a:endParaRPr lang="es-MX" sz="2491" dirty="0"/>
          </a:p>
          <a:p>
            <a:endParaRPr lang="es-MX" sz="2491" dirty="0"/>
          </a:p>
          <a:p>
            <a:endParaRPr lang="es-MX" sz="2491" dirty="0"/>
          </a:p>
          <a:p>
            <a:pPr algn="ctr"/>
            <a:r>
              <a:rPr lang="es-MX" sz="1806" b="1" dirty="0">
                <a:latin typeface="Arial" panose="020B0604020202020204" pitchFamily="34" charset="0"/>
                <a:cs typeface="Arial" panose="020B0604020202020204" pitchFamily="34" charset="0"/>
              </a:rPr>
              <a:t>Nombre del Alumno Practicante:</a:t>
            </a:r>
            <a:r>
              <a:rPr lang="es-MX" sz="1806" dirty="0">
                <a:latin typeface="Arial" panose="020B0604020202020204" pitchFamily="34" charset="0"/>
                <a:cs typeface="Arial" panose="020B0604020202020204" pitchFamily="34" charset="0"/>
              </a:rPr>
              <a:t> Denisse Alejandra Rojas Sánchez</a:t>
            </a:r>
          </a:p>
          <a:p>
            <a:pPr algn="ctr"/>
            <a:r>
              <a:rPr lang="es-MX" sz="1806" b="1" dirty="0">
                <a:latin typeface="Arial" panose="020B0604020202020204" pitchFamily="34" charset="0"/>
                <a:cs typeface="Arial" panose="020B0604020202020204" pitchFamily="34" charset="0"/>
              </a:rPr>
              <a:t>Grado:</a:t>
            </a:r>
            <a:r>
              <a:rPr lang="es-MX" sz="1806" dirty="0">
                <a:latin typeface="Arial" panose="020B0604020202020204" pitchFamily="34" charset="0"/>
                <a:cs typeface="Arial" panose="020B0604020202020204" pitchFamily="34" charset="0"/>
              </a:rPr>
              <a:t> 1	</a:t>
            </a:r>
            <a:r>
              <a:rPr lang="es-MX" sz="1806" b="1" dirty="0">
                <a:latin typeface="Arial" panose="020B0604020202020204" pitchFamily="34" charset="0"/>
                <a:cs typeface="Arial" panose="020B0604020202020204" pitchFamily="34" charset="0"/>
              </a:rPr>
              <a:t>Sección:</a:t>
            </a:r>
            <a:r>
              <a:rPr lang="es-MX" sz="1806" dirty="0">
                <a:latin typeface="Arial" panose="020B0604020202020204" pitchFamily="34" charset="0"/>
                <a:cs typeface="Arial" panose="020B0604020202020204" pitchFamily="34" charset="0"/>
              </a:rPr>
              <a:t>” B”		 </a:t>
            </a:r>
            <a:r>
              <a:rPr lang="es-MX" sz="1806" b="1" dirty="0">
                <a:latin typeface="Arial" panose="020B0604020202020204" pitchFamily="34" charset="0"/>
                <a:cs typeface="Arial" panose="020B0604020202020204" pitchFamily="34" charset="0"/>
              </a:rPr>
              <a:t>Número de Lista:</a:t>
            </a:r>
            <a:r>
              <a:rPr lang="es-MX" sz="1806" dirty="0">
                <a:latin typeface="Arial" panose="020B0604020202020204" pitchFamily="34" charset="0"/>
                <a:cs typeface="Arial" panose="020B0604020202020204" pitchFamily="34" charset="0"/>
              </a:rPr>
              <a:t>18</a:t>
            </a:r>
          </a:p>
          <a:p>
            <a:pPr algn="ctr"/>
            <a:r>
              <a:rPr lang="es-MX" sz="1806" b="1" dirty="0">
                <a:latin typeface="Arial" panose="020B0604020202020204" pitchFamily="34" charset="0"/>
                <a:cs typeface="Arial" panose="020B0604020202020204" pitchFamily="34" charset="0"/>
              </a:rPr>
              <a:t>Institución de Práctica:</a:t>
            </a:r>
            <a:r>
              <a:rPr lang="es-MX" sz="1806" dirty="0">
                <a:latin typeface="Arial" panose="020B0604020202020204" pitchFamily="34" charset="0"/>
                <a:cs typeface="Arial" panose="020B0604020202020204" pitchFamily="34" charset="0"/>
              </a:rPr>
              <a:t> Jardín de niños “Ana Margarita Gil del Bosque”</a:t>
            </a:r>
          </a:p>
          <a:p>
            <a:pPr algn="ctr"/>
            <a:r>
              <a:rPr lang="es-MX" sz="1806" b="1" dirty="0">
                <a:latin typeface="Arial" panose="020B0604020202020204" pitchFamily="34" charset="0"/>
                <a:cs typeface="Arial" panose="020B0604020202020204" pitchFamily="34" charset="0"/>
              </a:rPr>
              <a:t>Clave:</a:t>
            </a:r>
            <a:r>
              <a:rPr lang="es-MX" sz="1806" dirty="0">
                <a:latin typeface="Arial" panose="020B0604020202020204" pitchFamily="34" charset="0"/>
                <a:cs typeface="Arial" panose="020B0604020202020204" pitchFamily="34" charset="0"/>
              </a:rPr>
              <a:t> 05EJN0160O	</a:t>
            </a:r>
            <a:r>
              <a:rPr lang="es-MX" sz="1806" b="1" dirty="0">
                <a:latin typeface="Arial" panose="020B0604020202020204" pitchFamily="34" charset="0"/>
                <a:cs typeface="Arial" panose="020B0604020202020204" pitchFamily="34" charset="0"/>
              </a:rPr>
              <a:t> Zona Escolar: </a:t>
            </a:r>
            <a:r>
              <a:rPr lang="es-MX" sz="1806" dirty="0">
                <a:latin typeface="Arial" panose="020B0604020202020204" pitchFamily="34" charset="0"/>
                <a:cs typeface="Arial" panose="020B0604020202020204" pitchFamily="34" charset="0"/>
              </a:rPr>
              <a:t>Estatal </a:t>
            </a:r>
          </a:p>
          <a:p>
            <a:pPr algn="ctr"/>
            <a:r>
              <a:rPr lang="es-MX" sz="1806" b="1" dirty="0">
                <a:latin typeface="Arial" panose="020B0604020202020204" pitchFamily="34" charset="0"/>
                <a:cs typeface="Arial" panose="020B0604020202020204" pitchFamily="34" charset="0"/>
              </a:rPr>
              <a:t>Grado en el que realiza su práctica:</a:t>
            </a:r>
            <a:r>
              <a:rPr lang="es-MX" sz="1806" dirty="0">
                <a:latin typeface="Arial" panose="020B0604020202020204" pitchFamily="34" charset="0"/>
                <a:cs typeface="Arial" panose="020B0604020202020204" pitchFamily="34" charset="0"/>
              </a:rPr>
              <a:t> 3er año</a:t>
            </a:r>
          </a:p>
          <a:p>
            <a:pPr algn="ctr"/>
            <a:r>
              <a:rPr lang="es-MX" sz="1806" b="1" dirty="0">
                <a:latin typeface="Arial" panose="020B0604020202020204" pitchFamily="34" charset="0"/>
                <a:cs typeface="Arial" panose="020B0604020202020204" pitchFamily="34" charset="0"/>
              </a:rPr>
              <a:t>Nombre del Educador(a) Titular: </a:t>
            </a:r>
            <a:r>
              <a:rPr lang="es-MX" sz="1806" dirty="0">
                <a:latin typeface="Arial" panose="020B0604020202020204" pitchFamily="34" charset="0"/>
                <a:cs typeface="Arial" panose="020B0604020202020204" pitchFamily="34" charset="0"/>
              </a:rPr>
              <a:t>Cristina Rodríguez Colunga</a:t>
            </a:r>
          </a:p>
          <a:p>
            <a:pPr algn="ctr"/>
            <a:r>
              <a:rPr lang="es-MX" sz="1806" b="1" dirty="0">
                <a:latin typeface="Arial" panose="020B0604020202020204" pitchFamily="34" charset="0"/>
                <a:cs typeface="Arial" panose="020B0604020202020204" pitchFamily="34" charset="0"/>
              </a:rPr>
              <a:t>Total de niños: </a:t>
            </a:r>
            <a:r>
              <a:rPr lang="es-MX" sz="1806" dirty="0">
                <a:latin typeface="Arial" panose="020B0604020202020204" pitchFamily="34" charset="0"/>
                <a:cs typeface="Arial" panose="020B0604020202020204" pitchFamily="34" charset="0"/>
              </a:rPr>
              <a:t>27	</a:t>
            </a:r>
            <a:r>
              <a:rPr lang="es-MX" sz="1806" b="1" dirty="0">
                <a:latin typeface="Arial" panose="020B0604020202020204" pitchFamily="34" charset="0"/>
                <a:cs typeface="Arial" panose="020B0604020202020204" pitchFamily="34" charset="0"/>
              </a:rPr>
              <a:t>     Niños: </a:t>
            </a:r>
            <a:r>
              <a:rPr lang="es-MX" sz="1806" dirty="0">
                <a:latin typeface="Arial" panose="020B0604020202020204" pitchFamily="34" charset="0"/>
                <a:cs typeface="Arial" panose="020B0604020202020204" pitchFamily="34" charset="0"/>
              </a:rPr>
              <a:t>12</a:t>
            </a:r>
            <a:r>
              <a:rPr lang="es-MX" sz="1806" b="1" dirty="0">
                <a:latin typeface="Arial" panose="020B0604020202020204" pitchFamily="34" charset="0"/>
                <a:cs typeface="Arial" panose="020B0604020202020204" pitchFamily="34" charset="0"/>
              </a:rPr>
              <a:t>	       Niñas: </a:t>
            </a:r>
            <a:r>
              <a:rPr lang="es-MX" sz="1806" dirty="0">
                <a:latin typeface="Arial" panose="020B0604020202020204" pitchFamily="34" charset="0"/>
                <a:cs typeface="Arial" panose="020B0604020202020204" pitchFamily="34" charset="0"/>
              </a:rPr>
              <a:t>15</a:t>
            </a:r>
          </a:p>
          <a:p>
            <a:pPr algn="ctr"/>
            <a:r>
              <a:rPr lang="es-MX" sz="1806" b="1" dirty="0">
                <a:latin typeface="Arial" panose="020B0604020202020204" pitchFamily="34" charset="0"/>
                <a:cs typeface="Arial" panose="020B0604020202020204" pitchFamily="34" charset="0"/>
              </a:rPr>
              <a:t>Periodo de Práctica: </a:t>
            </a:r>
            <a:r>
              <a:rPr lang="es-MX" sz="1806" dirty="0">
                <a:latin typeface="Arial" panose="020B0604020202020204" pitchFamily="34" charset="0"/>
                <a:cs typeface="Arial" panose="020B0604020202020204" pitchFamily="34" charset="0"/>
              </a:rPr>
              <a:t>4 al 15 de Marzo</a:t>
            </a:r>
          </a:p>
          <a:p>
            <a:endParaRPr lang="es-MX" sz="2491" dirty="0"/>
          </a:p>
        </p:txBody>
      </p:sp>
      <p:pic>
        <p:nvPicPr>
          <p:cNvPr id="1040" name="Picture 16" descr="Resultado de imagen para escudo ene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9530" y="1521327"/>
            <a:ext cx="2096426" cy="1558882"/>
          </a:xfrm>
          <a:prstGeom prst="rect">
            <a:avLst/>
          </a:prstGeom>
          <a:noFill/>
          <a:extLst>
            <a:ext uri="{909E8E84-426E-40DD-AFC4-6F175D3DCCD1}">
              <a14:hiddenFill xmlns:a14="http://schemas.microsoft.com/office/drawing/2010/main">
                <a:solidFill>
                  <a:srgbClr val="FFFFFF"/>
                </a:solidFill>
              </a14:hiddenFill>
            </a:ext>
          </a:extLst>
        </p:spPr>
      </p:pic>
      <p:sp>
        <p:nvSpPr>
          <p:cNvPr id="14" name="CuadroTexto 13"/>
          <p:cNvSpPr txBox="1"/>
          <p:nvPr/>
        </p:nvSpPr>
        <p:spPr>
          <a:xfrm>
            <a:off x="3648541" y="1462102"/>
            <a:ext cx="6430941" cy="648126"/>
          </a:xfrm>
          <a:prstGeom prst="rect">
            <a:avLst/>
          </a:prstGeom>
          <a:noFill/>
        </p:spPr>
        <p:txBody>
          <a:bodyPr wrap="square" rtlCol="0">
            <a:spAutoFit/>
          </a:bodyPr>
          <a:lstStyle/>
          <a:p>
            <a:pPr algn="ctr"/>
            <a:r>
              <a:rPr lang="es-MX" sz="1806" b="1" dirty="0">
                <a:latin typeface="Arial" panose="020B0604020202020204" pitchFamily="34" charset="0"/>
                <a:cs typeface="Arial" panose="020B0604020202020204" pitchFamily="34" charset="0"/>
              </a:rPr>
              <a:t>ESCUELA NORMAL DE EDUCACION PREESCOLAR</a:t>
            </a:r>
          </a:p>
          <a:p>
            <a:pPr algn="ctr"/>
            <a:r>
              <a:rPr lang="es-MX" sz="1806" b="1" dirty="0">
                <a:latin typeface="Arial" panose="020B0604020202020204" pitchFamily="34" charset="0"/>
                <a:cs typeface="Arial" panose="020B0604020202020204" pitchFamily="34" charset="0"/>
              </a:rPr>
              <a:t> DEL ESTADO DE COAHUILA DE ZARAGOZA</a:t>
            </a:r>
          </a:p>
        </p:txBody>
      </p:sp>
    </p:spTree>
    <p:extLst>
      <p:ext uri="{BB962C8B-B14F-4D97-AF65-F5344CB8AC3E}">
        <p14:creationId xmlns:p14="http://schemas.microsoft.com/office/powerpoint/2010/main" val="40494977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66352054"/>
              </p:ext>
            </p:extLst>
          </p:nvPr>
        </p:nvGraphicFramePr>
        <p:xfrm>
          <a:off x="191960" y="195516"/>
          <a:ext cx="11518235" cy="7362254"/>
        </p:xfrm>
        <a:graphic>
          <a:graphicData uri="http://schemas.openxmlformats.org/drawingml/2006/table">
            <a:tbl>
              <a:tblPr firstRow="1" bandRow="1">
                <a:tableStyleId>{5940675A-B579-460E-94D1-54222C63F5DA}</a:tableStyleId>
              </a:tblPr>
              <a:tblGrid>
                <a:gridCol w="1058780">
                  <a:extLst>
                    <a:ext uri="{9D8B030D-6E8A-4147-A177-3AD203B41FA5}">
                      <a16:colId xmlns:a16="http://schemas.microsoft.com/office/drawing/2014/main" val="2124375876"/>
                    </a:ext>
                  </a:extLst>
                </a:gridCol>
                <a:gridCol w="5807242">
                  <a:extLst>
                    <a:ext uri="{9D8B030D-6E8A-4147-A177-3AD203B41FA5}">
                      <a16:colId xmlns:a16="http://schemas.microsoft.com/office/drawing/2014/main" val="3652626108"/>
                    </a:ext>
                  </a:extLst>
                </a:gridCol>
                <a:gridCol w="1604211">
                  <a:extLst>
                    <a:ext uri="{9D8B030D-6E8A-4147-A177-3AD203B41FA5}">
                      <a16:colId xmlns:a16="http://schemas.microsoft.com/office/drawing/2014/main" val="1810571600"/>
                    </a:ext>
                  </a:extLst>
                </a:gridCol>
                <a:gridCol w="1299410">
                  <a:extLst>
                    <a:ext uri="{9D8B030D-6E8A-4147-A177-3AD203B41FA5}">
                      <a16:colId xmlns:a16="http://schemas.microsoft.com/office/drawing/2014/main" val="3507542103"/>
                    </a:ext>
                  </a:extLst>
                </a:gridCol>
                <a:gridCol w="1748592">
                  <a:extLst>
                    <a:ext uri="{9D8B030D-6E8A-4147-A177-3AD203B41FA5}">
                      <a16:colId xmlns:a16="http://schemas.microsoft.com/office/drawing/2014/main" val="3624545314"/>
                    </a:ext>
                  </a:extLst>
                </a:gridCol>
              </a:tblGrid>
              <a:tr h="487864">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Momentos</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Actividades, organización y consignas</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Recursos</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Día</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Aprendizaje esperado</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extLst>
                  <a:ext uri="{0D108BD9-81ED-4DB2-BD59-A6C34878D82A}">
                    <a16:rowId xmlns:a16="http://schemas.microsoft.com/office/drawing/2014/main" val="377499139"/>
                  </a:ext>
                </a:extLst>
              </a:tr>
              <a:tr h="6698456">
                <a:tc>
                  <a:txBody>
                    <a:bodyPr/>
                    <a:lstStyle/>
                    <a:p>
                      <a:endParaRPr lang="es-MX" dirty="0"/>
                    </a:p>
                  </a:txBody>
                  <a:tcPr>
                    <a:solidFill>
                      <a:schemeClr val="accent4">
                        <a:lumMod val="60000"/>
                        <a:lumOff val="40000"/>
                      </a:schemeClr>
                    </a:solidFill>
                  </a:tcPr>
                </a:tc>
                <a:tc>
                  <a:txBody>
                    <a:bodyPr/>
                    <a:lstStyle/>
                    <a:p>
                      <a:pPr algn="ctr"/>
                      <a:r>
                        <a:rPr lang="es-MX" sz="1200" b="1" baseline="0" dirty="0" smtClean="0">
                          <a:latin typeface="Arial" panose="020B0604020202020204" pitchFamily="34" charset="0"/>
                          <a:cs typeface="Arial" panose="020B0604020202020204" pitchFamily="34" charset="0"/>
                        </a:rPr>
                        <a:t>“Taller del cerdito”</a:t>
                      </a:r>
                    </a:p>
                    <a:p>
                      <a:pPr algn="l"/>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Escucha con atención las indicaciones del taller, para seguir los pasos de la manera mas indicada.</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Toma los materiales tales como el cartón del papel higiénico, lo pintara del color que mejor le parezca, esperara a que seque por completo y le agregará los ojos de </a:t>
                      </a:r>
                      <a:r>
                        <a:rPr lang="es-MX" sz="1200" b="0" baseline="0" dirty="0" err="1" smtClean="0">
                          <a:latin typeface="Arial" panose="020B0604020202020204" pitchFamily="34" charset="0"/>
                          <a:cs typeface="Arial" panose="020B0604020202020204" pitchFamily="34" charset="0"/>
                        </a:rPr>
                        <a:t>stickers</a:t>
                      </a:r>
                      <a:r>
                        <a:rPr lang="es-MX" sz="1200" b="0" baseline="0" dirty="0" smtClean="0">
                          <a:latin typeface="Arial" panose="020B0604020202020204" pitchFamily="34" charset="0"/>
                          <a:cs typeface="Arial" panose="020B0604020202020204" pitchFamily="34" charset="0"/>
                        </a:rPr>
                        <a:t>, su nariz, pecho y brazos. Pintara y recortara los derivados que vienen del cerdito y los colocara dentro pues lo doblara de las esquinas.</a:t>
                      </a:r>
                    </a:p>
                    <a:p>
                      <a:pPr algn="l"/>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Comenta que le pareció el taller y la importancia de los derivados del cerdito.</a:t>
                      </a:r>
                    </a:p>
                    <a:p>
                      <a:pPr algn="ctr"/>
                      <a:r>
                        <a:rPr lang="es-MX" sz="1200" b="1" baseline="0" dirty="0" smtClean="0">
                          <a:latin typeface="Arial" panose="020B0604020202020204" pitchFamily="34" charset="0"/>
                          <a:cs typeface="Arial" panose="020B0604020202020204" pitchFamily="34" charset="0"/>
                        </a:rPr>
                        <a:t>“Contando las piezas”</a:t>
                      </a:r>
                    </a:p>
                    <a:p>
                      <a:pPr algn="l"/>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Observa con atención las piezas del rompecabezas, atiende indicaciones en cuanto a las reglas pues se hará en equipo.</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Relaciona los números para formar el rompecabezas, lo arma según sus conocimientos.</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Comenta si cree que lo hizo bien o no y observa como lo hicieron los demás equipos.</a:t>
                      </a:r>
                    </a:p>
                    <a:p>
                      <a:pPr algn="ctr"/>
                      <a:r>
                        <a:rPr lang="es-MX" sz="1200" b="1" baseline="0" dirty="0" smtClean="0">
                          <a:latin typeface="Arial" panose="020B0604020202020204" pitchFamily="34" charset="0"/>
                          <a:cs typeface="Arial" panose="020B0604020202020204" pitchFamily="34" charset="0"/>
                        </a:rPr>
                        <a:t>“Conozcan el pato”</a:t>
                      </a:r>
                    </a:p>
                    <a:p>
                      <a:pPr algn="l"/>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Atiende indicaciones tales como escuchar y observar el video para conocer mas sobre el pato.</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Comenta si esta de acuerdo o no de comer pato o de sacar esos beneficios de el, afirma comentarios de sus compañeros sobre cosas que no sabia del pato.</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Pinta el plato de amarillo y arma el pato con el material que se le dio.</a:t>
                      </a:r>
                    </a:p>
                    <a:p>
                      <a:pPr algn="l"/>
                      <a:endParaRPr lang="es-MX" sz="1200" b="0" baseline="0" dirty="0" smtClean="0">
                        <a:latin typeface="Arial" panose="020B0604020202020204" pitchFamily="34" charset="0"/>
                        <a:cs typeface="Arial" panose="020B0604020202020204" pitchFamily="34" charset="0"/>
                      </a:endParaRPr>
                    </a:p>
                    <a:p>
                      <a:pPr algn="ctr"/>
                      <a:r>
                        <a:rPr lang="es-MX" sz="1200" b="1" baseline="0" dirty="0" smtClean="0">
                          <a:latin typeface="Arial" panose="020B0604020202020204" pitchFamily="34" charset="0"/>
                          <a:cs typeface="Arial" panose="020B0604020202020204" pitchFamily="34" charset="0"/>
                        </a:rPr>
                        <a:t>“¿Se come el pato?”</a:t>
                      </a:r>
                    </a:p>
                    <a:p>
                      <a:pPr algn="l"/>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Responde cuestionamientos tales como ¿Conocen el pato? ¿Han visto un pato? ¿Creen que hay patos en la granja? ¿Qué beneficios tenemos de los patos? ¿alguna gente come patos? </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Comenta los beneficios que cree que se tiene de los patos de la granja, escucha anécdotas de sus compañeros y de la educadora. Comenta si se vende algunos productos en las tiendas o </a:t>
                      </a:r>
                      <a:r>
                        <a:rPr lang="es-MX" sz="1200" b="0" baseline="0" dirty="0" err="1" smtClean="0">
                          <a:latin typeface="Arial" panose="020B0604020202020204" pitchFamily="34" charset="0"/>
                          <a:cs typeface="Arial" panose="020B0604020202020204" pitchFamily="34" charset="0"/>
                        </a:rPr>
                        <a:t>super´s</a:t>
                      </a:r>
                      <a:r>
                        <a:rPr lang="es-MX" sz="1200" b="0" baseline="0" dirty="0" smtClean="0">
                          <a:latin typeface="Arial" panose="020B0604020202020204" pitchFamily="34" charset="0"/>
                          <a:cs typeface="Arial" panose="020B0604020202020204" pitchFamily="34" charset="0"/>
                        </a:rPr>
                        <a:t>.</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Pinta y recorta el pato y cada uno de los productos que provienen de el, cuelga los productos con estambre del pato. </a:t>
                      </a:r>
                      <a:endParaRPr lang="es-MX" sz="1200" b="1" baseline="0" dirty="0" smtClean="0">
                        <a:latin typeface="Arial" panose="020B0604020202020204" pitchFamily="34" charset="0"/>
                        <a:cs typeface="Arial" panose="020B0604020202020204" pitchFamily="34" charset="0"/>
                      </a:endParaRPr>
                    </a:p>
                  </a:txBody>
                  <a:tcPr/>
                </a:tc>
                <a:tc>
                  <a:txBody>
                    <a:bodyPr/>
                    <a:lstStyle/>
                    <a:p>
                      <a:pPr marL="0" indent="0">
                        <a:buFontTx/>
                        <a:buNone/>
                      </a:pPr>
                      <a:r>
                        <a:rPr lang="es-MX" sz="1200" dirty="0" smtClean="0">
                          <a:latin typeface="Arial" panose="020B0604020202020204" pitchFamily="34" charset="0"/>
                          <a:cs typeface="Arial" panose="020B0604020202020204" pitchFamily="34" charset="0"/>
                        </a:rPr>
                        <a:t>-Cartón del papel higiénico, pintura,</a:t>
                      </a:r>
                      <a:r>
                        <a:rPr lang="es-MX" sz="1200" baseline="0" dirty="0" smtClean="0">
                          <a:latin typeface="Arial" panose="020B0604020202020204" pitchFamily="34" charset="0"/>
                          <a:cs typeface="Arial" panose="020B0604020202020204" pitchFamily="34" charset="0"/>
                        </a:rPr>
                        <a:t> recortes de las patas y pansa del cerdito, </a:t>
                      </a:r>
                      <a:r>
                        <a:rPr lang="es-MX" sz="1200" baseline="0" dirty="0" err="1" smtClean="0">
                          <a:latin typeface="Arial" panose="020B0604020202020204" pitchFamily="34" charset="0"/>
                          <a:cs typeface="Arial" panose="020B0604020202020204" pitchFamily="34" charset="0"/>
                        </a:rPr>
                        <a:t>sticker</a:t>
                      </a:r>
                      <a:r>
                        <a:rPr lang="es-MX" sz="1200" baseline="0" dirty="0" smtClean="0">
                          <a:latin typeface="Arial" panose="020B0604020202020204" pitchFamily="34" charset="0"/>
                          <a:cs typeface="Arial" panose="020B0604020202020204" pitchFamily="34" charset="0"/>
                        </a:rPr>
                        <a:t> de ojos.</a:t>
                      </a:r>
                    </a:p>
                    <a:p>
                      <a:r>
                        <a:rPr lang="es-ES" sz="1200" b="1" kern="1200" dirty="0" smtClean="0">
                          <a:solidFill>
                            <a:schemeClr val="tx1"/>
                          </a:solidFill>
                          <a:effectLst/>
                          <a:latin typeface="Arial" panose="020B0604020202020204" pitchFamily="34" charset="0"/>
                          <a:ea typeface="+mn-ea"/>
                          <a:cs typeface="Arial" panose="020B0604020202020204" pitchFamily="34" charset="0"/>
                        </a:rPr>
                        <a:t>Evaluación: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-Observación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pPr marL="0" indent="0">
                        <a:buFontTx/>
                        <a:buNone/>
                      </a:pPr>
                      <a:r>
                        <a:rPr lang="es-MX" sz="1200" dirty="0" smtClean="0">
                          <a:latin typeface="Arial" panose="020B0604020202020204" pitchFamily="34" charset="0"/>
                          <a:cs typeface="Arial" panose="020B0604020202020204" pitchFamily="34" charset="0"/>
                        </a:rPr>
                        <a:t>-Fotos</a:t>
                      </a: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r>
                        <a:rPr lang="es-MX" sz="1200" dirty="0" smtClean="0">
                          <a:latin typeface="Arial" panose="020B0604020202020204" pitchFamily="34" charset="0"/>
                          <a:cs typeface="Arial" panose="020B0604020202020204" pitchFamily="34" charset="0"/>
                        </a:rPr>
                        <a:t>-rompecabezas </a:t>
                      </a:r>
                    </a:p>
                    <a:p>
                      <a:r>
                        <a:rPr lang="es-ES" sz="1200" b="1" kern="1200" dirty="0" smtClean="0">
                          <a:solidFill>
                            <a:schemeClr val="tx1"/>
                          </a:solidFill>
                          <a:effectLst/>
                          <a:latin typeface="Arial" panose="020B0604020202020204" pitchFamily="34" charset="0"/>
                          <a:ea typeface="+mn-ea"/>
                          <a:cs typeface="Arial" panose="020B0604020202020204" pitchFamily="34" charset="0"/>
                        </a:rPr>
                        <a:t>Evaluación: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-Observación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pPr marL="0" indent="0">
                        <a:buFontTx/>
                        <a:buNone/>
                      </a:pPr>
                      <a:r>
                        <a:rPr lang="es-MX" sz="1200" dirty="0" smtClean="0">
                          <a:latin typeface="Arial" panose="020B0604020202020204" pitchFamily="34" charset="0"/>
                          <a:cs typeface="Arial" panose="020B0604020202020204" pitchFamily="34" charset="0"/>
                        </a:rPr>
                        <a:t>-Fotos</a:t>
                      </a: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r>
                        <a:rPr lang="es-MX" sz="1200" dirty="0" smtClean="0">
                          <a:latin typeface="Arial" panose="020B0604020202020204" pitchFamily="34" charset="0"/>
                          <a:cs typeface="Arial" panose="020B0604020202020204" pitchFamily="34" charset="0"/>
                        </a:rPr>
                        <a:t>-</a:t>
                      </a:r>
                      <a:r>
                        <a:rPr lang="es-MX" sz="1200" dirty="0" err="1" smtClean="0">
                          <a:latin typeface="Arial" panose="020B0604020202020204" pitchFamily="34" charset="0"/>
                          <a:cs typeface="Arial" panose="020B0604020202020204" pitchFamily="34" charset="0"/>
                        </a:rPr>
                        <a:t>Usb</a:t>
                      </a:r>
                      <a:r>
                        <a:rPr lang="es-MX" sz="1200" dirty="0" smtClean="0">
                          <a:latin typeface="Arial" panose="020B0604020202020204" pitchFamily="34" charset="0"/>
                          <a:cs typeface="Arial" panose="020B0604020202020204" pitchFamily="34" charset="0"/>
                        </a:rPr>
                        <a:t> con video,</a:t>
                      </a:r>
                      <a:r>
                        <a:rPr lang="es-MX" sz="1200" baseline="0" dirty="0" smtClean="0">
                          <a:latin typeface="Arial" panose="020B0604020202020204" pitchFamily="34" charset="0"/>
                          <a:cs typeface="Arial" panose="020B0604020202020204" pitchFamily="34" charset="0"/>
                        </a:rPr>
                        <a:t> mitad de plato, pintura, hoja, ojo movible.</a:t>
                      </a:r>
                    </a:p>
                    <a:p>
                      <a:r>
                        <a:rPr lang="es-ES" sz="1200" b="1" kern="1200" dirty="0" smtClean="0">
                          <a:solidFill>
                            <a:schemeClr val="tx1"/>
                          </a:solidFill>
                          <a:effectLst/>
                          <a:latin typeface="Arial" panose="020B0604020202020204" pitchFamily="34" charset="0"/>
                          <a:ea typeface="+mn-ea"/>
                          <a:cs typeface="Arial" panose="020B0604020202020204" pitchFamily="34" charset="0"/>
                        </a:rPr>
                        <a:t>Evaluación: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-Observación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pPr marL="0" indent="0">
                        <a:buFontTx/>
                        <a:buNone/>
                      </a:pPr>
                      <a:r>
                        <a:rPr lang="es-MX" sz="1200" dirty="0" smtClean="0">
                          <a:latin typeface="Arial" panose="020B0604020202020204" pitchFamily="34" charset="0"/>
                          <a:cs typeface="Arial" panose="020B0604020202020204" pitchFamily="34" charset="0"/>
                        </a:rPr>
                        <a:t>-Fotos</a:t>
                      </a: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r>
                        <a:rPr lang="es-MX" sz="1200" baseline="0" dirty="0" smtClean="0">
                          <a:latin typeface="Arial" panose="020B0604020202020204" pitchFamily="34" charset="0"/>
                          <a:cs typeface="Arial" panose="020B0604020202020204" pitchFamily="34" charset="0"/>
                        </a:rPr>
                        <a:t>-Dibujo </a:t>
                      </a:r>
                      <a:r>
                        <a:rPr lang="es-MX" sz="1200" baseline="0" dirty="0" smtClean="0">
                          <a:latin typeface="Arial" panose="020B0604020202020204" pitchFamily="34" charset="0"/>
                          <a:cs typeface="Arial" panose="020B0604020202020204" pitchFamily="34" charset="0"/>
                        </a:rPr>
                        <a:t>del pato y de los productos que provienen de el, colores, tijeras, estambre..</a:t>
                      </a:r>
                    </a:p>
                    <a:p>
                      <a:r>
                        <a:rPr lang="es-ES" sz="1200" b="1" kern="1200" dirty="0" smtClean="0">
                          <a:solidFill>
                            <a:schemeClr val="tx1"/>
                          </a:solidFill>
                          <a:effectLst/>
                          <a:latin typeface="Arial" panose="020B0604020202020204" pitchFamily="34" charset="0"/>
                          <a:ea typeface="+mn-ea"/>
                          <a:cs typeface="Arial" panose="020B0604020202020204" pitchFamily="34" charset="0"/>
                        </a:rPr>
                        <a:t>Evaluación: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-Observación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-Diario de Campo</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baseline="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txBody>
                  <a:tcPr/>
                </a:tc>
                <a:tc>
                  <a:txBody>
                    <a:bodyPr/>
                    <a:lstStyle/>
                    <a:p>
                      <a:pPr marL="0" marR="0" indent="0" algn="ctr" defTabSz="1032083" rtl="0" eaLnBrk="1" fontAlgn="auto" latinLnBrk="0" hangingPunct="1">
                        <a:lnSpc>
                          <a:spcPct val="100000"/>
                        </a:lnSpc>
                        <a:spcBef>
                          <a:spcPts val="0"/>
                        </a:spcBef>
                        <a:spcAft>
                          <a:spcPts val="0"/>
                        </a:spcAft>
                        <a:buClrTx/>
                        <a:buSzTx/>
                        <a:buFontTx/>
                        <a:buNone/>
                        <a:tabLst/>
                        <a:defRPr/>
                      </a:pPr>
                      <a:r>
                        <a:rPr lang="es-MX" sz="1200" dirty="0" smtClean="0">
                          <a:latin typeface="Arial" panose="020B0604020202020204" pitchFamily="34" charset="0"/>
                          <a:cs typeface="Arial" panose="020B0604020202020204" pitchFamily="34" charset="0"/>
                        </a:rPr>
                        <a:t>Lunes 11 de Marzo </a:t>
                      </a: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marL="0" marR="0" indent="0" algn="ctr" defTabSz="1032083" rtl="0" eaLnBrk="1" fontAlgn="auto" latinLnBrk="0" hangingPunct="1">
                        <a:lnSpc>
                          <a:spcPct val="100000"/>
                        </a:lnSpc>
                        <a:spcBef>
                          <a:spcPts val="0"/>
                        </a:spcBef>
                        <a:spcAft>
                          <a:spcPts val="0"/>
                        </a:spcAft>
                        <a:buClrTx/>
                        <a:buSzTx/>
                        <a:buFontTx/>
                        <a:buNone/>
                        <a:tabLst/>
                        <a:defRPr/>
                      </a:pPr>
                      <a:r>
                        <a:rPr lang="es-MX" sz="1200" dirty="0" smtClean="0">
                          <a:latin typeface="Arial" panose="020B0604020202020204" pitchFamily="34" charset="0"/>
                          <a:cs typeface="Arial" panose="020B0604020202020204" pitchFamily="34" charset="0"/>
                        </a:rPr>
                        <a:t>Lunes 11 de Marzo </a:t>
                      </a: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r>
                        <a:rPr lang="es-MX" sz="1200" dirty="0" smtClean="0">
                          <a:latin typeface="Arial" panose="020B0604020202020204" pitchFamily="34" charset="0"/>
                          <a:cs typeface="Arial" panose="020B0604020202020204" pitchFamily="34" charset="0"/>
                        </a:rPr>
                        <a:t>Martes</a:t>
                      </a:r>
                      <a:r>
                        <a:rPr lang="es-MX" sz="1200" baseline="0" dirty="0" smtClean="0">
                          <a:latin typeface="Arial" panose="020B0604020202020204" pitchFamily="34" charset="0"/>
                          <a:cs typeface="Arial" panose="020B0604020202020204" pitchFamily="34" charset="0"/>
                        </a:rPr>
                        <a:t> 12 de Marzo</a:t>
                      </a:r>
                    </a:p>
                    <a:p>
                      <a:pPr algn="ctr"/>
                      <a:endParaRPr lang="es-MX" sz="1200" baseline="0" dirty="0" smtClean="0">
                        <a:latin typeface="Arial" panose="020B0604020202020204" pitchFamily="34" charset="0"/>
                        <a:cs typeface="Arial" panose="020B0604020202020204" pitchFamily="34" charset="0"/>
                      </a:endParaRPr>
                    </a:p>
                    <a:p>
                      <a:pPr algn="ctr"/>
                      <a:endParaRPr lang="es-MX" sz="1200" baseline="0" dirty="0" smtClean="0">
                        <a:latin typeface="Arial" panose="020B0604020202020204" pitchFamily="34" charset="0"/>
                        <a:cs typeface="Arial" panose="020B0604020202020204" pitchFamily="34" charset="0"/>
                      </a:endParaRPr>
                    </a:p>
                    <a:p>
                      <a:pPr algn="ctr"/>
                      <a:endParaRPr lang="es-MX" sz="1200" baseline="0" dirty="0" smtClean="0">
                        <a:latin typeface="Arial" panose="020B0604020202020204" pitchFamily="34" charset="0"/>
                        <a:cs typeface="Arial" panose="020B0604020202020204" pitchFamily="34" charset="0"/>
                      </a:endParaRPr>
                    </a:p>
                    <a:p>
                      <a:pPr algn="ctr"/>
                      <a:endParaRPr lang="es-MX" sz="1200" baseline="0" dirty="0" smtClean="0">
                        <a:latin typeface="Arial" panose="020B0604020202020204" pitchFamily="34" charset="0"/>
                        <a:cs typeface="Arial" panose="020B0604020202020204" pitchFamily="34" charset="0"/>
                      </a:endParaRPr>
                    </a:p>
                    <a:p>
                      <a:pPr algn="ctr"/>
                      <a:endParaRPr lang="es-MX" sz="1200" baseline="0" dirty="0" smtClean="0">
                        <a:latin typeface="Arial" panose="020B0604020202020204" pitchFamily="34" charset="0"/>
                        <a:cs typeface="Arial" panose="020B0604020202020204" pitchFamily="34" charset="0"/>
                      </a:endParaRPr>
                    </a:p>
                    <a:p>
                      <a:pPr algn="ctr"/>
                      <a:endParaRPr lang="es-MX" sz="1200" baseline="0" dirty="0" smtClean="0">
                        <a:latin typeface="Arial" panose="020B0604020202020204" pitchFamily="34" charset="0"/>
                        <a:cs typeface="Arial" panose="020B0604020202020204" pitchFamily="34" charset="0"/>
                      </a:endParaRPr>
                    </a:p>
                    <a:p>
                      <a:pPr marL="0" marR="0" indent="0" algn="ctr" defTabSz="1032083" rtl="0" eaLnBrk="1" fontAlgn="auto" latinLnBrk="0" hangingPunct="1">
                        <a:lnSpc>
                          <a:spcPct val="100000"/>
                        </a:lnSpc>
                        <a:spcBef>
                          <a:spcPts val="0"/>
                        </a:spcBef>
                        <a:spcAft>
                          <a:spcPts val="0"/>
                        </a:spcAft>
                        <a:buClrTx/>
                        <a:buSzTx/>
                        <a:buFontTx/>
                        <a:buNone/>
                        <a:tabLst/>
                        <a:defRPr/>
                      </a:pPr>
                      <a:r>
                        <a:rPr lang="es-MX" sz="1200" dirty="0" smtClean="0">
                          <a:latin typeface="Arial" panose="020B0604020202020204" pitchFamily="34" charset="0"/>
                          <a:cs typeface="Arial" panose="020B0604020202020204" pitchFamily="34" charset="0"/>
                        </a:rPr>
                        <a:t>Martes</a:t>
                      </a:r>
                      <a:r>
                        <a:rPr lang="es-MX" sz="1200" baseline="0" dirty="0" smtClean="0">
                          <a:latin typeface="Arial" panose="020B0604020202020204" pitchFamily="34" charset="0"/>
                          <a:cs typeface="Arial" panose="020B0604020202020204" pitchFamily="34" charset="0"/>
                        </a:rPr>
                        <a:t> 12 de Marzo</a:t>
                      </a: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txBody>
                  <a:tcPr/>
                </a:tc>
                <a:tc>
                  <a:txBody>
                    <a:bodyPr/>
                    <a:lstStyle/>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Explica los beneficios de los servicios con que se cuenta en su localidad. </a:t>
                      </a: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Relaciona el número de elementos de una colección con la sucesión numérica escrita, del 1 al 30. </a:t>
                      </a: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Argumenta </a:t>
                      </a:r>
                      <a:r>
                        <a:rPr lang="es-MX" sz="1200" dirty="0" smtClean="0">
                          <a:latin typeface="Arial" panose="020B0604020202020204" pitchFamily="34" charset="0"/>
                          <a:cs typeface="Arial" panose="020B0604020202020204" pitchFamily="34" charset="0"/>
                        </a:rPr>
                        <a:t>por qué está de acuerdo o en desacuerdo con ideas y afirmaciones de otras personas.</a:t>
                      </a: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indent="-171450">
                        <a:buFont typeface="Wingdings" panose="05000000000000000000" pitchFamily="2" charset="2"/>
                        <a:buChar char="ü"/>
                      </a:pPr>
                      <a:endParaRPr lang="es-MX" sz="1200" dirty="0" smtClean="0">
                        <a:latin typeface="Arial" panose="020B0604020202020204" pitchFamily="34" charset="0"/>
                        <a:cs typeface="Arial" panose="020B0604020202020204" pitchFamily="34" charset="0"/>
                      </a:endParaRPr>
                    </a:p>
                    <a:p>
                      <a:pPr marL="171450" indent="-171450">
                        <a:buFont typeface="Wingdings" panose="05000000000000000000" pitchFamily="2" charset="2"/>
                        <a:buChar char="ü"/>
                      </a:pPr>
                      <a:endParaRPr lang="es-MX" sz="1200" dirty="0" smtClean="0">
                        <a:latin typeface="Arial" panose="020B0604020202020204" pitchFamily="34" charset="0"/>
                        <a:cs typeface="Arial" panose="020B0604020202020204" pitchFamily="34" charset="0"/>
                      </a:endParaRPr>
                    </a:p>
                    <a:p>
                      <a:pPr marL="171450" indent="-171450">
                        <a:buFont typeface="Wingdings" panose="05000000000000000000" pitchFamily="2" charset="2"/>
                        <a:buChar char="ü"/>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Explica los beneficios de los servicios con que se cuenta en su localidad. </a:t>
                      </a:r>
                    </a:p>
                    <a:p>
                      <a:endParaRPr lang="es-MX"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916707817"/>
                  </a:ext>
                </a:extLst>
              </a:tr>
            </a:tbl>
          </a:graphicData>
        </a:graphic>
      </p:graphicFrame>
      <p:sp>
        <p:nvSpPr>
          <p:cNvPr id="3" name="CuadroTexto 2"/>
          <p:cNvSpPr txBox="1"/>
          <p:nvPr/>
        </p:nvSpPr>
        <p:spPr>
          <a:xfrm rot="16200000">
            <a:off x="-721404" y="3218569"/>
            <a:ext cx="2897612" cy="830997"/>
          </a:xfrm>
          <a:prstGeom prst="rect">
            <a:avLst/>
          </a:prstGeom>
          <a:noFill/>
        </p:spPr>
        <p:txBody>
          <a:bodyPr wrap="square" rtlCol="0">
            <a:spAutoFit/>
          </a:bodyPr>
          <a:lstStyle/>
          <a:p>
            <a:r>
              <a:rPr lang="es-MX" sz="4800" dirty="0" smtClean="0">
                <a:solidFill>
                  <a:srgbClr val="002060"/>
                </a:solidFill>
                <a:latin typeface="Times New Roman" panose="02020603050405020304" pitchFamily="18" charset="0"/>
                <a:cs typeface="Times New Roman" panose="02020603050405020304" pitchFamily="18" charset="0"/>
              </a:rPr>
              <a:t>Desarrollo</a:t>
            </a:r>
          </a:p>
        </p:txBody>
      </p:sp>
    </p:spTree>
    <p:extLst>
      <p:ext uri="{BB962C8B-B14F-4D97-AF65-F5344CB8AC3E}">
        <p14:creationId xmlns:p14="http://schemas.microsoft.com/office/powerpoint/2010/main" val="2090983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52994191"/>
              </p:ext>
            </p:extLst>
          </p:nvPr>
        </p:nvGraphicFramePr>
        <p:xfrm>
          <a:off x="191960" y="268365"/>
          <a:ext cx="11518235" cy="6829859"/>
        </p:xfrm>
        <a:graphic>
          <a:graphicData uri="http://schemas.openxmlformats.org/drawingml/2006/table">
            <a:tbl>
              <a:tblPr firstRow="1" bandRow="1">
                <a:tableStyleId>{5940675A-B579-460E-94D1-54222C63F5DA}</a:tableStyleId>
              </a:tblPr>
              <a:tblGrid>
                <a:gridCol w="1058780">
                  <a:extLst>
                    <a:ext uri="{9D8B030D-6E8A-4147-A177-3AD203B41FA5}">
                      <a16:colId xmlns:a16="http://schemas.microsoft.com/office/drawing/2014/main" val="2124375876"/>
                    </a:ext>
                  </a:extLst>
                </a:gridCol>
                <a:gridCol w="5807242">
                  <a:extLst>
                    <a:ext uri="{9D8B030D-6E8A-4147-A177-3AD203B41FA5}">
                      <a16:colId xmlns:a16="http://schemas.microsoft.com/office/drawing/2014/main" val="3652626108"/>
                    </a:ext>
                  </a:extLst>
                </a:gridCol>
                <a:gridCol w="1729557">
                  <a:extLst>
                    <a:ext uri="{9D8B030D-6E8A-4147-A177-3AD203B41FA5}">
                      <a16:colId xmlns:a16="http://schemas.microsoft.com/office/drawing/2014/main" val="1810571600"/>
                    </a:ext>
                  </a:extLst>
                </a:gridCol>
                <a:gridCol w="1174064">
                  <a:extLst>
                    <a:ext uri="{9D8B030D-6E8A-4147-A177-3AD203B41FA5}">
                      <a16:colId xmlns:a16="http://schemas.microsoft.com/office/drawing/2014/main" val="3507542103"/>
                    </a:ext>
                  </a:extLst>
                </a:gridCol>
                <a:gridCol w="1748592">
                  <a:extLst>
                    <a:ext uri="{9D8B030D-6E8A-4147-A177-3AD203B41FA5}">
                      <a16:colId xmlns:a16="http://schemas.microsoft.com/office/drawing/2014/main" val="3624545314"/>
                    </a:ext>
                  </a:extLst>
                </a:gridCol>
              </a:tblGrid>
              <a:tr h="508790">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Momentos</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Actividades, organización y consignas</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Recursos</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Día</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Aprendizaje esperado</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extLst>
                  <a:ext uri="{0D108BD9-81ED-4DB2-BD59-A6C34878D82A}">
                    <a16:rowId xmlns:a16="http://schemas.microsoft.com/office/drawing/2014/main" val="377499139"/>
                  </a:ext>
                </a:extLst>
              </a:tr>
              <a:tr h="6321069">
                <a:tc>
                  <a:txBody>
                    <a:bodyPr/>
                    <a:lstStyle/>
                    <a:p>
                      <a:endParaRPr lang="es-MX" dirty="0"/>
                    </a:p>
                  </a:txBody>
                  <a:tcPr>
                    <a:solidFill>
                      <a:schemeClr val="accent4">
                        <a:lumMod val="60000"/>
                        <a:lumOff val="40000"/>
                      </a:schemeClr>
                    </a:solidFill>
                  </a:tcPr>
                </a:tc>
                <a:tc>
                  <a:txBody>
                    <a:bodyPr/>
                    <a:lstStyle/>
                    <a:p>
                      <a:pPr algn="ctr"/>
                      <a:r>
                        <a:rPr lang="es-MX" sz="1200" b="1" baseline="0" dirty="0" smtClean="0">
                          <a:latin typeface="Arial" panose="020B0604020202020204" pitchFamily="34" charset="0"/>
                          <a:cs typeface="Arial" panose="020B0604020202020204" pitchFamily="34" charset="0"/>
                        </a:rPr>
                        <a:t>“</a:t>
                      </a:r>
                      <a:r>
                        <a:rPr lang="es-MX" sz="1200" b="1" baseline="0" dirty="0" smtClean="0">
                          <a:latin typeface="Arial" panose="020B0604020202020204" pitchFamily="34" charset="0"/>
                          <a:cs typeface="Arial" panose="020B0604020202020204" pitchFamily="34" charset="0"/>
                        </a:rPr>
                        <a:t>En fila…”</a:t>
                      </a:r>
                    </a:p>
                    <a:p>
                      <a:pPr algn="l"/>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Atiende indicaciones y responde cuestionamientos tales como ¿Cuántos hijos creen que tengan los patos? ¿Cómo van los hijos de los patos? </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Pinta y recorta los patos que se le dio, observa la hoja y cuantos patos tiene que poner según el numero.</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Cuenta los patos que pide cada numero según la lista de la hoja</a:t>
                      </a:r>
                      <a:r>
                        <a:rPr lang="es-MX" sz="1200" b="0" baseline="0" dirty="0" smtClean="0">
                          <a:latin typeface="Arial" panose="020B0604020202020204" pitchFamily="34" charset="0"/>
                          <a:cs typeface="Arial" panose="020B0604020202020204" pitchFamily="34" charset="0"/>
                        </a:rPr>
                        <a:t>.</a:t>
                      </a:r>
                      <a:endParaRPr lang="es-MX" sz="1200" b="1" baseline="0" dirty="0" smtClean="0">
                        <a:latin typeface="Arial" panose="020B0604020202020204" pitchFamily="34" charset="0"/>
                        <a:cs typeface="Arial" panose="020B0604020202020204" pitchFamily="34" charset="0"/>
                      </a:endParaRPr>
                    </a:p>
                    <a:p>
                      <a:pPr algn="ctr"/>
                      <a:r>
                        <a:rPr lang="es-MX" sz="1200" b="1" baseline="0" dirty="0" smtClean="0">
                          <a:latin typeface="Arial" panose="020B0604020202020204" pitchFamily="34" charset="0"/>
                          <a:cs typeface="Arial" panose="020B0604020202020204" pitchFamily="34" charset="0"/>
                        </a:rPr>
                        <a:t>“Más del oveja”</a:t>
                      </a:r>
                    </a:p>
                    <a:p>
                      <a:pPr algn="l"/>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Atiende indicaciones de colocarse en medio del aula.</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Observa las imágenes y escucha la historia de como crece la oveja, que come y características de ella y su vivienda.</a:t>
                      </a:r>
                    </a:p>
                    <a:p>
                      <a:pPr algn="l"/>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Comenta con sus compañeros si que conocían de la oveja y que no, complementa sus aprendizajes en cuanto al animal de la granja.</a:t>
                      </a:r>
                      <a:endParaRPr lang="es-MX" sz="1200" b="1" baseline="0" dirty="0" smtClean="0">
                        <a:latin typeface="Arial" panose="020B0604020202020204" pitchFamily="34" charset="0"/>
                        <a:cs typeface="Arial" panose="020B0604020202020204" pitchFamily="34" charset="0"/>
                      </a:endParaRPr>
                    </a:p>
                    <a:p>
                      <a:pPr algn="ctr"/>
                      <a:r>
                        <a:rPr lang="es-MX" sz="1200" b="1" baseline="0" dirty="0" smtClean="0">
                          <a:latin typeface="Arial" panose="020B0604020202020204" pitchFamily="34" charset="0"/>
                          <a:cs typeface="Arial" panose="020B0604020202020204" pitchFamily="34" charset="0"/>
                        </a:rPr>
                        <a:t>“Lana y más”</a:t>
                      </a:r>
                    </a:p>
                    <a:p>
                      <a:pPr algn="l"/>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Escucha las reglas de la actividad</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Arma el rompecabezas y observa con atención la imagen que lo conforma. Menciona que observa y el para que nos beneficia a nosotros.</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Comenta en donde podemos encontrar esos productos y menciona algunos ejemplos.</a:t>
                      </a:r>
                      <a:endParaRPr lang="es-MX" sz="1200" b="1" baseline="0" dirty="0" smtClean="0">
                        <a:latin typeface="Arial" panose="020B0604020202020204" pitchFamily="34" charset="0"/>
                        <a:cs typeface="Arial" panose="020B0604020202020204" pitchFamily="34" charset="0"/>
                      </a:endParaRPr>
                    </a:p>
                    <a:p>
                      <a:pPr algn="ctr"/>
                      <a:r>
                        <a:rPr lang="es-MX" sz="1200" b="1" baseline="0" dirty="0" smtClean="0">
                          <a:latin typeface="Arial" panose="020B0604020202020204" pitchFamily="34" charset="0"/>
                          <a:cs typeface="Arial" panose="020B0604020202020204" pitchFamily="34" charset="0"/>
                        </a:rPr>
                        <a:t>“Taller de la ovejita”</a:t>
                      </a:r>
                    </a:p>
                    <a:p>
                      <a:pPr algn="l"/>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Observa con atención los materiales y escucha con atención las indicaciones y reglas del taller.</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Toma los materiales y comenta que podemos hacer con ellos, realizan una ovejita con un plato desechable, algodón y </a:t>
                      </a:r>
                      <a:r>
                        <a:rPr lang="es-MX" sz="1200" b="0" baseline="0" dirty="0" err="1" smtClean="0">
                          <a:latin typeface="Arial" panose="020B0604020202020204" pitchFamily="34" charset="0"/>
                          <a:cs typeface="Arial" panose="020B0604020202020204" pitchFamily="34" charset="0"/>
                        </a:rPr>
                        <a:t>fomi</a:t>
                      </a:r>
                      <a:r>
                        <a:rPr lang="es-MX" sz="1200" b="0" baseline="0" dirty="0" smtClean="0">
                          <a:latin typeface="Arial" panose="020B0604020202020204" pitchFamily="34" charset="0"/>
                          <a:cs typeface="Arial" panose="020B0604020202020204" pitchFamily="34" charset="0"/>
                        </a:rPr>
                        <a:t> negro.</a:t>
                      </a:r>
                    </a:p>
                    <a:p>
                      <a:pPr algn="l"/>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Relacionan las actividades del día y comenta que le pareció.</a:t>
                      </a:r>
                      <a:endParaRPr lang="es-MX" sz="1200" b="1" baseline="0" dirty="0" smtClean="0">
                        <a:latin typeface="Arial" panose="020B0604020202020204" pitchFamily="34" charset="0"/>
                        <a:cs typeface="Arial" panose="020B0604020202020204" pitchFamily="34" charset="0"/>
                      </a:endParaRPr>
                    </a:p>
                    <a:p>
                      <a:pPr algn="ctr"/>
                      <a:endParaRPr lang="es-MX" sz="1200" b="1" baseline="0" dirty="0" smtClean="0">
                        <a:latin typeface="Arial" panose="020B0604020202020204" pitchFamily="34" charset="0"/>
                        <a:cs typeface="Arial" panose="020B0604020202020204" pitchFamily="34" charset="0"/>
                      </a:endParaRPr>
                    </a:p>
                    <a:p>
                      <a:pPr algn="ctr"/>
                      <a:r>
                        <a:rPr lang="es-MX" sz="1200" b="1" baseline="0" dirty="0" smtClean="0">
                          <a:latin typeface="Arial" panose="020B0604020202020204" pitchFamily="34" charset="0"/>
                          <a:cs typeface="Arial" panose="020B0604020202020204" pitchFamily="34" charset="0"/>
                        </a:rPr>
                        <a:t> “Cuenta los animales”</a:t>
                      </a:r>
                    </a:p>
                    <a:p>
                      <a:pPr algn="l"/>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Atiende indicaciones de la actividad.</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Observa con atención la hoja y relaciona el numero de animales, y hace colecciones al diferenciar los animalitos.</a:t>
                      </a:r>
                    </a:p>
                    <a:p>
                      <a:pPr algn="l"/>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Comenta como lo hizo y el como se sintió durante la actividad, pinto las imágenes.</a:t>
                      </a:r>
                      <a:endParaRPr lang="es-MX" sz="1200" b="1" baseline="0" dirty="0" smtClean="0">
                        <a:latin typeface="Arial" panose="020B0604020202020204" pitchFamily="34" charset="0"/>
                        <a:cs typeface="Arial" panose="020B0604020202020204" pitchFamily="34" charset="0"/>
                      </a:endParaRPr>
                    </a:p>
                    <a:p>
                      <a:pPr algn="ctr"/>
                      <a:endParaRPr lang="es-MX" sz="1200" b="1" baseline="0" dirty="0" smtClean="0">
                        <a:latin typeface="Arial" panose="020B0604020202020204" pitchFamily="34" charset="0"/>
                        <a:cs typeface="Arial" panose="020B0604020202020204" pitchFamily="34" charset="0"/>
                      </a:endParaRPr>
                    </a:p>
                    <a:p>
                      <a:pPr algn="ctr"/>
                      <a:endParaRPr lang="es-MX" sz="1200" b="1" baseline="0" dirty="0" smtClean="0">
                        <a:latin typeface="Arial" panose="020B0604020202020204" pitchFamily="34" charset="0"/>
                        <a:cs typeface="Arial" panose="020B0604020202020204" pitchFamily="34" charset="0"/>
                      </a:endParaRPr>
                    </a:p>
                  </a:txBody>
                  <a:tcPr/>
                </a:tc>
                <a:tc>
                  <a:txBody>
                    <a:bodyPr/>
                    <a:lstStyle/>
                    <a:p>
                      <a:pPr marL="0" indent="0">
                        <a:buFontTx/>
                        <a:buNone/>
                      </a:pPr>
                      <a:r>
                        <a:rPr lang="es-MX" sz="1200" dirty="0" smtClean="0">
                          <a:latin typeface="Arial" panose="020B0604020202020204" pitchFamily="34" charset="0"/>
                          <a:cs typeface="Arial" panose="020B0604020202020204" pitchFamily="34" charset="0"/>
                        </a:rPr>
                        <a:t>-Hoja</a:t>
                      </a:r>
                      <a:r>
                        <a:rPr lang="es-MX" sz="1200" baseline="0" dirty="0" smtClean="0">
                          <a:latin typeface="Arial" panose="020B0604020202020204" pitchFamily="34" charset="0"/>
                          <a:cs typeface="Arial" panose="020B0604020202020204" pitchFamily="34" charset="0"/>
                        </a:rPr>
                        <a:t> </a:t>
                      </a:r>
                      <a:r>
                        <a:rPr lang="es-MX" sz="1200" baseline="0" dirty="0" smtClean="0">
                          <a:latin typeface="Arial" panose="020B0604020202020204" pitchFamily="34" charset="0"/>
                          <a:cs typeface="Arial" panose="020B0604020202020204" pitchFamily="34" charset="0"/>
                        </a:rPr>
                        <a:t>con patos y una hoja con números.</a:t>
                      </a:r>
                    </a:p>
                    <a:p>
                      <a:r>
                        <a:rPr lang="es-ES" sz="1200" b="1" kern="1200" dirty="0" smtClean="0">
                          <a:solidFill>
                            <a:schemeClr val="tx1"/>
                          </a:solidFill>
                          <a:effectLst/>
                          <a:latin typeface="Arial" panose="020B0604020202020204" pitchFamily="34" charset="0"/>
                          <a:ea typeface="+mn-ea"/>
                          <a:cs typeface="Arial" panose="020B0604020202020204" pitchFamily="34" charset="0"/>
                        </a:rPr>
                        <a:t>Evaluación: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a:t>
                      </a:r>
                      <a:r>
                        <a:rPr lang="es-ES" sz="1200" kern="1200" dirty="0" smtClean="0">
                          <a:solidFill>
                            <a:schemeClr val="tx1"/>
                          </a:solidFill>
                          <a:effectLst/>
                          <a:latin typeface="Arial" panose="020B0604020202020204" pitchFamily="34" charset="0"/>
                          <a:ea typeface="+mn-ea"/>
                          <a:cs typeface="Arial" panose="020B0604020202020204" pitchFamily="34" charset="0"/>
                        </a:rPr>
                        <a:t>Observación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endParaRPr lang="es-MX" sz="1200" dirty="0" smtClean="0">
                        <a:latin typeface="Arial" panose="020B0604020202020204" pitchFamily="34" charset="0"/>
                        <a:cs typeface="Arial" panose="020B0604020202020204" pitchFamily="34" charset="0"/>
                      </a:endParaRPr>
                    </a:p>
                    <a:p>
                      <a:pPr marL="0" indent="0">
                        <a:buFontTx/>
                        <a:buNone/>
                      </a:pPr>
                      <a:r>
                        <a:rPr lang="es-MX" sz="1200" dirty="0" smtClean="0">
                          <a:latin typeface="Arial" panose="020B0604020202020204" pitchFamily="34" charset="0"/>
                          <a:cs typeface="Arial" panose="020B0604020202020204" pitchFamily="34" charset="0"/>
                        </a:rPr>
                        <a:t>-Imágenes de la vivienda de la oveja, su ciclo de vida, que come, sus características.</a:t>
                      </a:r>
                    </a:p>
                    <a:p>
                      <a:r>
                        <a:rPr lang="es-ES" sz="1200" b="1" kern="1200" dirty="0" smtClean="0">
                          <a:solidFill>
                            <a:schemeClr val="tx1"/>
                          </a:solidFill>
                          <a:effectLst/>
                          <a:latin typeface="Arial" panose="020B0604020202020204" pitchFamily="34" charset="0"/>
                          <a:ea typeface="+mn-ea"/>
                          <a:cs typeface="Arial" panose="020B0604020202020204" pitchFamily="34" charset="0"/>
                        </a:rPr>
                        <a:t>Evaluación: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-Observación</a:t>
                      </a:r>
                      <a:endParaRPr lang="es-MX" sz="1200" dirty="0" smtClean="0">
                        <a:latin typeface="Arial" panose="020B0604020202020204" pitchFamily="34" charset="0"/>
                        <a:cs typeface="Arial" panose="020B0604020202020204" pitchFamily="34" charset="0"/>
                      </a:endParaRPr>
                    </a:p>
                    <a:p>
                      <a:pPr marL="0" indent="0">
                        <a:buFontTx/>
                        <a:buNone/>
                      </a:pPr>
                      <a:r>
                        <a:rPr lang="es-MX" sz="1200" dirty="0" smtClean="0">
                          <a:latin typeface="Arial" panose="020B0604020202020204" pitchFamily="34" charset="0"/>
                          <a:cs typeface="Arial" panose="020B0604020202020204" pitchFamily="34" charset="0"/>
                        </a:rPr>
                        <a:t>- 4 Rompecabezas, uno de una oveja,</a:t>
                      </a:r>
                      <a:r>
                        <a:rPr lang="es-MX" sz="1200" baseline="0" dirty="0" smtClean="0">
                          <a:latin typeface="Arial" panose="020B0604020202020204" pitchFamily="34" charset="0"/>
                          <a:cs typeface="Arial" panose="020B0604020202020204" pitchFamily="34" charset="0"/>
                        </a:rPr>
                        <a:t> otro de una oveja rapada, otro de una bola de estambre, y por ultimo una de un suéter.</a:t>
                      </a: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r>
                        <a:rPr lang="es-MX" sz="1200" dirty="0" smtClean="0">
                          <a:latin typeface="Arial" panose="020B0604020202020204" pitchFamily="34" charset="0"/>
                          <a:cs typeface="Arial" panose="020B0604020202020204" pitchFamily="34" charset="0"/>
                        </a:rPr>
                        <a:t>-Plato desechable,</a:t>
                      </a:r>
                      <a:r>
                        <a:rPr lang="es-MX" sz="1200" baseline="0" dirty="0" smtClean="0">
                          <a:latin typeface="Arial" panose="020B0604020202020204" pitchFamily="34" charset="0"/>
                          <a:cs typeface="Arial" panose="020B0604020202020204" pitchFamily="34" charset="0"/>
                        </a:rPr>
                        <a:t> pegamento, algodón, </a:t>
                      </a:r>
                      <a:r>
                        <a:rPr lang="es-MX" sz="1200" baseline="0" dirty="0" err="1" smtClean="0">
                          <a:latin typeface="Arial" panose="020B0604020202020204" pitchFamily="34" charset="0"/>
                          <a:cs typeface="Arial" panose="020B0604020202020204" pitchFamily="34" charset="0"/>
                        </a:rPr>
                        <a:t>fomi</a:t>
                      </a:r>
                      <a:r>
                        <a:rPr lang="es-MX" sz="1200" baseline="0" dirty="0" smtClean="0">
                          <a:latin typeface="Arial" panose="020B0604020202020204" pitchFamily="34" charset="0"/>
                          <a:cs typeface="Arial" panose="020B0604020202020204" pitchFamily="34" charset="0"/>
                        </a:rPr>
                        <a:t> negro, ojo movible.</a:t>
                      </a:r>
                    </a:p>
                    <a:p>
                      <a:r>
                        <a:rPr lang="es-ES" sz="1200" b="1" kern="1200" dirty="0" smtClean="0">
                          <a:solidFill>
                            <a:schemeClr val="tx1"/>
                          </a:solidFill>
                          <a:effectLst/>
                          <a:latin typeface="Arial" panose="020B0604020202020204" pitchFamily="34" charset="0"/>
                          <a:ea typeface="+mn-ea"/>
                          <a:cs typeface="Arial" panose="020B0604020202020204" pitchFamily="34" charset="0"/>
                        </a:rPr>
                        <a:t>Evaluación: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-Observación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pPr marL="0" indent="0">
                        <a:buFontTx/>
                        <a:buNone/>
                      </a:pPr>
                      <a:r>
                        <a:rPr lang="es-MX" sz="1200" baseline="0" dirty="0" smtClean="0">
                          <a:latin typeface="Arial" panose="020B0604020202020204" pitchFamily="34" charset="0"/>
                          <a:cs typeface="Arial" panose="020B0604020202020204" pitchFamily="34" charset="0"/>
                        </a:rPr>
                        <a:t>-Hoja con animales de la granja, lápiz y colores.</a:t>
                      </a:r>
                    </a:p>
                    <a:p>
                      <a:r>
                        <a:rPr lang="es-ES" sz="1200" b="1" kern="1200" dirty="0" smtClean="0">
                          <a:solidFill>
                            <a:schemeClr val="tx1"/>
                          </a:solidFill>
                          <a:effectLst/>
                          <a:latin typeface="Arial" panose="020B0604020202020204" pitchFamily="34" charset="0"/>
                          <a:ea typeface="+mn-ea"/>
                          <a:cs typeface="Arial" panose="020B0604020202020204" pitchFamily="34" charset="0"/>
                        </a:rPr>
                        <a:t>Evaluación: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-Observación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pPr marL="0" indent="0">
                        <a:buFontTx/>
                        <a:buNone/>
                      </a:pPr>
                      <a:endParaRPr lang="es-MX" sz="1200" baseline="0" dirty="0" smtClean="0">
                        <a:latin typeface="Arial" panose="020B0604020202020204" pitchFamily="34" charset="0"/>
                        <a:cs typeface="Arial" panose="020B0604020202020204" pitchFamily="34" charset="0"/>
                      </a:endParaRPr>
                    </a:p>
                    <a:p>
                      <a:pPr marL="0" indent="0">
                        <a:buFontTx/>
                        <a:buNone/>
                      </a:pPr>
                      <a:endParaRPr lang="es-MX" sz="1200" baseline="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txBody>
                  <a:tcPr/>
                </a:tc>
                <a:tc>
                  <a:txBody>
                    <a:bodyPr/>
                    <a:lstStyle/>
                    <a:p>
                      <a:pPr algn="ctr"/>
                      <a:r>
                        <a:rPr lang="es-MX" sz="1200" dirty="0" smtClean="0">
                          <a:latin typeface="Arial" panose="020B0604020202020204" pitchFamily="34" charset="0"/>
                          <a:cs typeface="Arial" panose="020B0604020202020204" pitchFamily="34" charset="0"/>
                        </a:rPr>
                        <a:t>Martes</a:t>
                      </a:r>
                      <a:r>
                        <a:rPr lang="es-MX" sz="1200" baseline="0" dirty="0" smtClean="0">
                          <a:latin typeface="Arial" panose="020B0604020202020204" pitchFamily="34" charset="0"/>
                          <a:cs typeface="Arial" panose="020B0604020202020204" pitchFamily="34" charset="0"/>
                        </a:rPr>
                        <a:t> 12 de Marzo</a:t>
                      </a: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r>
                        <a:rPr lang="es-MX" sz="1200" dirty="0" smtClean="0">
                          <a:latin typeface="Arial" panose="020B0604020202020204" pitchFamily="34" charset="0"/>
                          <a:cs typeface="Arial" panose="020B0604020202020204" pitchFamily="34" charset="0"/>
                        </a:rPr>
                        <a:t>Miércoles 13 de Marzo</a:t>
                      </a: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marL="0" marR="0" indent="0" algn="ctr" defTabSz="1032083" rtl="0" eaLnBrk="1" fontAlgn="auto" latinLnBrk="0" hangingPunct="1">
                        <a:lnSpc>
                          <a:spcPct val="100000"/>
                        </a:lnSpc>
                        <a:spcBef>
                          <a:spcPts val="0"/>
                        </a:spcBef>
                        <a:spcAft>
                          <a:spcPts val="0"/>
                        </a:spcAft>
                        <a:buClrTx/>
                        <a:buSzTx/>
                        <a:buFontTx/>
                        <a:buNone/>
                        <a:tabLst/>
                        <a:defRPr/>
                      </a:pPr>
                      <a:r>
                        <a:rPr lang="es-MX" sz="1200" dirty="0" smtClean="0">
                          <a:latin typeface="Arial" panose="020B0604020202020204" pitchFamily="34" charset="0"/>
                          <a:cs typeface="Arial" panose="020B0604020202020204" pitchFamily="34" charset="0"/>
                        </a:rPr>
                        <a:t>Miércoles 13 de Marzo</a:t>
                      </a: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marL="0" marR="0" indent="0" algn="ctr" defTabSz="1032083" rtl="0" eaLnBrk="1" fontAlgn="auto" latinLnBrk="0" hangingPunct="1">
                        <a:lnSpc>
                          <a:spcPct val="100000"/>
                        </a:lnSpc>
                        <a:spcBef>
                          <a:spcPts val="0"/>
                        </a:spcBef>
                        <a:spcAft>
                          <a:spcPts val="0"/>
                        </a:spcAft>
                        <a:buClrTx/>
                        <a:buSzTx/>
                        <a:buFontTx/>
                        <a:buNone/>
                        <a:tabLst/>
                        <a:defRPr/>
                      </a:pPr>
                      <a:r>
                        <a:rPr lang="es-MX" sz="1200" dirty="0" smtClean="0">
                          <a:latin typeface="Arial" panose="020B0604020202020204" pitchFamily="34" charset="0"/>
                          <a:cs typeface="Arial" panose="020B0604020202020204" pitchFamily="34" charset="0"/>
                        </a:rPr>
                        <a:t>Miércoles 13 de Marzo</a:t>
                      </a: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marL="0" marR="0" indent="0" algn="ctr" defTabSz="1032083" rtl="0" eaLnBrk="1" fontAlgn="auto" latinLnBrk="0" hangingPunct="1">
                        <a:lnSpc>
                          <a:spcPct val="100000"/>
                        </a:lnSpc>
                        <a:spcBef>
                          <a:spcPts val="0"/>
                        </a:spcBef>
                        <a:spcAft>
                          <a:spcPts val="0"/>
                        </a:spcAft>
                        <a:buClrTx/>
                        <a:buSzTx/>
                        <a:buFontTx/>
                        <a:buNone/>
                        <a:tabLst/>
                        <a:defRPr/>
                      </a:pPr>
                      <a:r>
                        <a:rPr lang="es-MX" sz="1200" dirty="0" smtClean="0">
                          <a:latin typeface="Arial" panose="020B0604020202020204" pitchFamily="34" charset="0"/>
                          <a:cs typeface="Arial" panose="020B0604020202020204" pitchFamily="34" charset="0"/>
                        </a:rPr>
                        <a:t>Miércoles 13 de Marzo</a:t>
                      </a:r>
                    </a:p>
                    <a:p>
                      <a:pPr algn="ctr"/>
                      <a:endParaRPr lang="es-MX" sz="1200" dirty="0" smtClean="0">
                        <a:latin typeface="Arial" panose="020B0604020202020204" pitchFamily="34" charset="0"/>
                        <a:cs typeface="Arial" panose="020B0604020202020204" pitchFamily="34" charset="0"/>
                      </a:endParaRPr>
                    </a:p>
                  </a:txBody>
                  <a:tcPr/>
                </a:tc>
                <a:tc>
                  <a:txBody>
                    <a:bodyPr/>
                    <a:lstStyle/>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Relaciona el número de elementos de una colección con la sucesión numérica escrita, del 1 al 30. </a:t>
                      </a:r>
                    </a:p>
                    <a:p>
                      <a:pPr marL="171450" indent="-171450">
                        <a:buFont typeface="Wingdings" panose="05000000000000000000" pitchFamily="2" charset="2"/>
                        <a:buChar char="ü"/>
                      </a:pPr>
                      <a:endParaRPr lang="es-MX" sz="1200" dirty="0" smtClean="0">
                        <a:latin typeface="Arial" panose="020B0604020202020204" pitchFamily="34" charset="0"/>
                        <a:cs typeface="Arial" panose="020B0604020202020204" pitchFamily="34" charset="0"/>
                      </a:endParaRPr>
                    </a:p>
                    <a:p>
                      <a:pPr marL="171450" indent="-171450">
                        <a:buFont typeface="Wingdings" panose="05000000000000000000" pitchFamily="2" charset="2"/>
                        <a:buChar char="ü"/>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Argumenta por qué está de acuerdo o en desacuerdo con ideas y afirmaciones de otras personas.</a:t>
                      </a: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indent="-171450">
                        <a:buFont typeface="Wingdings" panose="05000000000000000000" pitchFamily="2" charset="2"/>
                        <a:buChar char="ü"/>
                      </a:pPr>
                      <a:endParaRPr lang="es-MX" sz="1200" dirty="0" smtClean="0">
                        <a:latin typeface="Arial" panose="020B0604020202020204" pitchFamily="34" charset="0"/>
                        <a:cs typeface="Arial" panose="020B0604020202020204" pitchFamily="34" charset="0"/>
                      </a:endParaRPr>
                    </a:p>
                    <a:p>
                      <a:pPr marL="171450" indent="-171450">
                        <a:buFont typeface="Wingdings" panose="05000000000000000000" pitchFamily="2" charset="2"/>
                        <a:buChar char="ü"/>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Explica los beneficios de los servicios con que se cuenta en su localidad. </a:t>
                      </a: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Argumenta por qué está de acuerdo o en desacuerdo con ideas y afirmaciones de otras personas.</a:t>
                      </a: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Relaciona el número de elementos de una colección con la sucesión numérica escrita, del 1 al 30. </a:t>
                      </a: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indent="0" algn="l" defTabSz="1032083" rtl="0" eaLnBrk="1" fontAlgn="auto" latinLnBrk="0" hangingPunct="1">
                        <a:lnSpc>
                          <a:spcPct val="100000"/>
                        </a:lnSpc>
                        <a:spcBef>
                          <a:spcPts val="0"/>
                        </a:spcBef>
                        <a:spcAft>
                          <a:spcPts val="0"/>
                        </a:spcAft>
                        <a:buClrTx/>
                        <a:buSzTx/>
                        <a:buFontTx/>
                        <a:buNone/>
                        <a:tabLst/>
                        <a:defRPr/>
                      </a:pPr>
                      <a:endParaRPr lang="es-MX" sz="1200" dirty="0" smtClean="0">
                        <a:latin typeface="Arial" panose="020B0604020202020204" pitchFamily="34" charset="0"/>
                        <a:cs typeface="Arial" panose="020B0604020202020204" pitchFamily="34" charset="0"/>
                      </a:endParaRPr>
                    </a:p>
                    <a:p>
                      <a:endParaRPr lang="es-MX"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916707817"/>
                  </a:ext>
                </a:extLst>
              </a:tr>
            </a:tbl>
          </a:graphicData>
        </a:graphic>
      </p:graphicFrame>
      <p:sp>
        <p:nvSpPr>
          <p:cNvPr id="3" name="CuadroTexto 2"/>
          <p:cNvSpPr txBox="1"/>
          <p:nvPr/>
        </p:nvSpPr>
        <p:spPr>
          <a:xfrm rot="16200000">
            <a:off x="-721404" y="3218569"/>
            <a:ext cx="2897612" cy="830997"/>
          </a:xfrm>
          <a:prstGeom prst="rect">
            <a:avLst/>
          </a:prstGeom>
          <a:noFill/>
        </p:spPr>
        <p:txBody>
          <a:bodyPr wrap="square" rtlCol="0">
            <a:spAutoFit/>
          </a:bodyPr>
          <a:lstStyle/>
          <a:p>
            <a:r>
              <a:rPr lang="es-MX" sz="4800" dirty="0" smtClean="0">
                <a:solidFill>
                  <a:srgbClr val="002060"/>
                </a:solidFill>
                <a:latin typeface="Times New Roman" panose="02020603050405020304" pitchFamily="18" charset="0"/>
                <a:cs typeface="Times New Roman" panose="02020603050405020304" pitchFamily="18" charset="0"/>
              </a:rPr>
              <a:t>Desarrollo</a:t>
            </a:r>
          </a:p>
        </p:txBody>
      </p:sp>
    </p:spTree>
    <p:extLst>
      <p:ext uri="{BB962C8B-B14F-4D97-AF65-F5344CB8AC3E}">
        <p14:creationId xmlns:p14="http://schemas.microsoft.com/office/powerpoint/2010/main" val="775686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4048891782"/>
              </p:ext>
            </p:extLst>
          </p:nvPr>
        </p:nvGraphicFramePr>
        <p:xfrm>
          <a:off x="191961" y="330358"/>
          <a:ext cx="11518235" cy="6082094"/>
        </p:xfrm>
        <a:graphic>
          <a:graphicData uri="http://schemas.openxmlformats.org/drawingml/2006/table">
            <a:tbl>
              <a:tblPr firstRow="1" bandRow="1">
                <a:tableStyleId>{5940675A-B579-460E-94D1-54222C63F5DA}</a:tableStyleId>
              </a:tblPr>
              <a:tblGrid>
                <a:gridCol w="1058780">
                  <a:extLst>
                    <a:ext uri="{9D8B030D-6E8A-4147-A177-3AD203B41FA5}">
                      <a16:colId xmlns:a16="http://schemas.microsoft.com/office/drawing/2014/main" val="2124375876"/>
                    </a:ext>
                  </a:extLst>
                </a:gridCol>
                <a:gridCol w="5807242">
                  <a:extLst>
                    <a:ext uri="{9D8B030D-6E8A-4147-A177-3AD203B41FA5}">
                      <a16:colId xmlns:a16="http://schemas.microsoft.com/office/drawing/2014/main" val="3652626108"/>
                    </a:ext>
                  </a:extLst>
                </a:gridCol>
                <a:gridCol w="1729557">
                  <a:extLst>
                    <a:ext uri="{9D8B030D-6E8A-4147-A177-3AD203B41FA5}">
                      <a16:colId xmlns:a16="http://schemas.microsoft.com/office/drawing/2014/main" val="1810571600"/>
                    </a:ext>
                  </a:extLst>
                </a:gridCol>
                <a:gridCol w="1174064">
                  <a:extLst>
                    <a:ext uri="{9D8B030D-6E8A-4147-A177-3AD203B41FA5}">
                      <a16:colId xmlns:a16="http://schemas.microsoft.com/office/drawing/2014/main" val="3507542103"/>
                    </a:ext>
                  </a:extLst>
                </a:gridCol>
                <a:gridCol w="1748592">
                  <a:extLst>
                    <a:ext uri="{9D8B030D-6E8A-4147-A177-3AD203B41FA5}">
                      <a16:colId xmlns:a16="http://schemas.microsoft.com/office/drawing/2014/main" val="3624545314"/>
                    </a:ext>
                  </a:extLst>
                </a:gridCol>
              </a:tblGrid>
              <a:tr h="452297">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Momentos</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Actividades, organización y consignas</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Recursos</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Día</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Aprendizaje esperado</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extLst>
                  <a:ext uri="{0D108BD9-81ED-4DB2-BD59-A6C34878D82A}">
                    <a16:rowId xmlns:a16="http://schemas.microsoft.com/office/drawing/2014/main" val="377499139"/>
                  </a:ext>
                </a:extLst>
              </a:tr>
              <a:tr h="5478660">
                <a:tc>
                  <a:txBody>
                    <a:bodyPr/>
                    <a:lstStyle/>
                    <a:p>
                      <a:endParaRPr lang="es-MX" dirty="0"/>
                    </a:p>
                  </a:txBody>
                  <a:tcPr>
                    <a:solidFill>
                      <a:srgbClr val="66FF99"/>
                    </a:solidFill>
                  </a:tcPr>
                </a:tc>
                <a:tc>
                  <a:txBody>
                    <a:bodyPr/>
                    <a:lstStyle/>
                    <a:p>
                      <a:pPr algn="ctr"/>
                      <a:r>
                        <a:rPr lang="es-MX" sz="1200" b="1" baseline="0" dirty="0" smtClean="0">
                          <a:latin typeface="Arial" panose="020B0604020202020204" pitchFamily="34" charset="0"/>
                          <a:cs typeface="Arial" panose="020B0604020202020204" pitchFamily="34" charset="0"/>
                        </a:rPr>
                        <a:t>“Hortalizas y verduras”</a:t>
                      </a:r>
                    </a:p>
                    <a:p>
                      <a:pPr algn="l"/>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Atiende indicaciones, se coloca en medio del aula</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Observa con atención las imagines y escucha la información de las hortalizas y verduras que siembran en la granja, cuidados, esfuerzo.</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Comenta si esta de acuerdo con las ideas que comento la educadora y las opiniones de sus compañeros.</a:t>
                      </a:r>
                      <a:endParaRPr lang="es-MX" sz="1200" b="1" baseline="0" dirty="0" smtClean="0">
                        <a:latin typeface="Arial" panose="020B0604020202020204" pitchFamily="34" charset="0"/>
                        <a:cs typeface="Arial" panose="020B0604020202020204" pitchFamily="34" charset="0"/>
                      </a:endParaRPr>
                    </a:p>
                    <a:p>
                      <a:pPr algn="l"/>
                      <a:endParaRPr lang="es-MX" sz="1200" b="1" baseline="0" dirty="0" smtClean="0">
                        <a:latin typeface="Arial" panose="020B0604020202020204" pitchFamily="34" charset="0"/>
                        <a:cs typeface="Arial" panose="020B0604020202020204" pitchFamily="34" charset="0"/>
                      </a:endParaRPr>
                    </a:p>
                    <a:p>
                      <a:pPr algn="ctr"/>
                      <a:r>
                        <a:rPr lang="es-MX" sz="1200" b="1" baseline="0" dirty="0" smtClean="0">
                          <a:latin typeface="Arial" panose="020B0604020202020204" pitchFamily="34" charset="0"/>
                          <a:cs typeface="Arial" panose="020B0604020202020204" pitchFamily="34" charset="0"/>
                        </a:rPr>
                        <a:t>“Contando granos de elote”</a:t>
                      </a:r>
                    </a:p>
                    <a:p>
                      <a:pPr algn="l"/>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Se coloca en su equipo de mesa, escucha indicaciones de la actividad.</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Relaciona los números que conoce y realiza la serie numérica en el elote, decora con papel china.</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Menciona que números conoce y se le hizo sencilla la actividad o no.</a:t>
                      </a:r>
                      <a:endParaRPr lang="es-MX" sz="1200" b="1" baseline="0" dirty="0" smtClean="0">
                        <a:latin typeface="Arial" panose="020B0604020202020204" pitchFamily="34" charset="0"/>
                        <a:cs typeface="Arial" panose="020B0604020202020204" pitchFamily="34" charset="0"/>
                      </a:endParaRPr>
                    </a:p>
                    <a:p>
                      <a:pPr algn="ctr"/>
                      <a:endParaRPr lang="es-MX" sz="1200" b="1" baseline="0" dirty="0" smtClean="0">
                        <a:latin typeface="Arial" panose="020B0604020202020204" pitchFamily="34" charset="0"/>
                        <a:cs typeface="Arial" panose="020B0604020202020204" pitchFamily="34" charset="0"/>
                      </a:endParaRPr>
                    </a:p>
                    <a:p>
                      <a:pPr algn="ctr"/>
                      <a:r>
                        <a:rPr lang="es-MX" sz="1200" b="1" baseline="0" dirty="0" smtClean="0">
                          <a:latin typeface="Arial" panose="020B0604020202020204" pitchFamily="34" charset="0"/>
                          <a:cs typeface="Arial" panose="020B0604020202020204" pitchFamily="34" charset="0"/>
                        </a:rPr>
                        <a:t>“Beneficios del sembradío”</a:t>
                      </a:r>
                    </a:p>
                    <a:p>
                      <a:pPr algn="l"/>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Escucha con atención el video que se le coloco.</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Responde cuestionamientos tales como ¿De que se trato el video? ¿Por qué es importante comer bien? ¿es importante la labor de los sembradíos? ¿Dónde encontramos las hortalizas y verduras?</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Menciona de que manera le ayudo ver el video.</a:t>
                      </a:r>
                      <a:endParaRPr lang="es-MX" sz="1200" b="1" baseline="0" dirty="0" smtClean="0">
                        <a:latin typeface="Arial" panose="020B0604020202020204" pitchFamily="34" charset="0"/>
                        <a:cs typeface="Arial" panose="020B0604020202020204" pitchFamily="34" charset="0"/>
                      </a:endParaRPr>
                    </a:p>
                    <a:p>
                      <a:pPr algn="ctr"/>
                      <a:r>
                        <a:rPr lang="es-MX" sz="1200" b="1" baseline="0" dirty="0" smtClean="0">
                          <a:latin typeface="Arial" panose="020B0604020202020204" pitchFamily="34" charset="0"/>
                          <a:cs typeface="Arial" panose="020B0604020202020204" pitchFamily="34" charset="0"/>
                        </a:rPr>
                        <a:t> </a:t>
                      </a:r>
                    </a:p>
                    <a:p>
                      <a:pPr algn="ctr"/>
                      <a:r>
                        <a:rPr lang="es-MX" sz="1200" b="1" baseline="0" dirty="0" smtClean="0">
                          <a:latin typeface="Arial" panose="020B0604020202020204" pitchFamily="34" charset="0"/>
                          <a:cs typeface="Arial" panose="020B0604020202020204" pitchFamily="34" charset="0"/>
                        </a:rPr>
                        <a:t>“Taller de plastilina”</a:t>
                      </a:r>
                    </a:p>
                    <a:p>
                      <a:pPr algn="l"/>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Escucha con atención las indicaciones y reglas del taller.</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Comenta los beneficios que obtenemos de las hortalizas y verduras.</a:t>
                      </a:r>
                      <a:r>
                        <a:rPr lang="es-MX" sz="1200" b="1" baseline="0" dirty="0" smtClean="0">
                          <a:latin typeface="Arial" panose="020B0604020202020204" pitchFamily="34" charset="0"/>
                          <a:cs typeface="Arial" panose="020B0604020202020204" pitchFamily="34" charset="0"/>
                        </a:rPr>
                        <a:t> </a:t>
                      </a:r>
                    </a:p>
                    <a:p>
                      <a:pPr algn="l"/>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Realiza con plastilina hortalizas y verduras para un sembradío.</a:t>
                      </a:r>
                    </a:p>
                    <a:p>
                      <a:pPr algn="ctr"/>
                      <a:endParaRPr lang="es-MX" sz="1200" b="1" baseline="0" dirty="0" smtClean="0">
                        <a:latin typeface="Arial" panose="020B0604020202020204" pitchFamily="34" charset="0"/>
                        <a:cs typeface="Arial" panose="020B0604020202020204" pitchFamily="34" charset="0"/>
                      </a:endParaRPr>
                    </a:p>
                  </a:txBody>
                  <a:tcPr/>
                </a:tc>
                <a:tc>
                  <a:txBody>
                    <a:bodyPr/>
                    <a:lstStyle/>
                    <a:p>
                      <a:pPr marL="0" indent="0">
                        <a:buFontTx/>
                        <a:buNone/>
                      </a:pPr>
                      <a:r>
                        <a:rPr lang="es-MX" sz="1200" dirty="0" smtClean="0">
                          <a:latin typeface="Arial" panose="020B0604020202020204" pitchFamily="34" charset="0"/>
                          <a:cs typeface="Arial" panose="020B0604020202020204" pitchFamily="34" charset="0"/>
                        </a:rPr>
                        <a:t>- Imágenes de sembradíos</a:t>
                      </a:r>
                      <a:r>
                        <a:rPr lang="es-MX" sz="1200" baseline="0" dirty="0" smtClean="0">
                          <a:latin typeface="Arial" panose="020B0604020202020204" pitchFamily="34" charset="0"/>
                          <a:cs typeface="Arial" panose="020B0604020202020204" pitchFamily="34" charset="0"/>
                        </a:rPr>
                        <a:t> de hortalizas y verduras.</a:t>
                      </a:r>
                    </a:p>
                    <a:p>
                      <a:r>
                        <a:rPr lang="es-ES" sz="1200" b="1" kern="1200" dirty="0" smtClean="0">
                          <a:solidFill>
                            <a:schemeClr val="tx1"/>
                          </a:solidFill>
                          <a:effectLst/>
                          <a:latin typeface="Arial" panose="020B0604020202020204" pitchFamily="34" charset="0"/>
                          <a:ea typeface="+mn-ea"/>
                          <a:cs typeface="Arial" panose="020B0604020202020204" pitchFamily="34" charset="0"/>
                        </a:rPr>
                        <a:t>Evaluación: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-Observación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pPr marL="0" indent="0">
                        <a:buFontTx/>
                        <a:buNone/>
                      </a:pPr>
                      <a:endParaRPr lang="es-MX" sz="1200" baseline="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r>
                        <a:rPr lang="es-MX" sz="1200" dirty="0" smtClean="0">
                          <a:latin typeface="Arial" panose="020B0604020202020204" pitchFamily="34" charset="0"/>
                          <a:cs typeface="Arial" panose="020B0604020202020204" pitchFamily="34" charset="0"/>
                        </a:rPr>
                        <a:t>-Hoja</a:t>
                      </a:r>
                      <a:r>
                        <a:rPr lang="es-MX" sz="1200" baseline="0" dirty="0" smtClean="0">
                          <a:latin typeface="Arial" panose="020B0604020202020204" pitchFamily="34" charset="0"/>
                          <a:cs typeface="Arial" panose="020B0604020202020204" pitchFamily="34" charset="0"/>
                        </a:rPr>
                        <a:t> de elote con serie numérica, pegamento, papel china.</a:t>
                      </a:r>
                    </a:p>
                    <a:p>
                      <a:r>
                        <a:rPr lang="es-ES" sz="1200" b="1" kern="1200" dirty="0" smtClean="0">
                          <a:solidFill>
                            <a:schemeClr val="tx1"/>
                          </a:solidFill>
                          <a:effectLst/>
                          <a:latin typeface="Arial" panose="020B0604020202020204" pitchFamily="34" charset="0"/>
                          <a:ea typeface="+mn-ea"/>
                          <a:cs typeface="Arial" panose="020B0604020202020204" pitchFamily="34" charset="0"/>
                        </a:rPr>
                        <a:t>Evaluación:</a:t>
                      </a:r>
                    </a:p>
                    <a:p>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-Observación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pPr marL="0" indent="0">
                        <a:buFontTx/>
                        <a:buNone/>
                      </a:pPr>
                      <a:r>
                        <a:rPr lang="es-MX" sz="1200" dirty="0" smtClean="0">
                          <a:latin typeface="Arial" panose="020B0604020202020204" pitchFamily="34" charset="0"/>
                          <a:cs typeface="Arial" panose="020B0604020202020204" pitchFamily="34" charset="0"/>
                        </a:rPr>
                        <a:t>-USB</a:t>
                      </a:r>
                      <a:r>
                        <a:rPr lang="es-MX" sz="1200" baseline="0" dirty="0" smtClean="0">
                          <a:latin typeface="Arial" panose="020B0604020202020204" pitchFamily="34" charset="0"/>
                          <a:cs typeface="Arial" panose="020B0604020202020204" pitchFamily="34" charset="0"/>
                        </a:rPr>
                        <a:t> con video.</a:t>
                      </a:r>
                    </a:p>
                    <a:p>
                      <a:r>
                        <a:rPr lang="es-ES" sz="1200" b="1" kern="1200" dirty="0" smtClean="0">
                          <a:solidFill>
                            <a:schemeClr val="tx1"/>
                          </a:solidFill>
                          <a:effectLst/>
                          <a:latin typeface="Arial" panose="020B0604020202020204" pitchFamily="34" charset="0"/>
                          <a:ea typeface="+mn-ea"/>
                          <a:cs typeface="Arial" panose="020B0604020202020204" pitchFamily="34" charset="0"/>
                        </a:rPr>
                        <a:t>Evaluación: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-Observación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r>
                        <a:rPr lang="es-MX" sz="1200" dirty="0" smtClean="0">
                          <a:latin typeface="Arial" panose="020B0604020202020204" pitchFamily="34" charset="0"/>
                          <a:cs typeface="Arial" panose="020B0604020202020204" pitchFamily="34" charset="0"/>
                        </a:rPr>
                        <a:t>-Plastilina,</a:t>
                      </a:r>
                      <a:r>
                        <a:rPr lang="es-MX" sz="1200" baseline="0" dirty="0" smtClean="0">
                          <a:latin typeface="Arial" panose="020B0604020202020204" pitchFamily="34" charset="0"/>
                          <a:cs typeface="Arial" panose="020B0604020202020204" pitchFamily="34" charset="0"/>
                        </a:rPr>
                        <a:t> sembradío (hecho por la educadora)</a:t>
                      </a:r>
                    </a:p>
                    <a:p>
                      <a:r>
                        <a:rPr lang="es-ES" sz="1200" b="1" kern="1200" dirty="0" smtClean="0">
                          <a:solidFill>
                            <a:schemeClr val="tx1"/>
                          </a:solidFill>
                          <a:effectLst/>
                          <a:latin typeface="Arial" panose="020B0604020202020204" pitchFamily="34" charset="0"/>
                          <a:ea typeface="+mn-ea"/>
                          <a:cs typeface="Arial" panose="020B0604020202020204" pitchFamily="34" charset="0"/>
                        </a:rPr>
                        <a:t>Evaluación: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-Observación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pPr marL="0" indent="0">
                        <a:buFontTx/>
                        <a:buNone/>
                      </a:pPr>
                      <a:r>
                        <a:rPr lang="es-MX" sz="1200" dirty="0" smtClean="0">
                          <a:latin typeface="Arial" panose="020B0604020202020204" pitchFamily="34" charset="0"/>
                          <a:cs typeface="Arial" panose="020B0604020202020204" pitchFamily="34" charset="0"/>
                        </a:rPr>
                        <a:t>-Fotos</a:t>
                      </a: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txBody>
                  <a:tcPr/>
                </a:tc>
                <a:tc>
                  <a:txBody>
                    <a:bodyPr/>
                    <a:lstStyle/>
                    <a:p>
                      <a:pPr algn="ctr"/>
                      <a:r>
                        <a:rPr lang="es-MX" sz="1200" dirty="0" smtClean="0">
                          <a:latin typeface="Arial" panose="020B0604020202020204" pitchFamily="34" charset="0"/>
                          <a:cs typeface="Arial" panose="020B0604020202020204" pitchFamily="34" charset="0"/>
                        </a:rPr>
                        <a:t>Jueves 14 de Marzo</a:t>
                      </a: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r>
                        <a:rPr lang="es-MX" sz="1200" dirty="0" smtClean="0">
                          <a:latin typeface="Arial" panose="020B0604020202020204" pitchFamily="34" charset="0"/>
                          <a:cs typeface="Arial" panose="020B0604020202020204" pitchFamily="34" charset="0"/>
                        </a:rPr>
                        <a:t>Jueves 14 de Marzo</a:t>
                      </a: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r>
                        <a:rPr lang="es-MX" sz="1200" dirty="0" smtClean="0">
                          <a:latin typeface="Arial" panose="020B0604020202020204" pitchFamily="34" charset="0"/>
                          <a:cs typeface="Arial" panose="020B0604020202020204" pitchFamily="34" charset="0"/>
                        </a:rPr>
                        <a:t>Jueves 14 de Marzo</a:t>
                      </a: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r>
                        <a:rPr lang="es-MX" sz="1200" dirty="0" smtClean="0">
                          <a:latin typeface="Arial" panose="020B0604020202020204" pitchFamily="34" charset="0"/>
                          <a:cs typeface="Arial" panose="020B0604020202020204" pitchFamily="34" charset="0"/>
                        </a:rPr>
                        <a:t>Jueves 14 de Marzo</a:t>
                      </a:r>
                      <a:endParaRPr lang="es-MX" sz="1200" dirty="0" smtClean="0">
                        <a:latin typeface="Arial" panose="020B0604020202020204" pitchFamily="34" charset="0"/>
                        <a:cs typeface="Arial" panose="020B0604020202020204" pitchFamily="34" charset="0"/>
                      </a:endParaRPr>
                    </a:p>
                  </a:txBody>
                  <a:tcPr/>
                </a:tc>
                <a:tc>
                  <a:txBody>
                    <a:bodyPr/>
                    <a:lstStyle/>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Argumenta por qué está de acuerdo o en desacuerdo con ideas y afirmaciones de otras personas.</a:t>
                      </a: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indent="0" algn="l" defTabSz="1032083"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s-MX" sz="1200" dirty="0" smtClean="0">
                        <a:latin typeface="Arial" panose="020B0604020202020204" pitchFamily="34" charset="0"/>
                        <a:cs typeface="Arial" panose="020B0604020202020204" pitchFamily="34" charset="0"/>
                      </a:endParaRPr>
                    </a:p>
                    <a:p>
                      <a:pPr marL="0" marR="0" indent="0" algn="l" defTabSz="1032083"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Relaciona el número de elementos de una colección con la sucesión numérica escrita, del 1 al 30. </a:t>
                      </a:r>
                    </a:p>
                    <a:p>
                      <a:pPr marL="171450" indent="-171450">
                        <a:buFont typeface="Wingdings" panose="05000000000000000000" pitchFamily="2" charset="2"/>
                        <a:buChar char="ü"/>
                      </a:pPr>
                      <a:endParaRPr lang="es-MX" sz="1200" dirty="0" smtClean="0">
                        <a:latin typeface="Arial" panose="020B0604020202020204" pitchFamily="34" charset="0"/>
                        <a:cs typeface="Arial" panose="020B0604020202020204" pitchFamily="34" charset="0"/>
                      </a:endParaRPr>
                    </a:p>
                    <a:p>
                      <a:pPr marL="0" indent="0">
                        <a:buFont typeface="Wingdings" panose="05000000000000000000" pitchFamily="2" charset="2"/>
                        <a:buNone/>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Explica los beneficios de los servicios con que se cuenta en su localidad. </a:t>
                      </a:r>
                    </a:p>
                    <a:p>
                      <a:pPr marL="0" marR="0" indent="0" algn="l" defTabSz="1032083"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Explica los beneficios de los servicios con que se cuenta en su localidad. </a:t>
                      </a: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latin typeface="Arial" panose="020B0604020202020204" pitchFamily="34" charset="0"/>
                        <a:cs typeface="Arial" panose="020B0604020202020204" pitchFamily="34" charset="0"/>
                      </a:endParaRPr>
                    </a:p>
                    <a:p>
                      <a:pPr marL="0" marR="0" indent="0" algn="l" defTabSz="1032083"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indent="0" algn="l" defTabSz="1032083" rtl="0" eaLnBrk="1" fontAlgn="auto" latinLnBrk="0" hangingPunct="1">
                        <a:lnSpc>
                          <a:spcPct val="100000"/>
                        </a:lnSpc>
                        <a:spcBef>
                          <a:spcPts val="0"/>
                        </a:spcBef>
                        <a:spcAft>
                          <a:spcPts val="0"/>
                        </a:spcAft>
                        <a:buClrTx/>
                        <a:buSzTx/>
                        <a:buFontTx/>
                        <a:buNone/>
                        <a:tabLst/>
                        <a:defRPr/>
                      </a:pPr>
                      <a:endParaRPr lang="es-MX" sz="1200" dirty="0" smtClean="0">
                        <a:latin typeface="Arial" panose="020B0604020202020204" pitchFamily="34" charset="0"/>
                        <a:cs typeface="Arial" panose="020B0604020202020204" pitchFamily="34" charset="0"/>
                      </a:endParaRPr>
                    </a:p>
                    <a:p>
                      <a:endParaRPr lang="es-MX"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916707817"/>
                  </a:ext>
                </a:extLst>
              </a:tr>
            </a:tbl>
          </a:graphicData>
        </a:graphic>
      </p:graphicFrame>
      <p:sp>
        <p:nvSpPr>
          <p:cNvPr id="3" name="CuadroTexto 2"/>
          <p:cNvSpPr txBox="1"/>
          <p:nvPr/>
        </p:nvSpPr>
        <p:spPr>
          <a:xfrm rot="16200000">
            <a:off x="-523631" y="3274323"/>
            <a:ext cx="2262182" cy="830997"/>
          </a:xfrm>
          <a:prstGeom prst="rect">
            <a:avLst/>
          </a:prstGeom>
          <a:noFill/>
        </p:spPr>
        <p:txBody>
          <a:bodyPr wrap="square" rtlCol="0">
            <a:spAutoFit/>
          </a:bodyPr>
          <a:lstStyle/>
          <a:p>
            <a:r>
              <a:rPr lang="es-MX" sz="4800" dirty="0" smtClean="0">
                <a:solidFill>
                  <a:srgbClr val="002060"/>
                </a:solidFill>
                <a:latin typeface="Times New Roman" panose="02020603050405020304" pitchFamily="18" charset="0"/>
                <a:cs typeface="Times New Roman" panose="02020603050405020304" pitchFamily="18" charset="0"/>
              </a:rPr>
              <a:t>Cierre</a:t>
            </a:r>
            <a:endParaRPr lang="es-MX" sz="4800" dirty="0" smtClean="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3084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840499083"/>
              </p:ext>
            </p:extLst>
          </p:nvPr>
        </p:nvGraphicFramePr>
        <p:xfrm>
          <a:off x="191961" y="330358"/>
          <a:ext cx="11518235" cy="6465443"/>
        </p:xfrm>
        <a:graphic>
          <a:graphicData uri="http://schemas.openxmlformats.org/drawingml/2006/table">
            <a:tbl>
              <a:tblPr firstRow="1" bandRow="1">
                <a:tableStyleId>{5940675A-B579-460E-94D1-54222C63F5DA}</a:tableStyleId>
              </a:tblPr>
              <a:tblGrid>
                <a:gridCol w="1058780">
                  <a:extLst>
                    <a:ext uri="{9D8B030D-6E8A-4147-A177-3AD203B41FA5}">
                      <a16:colId xmlns:a16="http://schemas.microsoft.com/office/drawing/2014/main" val="2124375876"/>
                    </a:ext>
                  </a:extLst>
                </a:gridCol>
                <a:gridCol w="5807242">
                  <a:extLst>
                    <a:ext uri="{9D8B030D-6E8A-4147-A177-3AD203B41FA5}">
                      <a16:colId xmlns:a16="http://schemas.microsoft.com/office/drawing/2014/main" val="3652626108"/>
                    </a:ext>
                  </a:extLst>
                </a:gridCol>
                <a:gridCol w="1729557">
                  <a:extLst>
                    <a:ext uri="{9D8B030D-6E8A-4147-A177-3AD203B41FA5}">
                      <a16:colId xmlns:a16="http://schemas.microsoft.com/office/drawing/2014/main" val="1810571600"/>
                    </a:ext>
                  </a:extLst>
                </a:gridCol>
                <a:gridCol w="1174064">
                  <a:extLst>
                    <a:ext uri="{9D8B030D-6E8A-4147-A177-3AD203B41FA5}">
                      <a16:colId xmlns:a16="http://schemas.microsoft.com/office/drawing/2014/main" val="3507542103"/>
                    </a:ext>
                  </a:extLst>
                </a:gridCol>
                <a:gridCol w="1748592">
                  <a:extLst>
                    <a:ext uri="{9D8B030D-6E8A-4147-A177-3AD203B41FA5}">
                      <a16:colId xmlns:a16="http://schemas.microsoft.com/office/drawing/2014/main" val="3624545314"/>
                    </a:ext>
                  </a:extLst>
                </a:gridCol>
              </a:tblGrid>
              <a:tr h="452297">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Momentos</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Actividades, organización y consignas</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Recursos</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Día</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Aprendizaje esperado</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extLst>
                  <a:ext uri="{0D108BD9-81ED-4DB2-BD59-A6C34878D82A}">
                    <a16:rowId xmlns:a16="http://schemas.microsoft.com/office/drawing/2014/main" val="377499139"/>
                  </a:ext>
                </a:extLst>
              </a:tr>
              <a:tr h="5478660">
                <a:tc>
                  <a:txBody>
                    <a:bodyPr/>
                    <a:lstStyle/>
                    <a:p>
                      <a:endParaRPr lang="es-MX" dirty="0"/>
                    </a:p>
                  </a:txBody>
                  <a:tcPr>
                    <a:solidFill>
                      <a:srgbClr val="66FF99"/>
                    </a:solidFill>
                  </a:tcPr>
                </a:tc>
                <a:tc>
                  <a:txBody>
                    <a:bodyPr/>
                    <a:lstStyle/>
                    <a:p>
                      <a:pPr algn="ctr"/>
                      <a:r>
                        <a:rPr lang="es-MX" sz="1200" b="1" baseline="0" dirty="0" smtClean="0">
                          <a:latin typeface="Arial" panose="020B0604020202020204" pitchFamily="34" charset="0"/>
                          <a:cs typeface="Arial" panose="020B0604020202020204" pitchFamily="34" charset="0"/>
                        </a:rPr>
                        <a:t>“Rincón de Matemáticas”</a:t>
                      </a:r>
                    </a:p>
                    <a:p>
                      <a:pPr algn="l"/>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Se reúne en el centro del aula para comentar las reglas del rincón e indicaciones.</a:t>
                      </a: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Desarrolla las actividades de manera adecuada, relacionando los numero que se encuentran en el rompecabezas y memoramos.</a:t>
                      </a:r>
                    </a:p>
                    <a:p>
                      <a:pPr algn="l"/>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Comenta que tal fácil o difícil se le hizo el rincón.</a:t>
                      </a:r>
                      <a:endParaRPr lang="es-MX" sz="1200" b="1" baseline="0" dirty="0" smtClean="0">
                        <a:latin typeface="Arial" panose="020B0604020202020204" pitchFamily="34" charset="0"/>
                        <a:cs typeface="Arial" panose="020B0604020202020204" pitchFamily="34" charset="0"/>
                      </a:endParaRPr>
                    </a:p>
                    <a:p>
                      <a:pPr algn="ctr"/>
                      <a:endParaRPr lang="es-MX" sz="1200" b="1" baseline="0" dirty="0" smtClean="0">
                        <a:latin typeface="Arial" panose="020B0604020202020204" pitchFamily="34" charset="0"/>
                        <a:cs typeface="Arial" panose="020B0604020202020204" pitchFamily="34" charset="0"/>
                      </a:endParaRPr>
                    </a:p>
                    <a:p>
                      <a:pPr algn="ctr"/>
                      <a:r>
                        <a:rPr lang="es-MX" sz="1200" b="1" baseline="0" dirty="0" smtClean="0">
                          <a:latin typeface="Arial" panose="020B0604020202020204" pitchFamily="34" charset="0"/>
                          <a:cs typeface="Arial" panose="020B0604020202020204" pitchFamily="34" charset="0"/>
                        </a:rPr>
                        <a:t>“Rincón de Lenguaje”</a:t>
                      </a:r>
                    </a:p>
                    <a:p>
                      <a:pPr marL="0" marR="0" indent="0" algn="l" defTabSz="1032083" rtl="0" eaLnBrk="1" fontAlgn="auto" latinLnBrk="0" hangingPunct="1">
                        <a:lnSpc>
                          <a:spcPct val="100000"/>
                        </a:lnSpc>
                        <a:spcBef>
                          <a:spcPts val="0"/>
                        </a:spcBef>
                        <a:spcAft>
                          <a:spcPts val="0"/>
                        </a:spcAft>
                        <a:buClrTx/>
                        <a:buSzTx/>
                        <a:buFontTx/>
                        <a:buNone/>
                        <a:tabLst/>
                        <a:defRPr/>
                      </a:pPr>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Se reúne en el centro del aula para comentar las reglas del rincón e indicaciones.</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Desarrolla la actividad de manera adecuada, eligen a un niño para decir las cartas de la lotería y los demás juega, lo hará por tiempo pues todos participaran.</a:t>
                      </a:r>
                    </a:p>
                    <a:p>
                      <a:pPr marL="0" marR="0" indent="0" algn="l" defTabSz="1032083" rtl="0" eaLnBrk="1" fontAlgn="auto" latinLnBrk="0" hangingPunct="1">
                        <a:lnSpc>
                          <a:spcPct val="100000"/>
                        </a:lnSpc>
                        <a:spcBef>
                          <a:spcPts val="0"/>
                        </a:spcBef>
                        <a:spcAft>
                          <a:spcPts val="0"/>
                        </a:spcAft>
                        <a:buClrTx/>
                        <a:buSzTx/>
                        <a:buFontTx/>
                        <a:buNone/>
                        <a:tabLst/>
                        <a:defRPr/>
                      </a:pPr>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Comenta que tal fácil o difícil se le hizo el rincón.</a:t>
                      </a:r>
                      <a:endParaRPr lang="es-MX" sz="1200" b="1" baseline="0" dirty="0" smtClean="0">
                        <a:latin typeface="Arial" panose="020B0604020202020204" pitchFamily="34" charset="0"/>
                        <a:cs typeface="Arial" panose="020B0604020202020204" pitchFamily="34" charset="0"/>
                      </a:endParaRPr>
                    </a:p>
                    <a:p>
                      <a:pPr algn="ctr"/>
                      <a:endParaRPr lang="es-MX" sz="1200" b="1" baseline="0" dirty="0" smtClean="0">
                        <a:latin typeface="Arial" panose="020B0604020202020204" pitchFamily="34" charset="0"/>
                        <a:cs typeface="Arial" panose="020B0604020202020204" pitchFamily="34" charset="0"/>
                      </a:endParaRPr>
                    </a:p>
                    <a:p>
                      <a:pPr algn="ctr"/>
                      <a:r>
                        <a:rPr lang="es-MX" sz="1200" b="1" baseline="0" dirty="0" smtClean="0">
                          <a:latin typeface="Arial" panose="020B0604020202020204" pitchFamily="34" charset="0"/>
                          <a:cs typeface="Arial" panose="020B0604020202020204" pitchFamily="34" charset="0"/>
                        </a:rPr>
                        <a:t>“Rincón de Exploración”</a:t>
                      </a:r>
                    </a:p>
                    <a:p>
                      <a:pPr marL="0" marR="0" indent="0" algn="l" defTabSz="1032083" rtl="0" eaLnBrk="1" fontAlgn="auto" latinLnBrk="0" hangingPunct="1">
                        <a:lnSpc>
                          <a:spcPct val="100000"/>
                        </a:lnSpc>
                        <a:spcBef>
                          <a:spcPts val="0"/>
                        </a:spcBef>
                        <a:spcAft>
                          <a:spcPts val="0"/>
                        </a:spcAft>
                        <a:buClrTx/>
                        <a:buSzTx/>
                        <a:buFontTx/>
                        <a:buNone/>
                        <a:tabLst/>
                        <a:defRPr/>
                      </a:pPr>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Se reúne en el centro del aula para comentar las reglas del rincón e indicaciones.</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Desarrolla la actividad de una manera adecuada, observa el laberinto y encuentra el camino de cada animal con alguno de sus derivados.</a:t>
                      </a:r>
                    </a:p>
                    <a:p>
                      <a:pPr marL="0" marR="0" indent="0" algn="l" defTabSz="1032083" rtl="0" eaLnBrk="1" fontAlgn="auto" latinLnBrk="0" hangingPunct="1">
                        <a:lnSpc>
                          <a:spcPct val="100000"/>
                        </a:lnSpc>
                        <a:spcBef>
                          <a:spcPts val="0"/>
                        </a:spcBef>
                        <a:spcAft>
                          <a:spcPts val="0"/>
                        </a:spcAft>
                        <a:buClrTx/>
                        <a:buSzTx/>
                        <a:buFontTx/>
                        <a:buNone/>
                        <a:tabLst/>
                        <a:defRPr/>
                      </a:pPr>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Comenta que tal fácil o difícil se le hizo el rincón.</a:t>
                      </a:r>
                    </a:p>
                    <a:p>
                      <a:pPr algn="l"/>
                      <a:endParaRPr lang="es-MX" sz="1200" b="1" baseline="0" dirty="0" smtClean="0">
                        <a:latin typeface="Arial" panose="020B0604020202020204" pitchFamily="34" charset="0"/>
                        <a:cs typeface="Arial" panose="020B0604020202020204" pitchFamily="34" charset="0"/>
                      </a:endParaRPr>
                    </a:p>
                    <a:p>
                      <a:pPr algn="ctr"/>
                      <a:r>
                        <a:rPr lang="es-MX" sz="1200" b="1" baseline="0" dirty="0" smtClean="0">
                          <a:latin typeface="Arial" panose="020B0604020202020204" pitchFamily="34" charset="0"/>
                          <a:cs typeface="Arial" panose="020B0604020202020204" pitchFamily="34" charset="0"/>
                        </a:rPr>
                        <a:t>“Video de la semana”</a:t>
                      </a:r>
                    </a:p>
                    <a:p>
                      <a:pPr marL="0" marR="0" indent="0" algn="l" defTabSz="1032083" rtl="0" eaLnBrk="1" fontAlgn="auto" latinLnBrk="0" hangingPunct="1">
                        <a:lnSpc>
                          <a:spcPct val="100000"/>
                        </a:lnSpc>
                        <a:spcBef>
                          <a:spcPts val="0"/>
                        </a:spcBef>
                        <a:spcAft>
                          <a:spcPts val="0"/>
                        </a:spcAft>
                        <a:buClrTx/>
                        <a:buSzTx/>
                        <a:buFontTx/>
                        <a:buNone/>
                        <a:tabLst/>
                        <a:defRPr/>
                      </a:pPr>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Se reúne en el centro del aula  y guarda silencio.</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Observa con atención el video que realizo la educadora..</a:t>
                      </a:r>
                      <a:endParaRPr lang="es-MX" sz="1200" b="1" baseline="0" dirty="0" smtClean="0">
                        <a:latin typeface="Arial" panose="020B0604020202020204" pitchFamily="34" charset="0"/>
                        <a:cs typeface="Arial" panose="020B0604020202020204" pitchFamily="34" charset="0"/>
                      </a:endParaRPr>
                    </a:p>
                    <a:p>
                      <a:pPr marL="0" marR="0" indent="0" algn="l" defTabSz="1032083" rtl="0" eaLnBrk="1" fontAlgn="auto" latinLnBrk="0" hangingPunct="1">
                        <a:lnSpc>
                          <a:spcPct val="100000"/>
                        </a:lnSpc>
                        <a:spcBef>
                          <a:spcPts val="0"/>
                        </a:spcBef>
                        <a:spcAft>
                          <a:spcPts val="0"/>
                        </a:spcAft>
                        <a:buClrTx/>
                        <a:buSzTx/>
                        <a:buFontTx/>
                        <a:buNone/>
                        <a:tabLst/>
                        <a:defRPr/>
                      </a:pPr>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Comenta que actividad durante las dos semana le gusto y cual no.</a:t>
                      </a:r>
                      <a:endParaRPr lang="es-MX" sz="1200" b="1" baseline="0" dirty="0" smtClean="0">
                        <a:latin typeface="Arial" panose="020B0604020202020204" pitchFamily="34" charset="0"/>
                        <a:cs typeface="Arial" panose="020B0604020202020204" pitchFamily="34" charset="0"/>
                      </a:endParaRPr>
                    </a:p>
                    <a:p>
                      <a:pPr algn="ctr"/>
                      <a:endParaRPr lang="es-MX" sz="1200" b="1" baseline="0" dirty="0" smtClean="0">
                        <a:latin typeface="Arial" panose="020B0604020202020204" pitchFamily="34" charset="0"/>
                        <a:cs typeface="Arial" panose="020B0604020202020204" pitchFamily="34" charset="0"/>
                      </a:endParaRPr>
                    </a:p>
                  </a:txBody>
                  <a:tcPr/>
                </a:tc>
                <a:tc>
                  <a:txBody>
                    <a:bodyPr/>
                    <a:lstStyle/>
                    <a:p>
                      <a:pPr marL="0" indent="0">
                        <a:buFontTx/>
                        <a:buNone/>
                      </a:pPr>
                      <a:r>
                        <a:rPr lang="es-MX" sz="1200" dirty="0" smtClean="0">
                          <a:latin typeface="Arial" panose="020B0604020202020204" pitchFamily="34" charset="0"/>
                          <a:cs typeface="Arial" panose="020B0604020202020204" pitchFamily="34" charset="0"/>
                        </a:rPr>
                        <a:t>-rompecabezas de animales con numero.</a:t>
                      </a:r>
                    </a:p>
                    <a:p>
                      <a:pPr marL="0" indent="0">
                        <a:buFontTx/>
                        <a:buNone/>
                      </a:pPr>
                      <a:r>
                        <a:rPr lang="es-MX" sz="1200" dirty="0" smtClean="0">
                          <a:latin typeface="Arial" panose="020B0604020202020204" pitchFamily="34" charset="0"/>
                          <a:cs typeface="Arial" panose="020B0604020202020204" pitchFamily="34" charset="0"/>
                        </a:rPr>
                        <a:t>-</a:t>
                      </a:r>
                      <a:r>
                        <a:rPr lang="es-MX" sz="1200" dirty="0" err="1" smtClean="0">
                          <a:latin typeface="Arial" panose="020B0604020202020204" pitchFamily="34" charset="0"/>
                          <a:cs typeface="Arial" panose="020B0604020202020204" pitchFamily="34" charset="0"/>
                        </a:rPr>
                        <a:t>memorama</a:t>
                      </a:r>
                      <a:r>
                        <a:rPr lang="es-MX" sz="1200" dirty="0" smtClean="0">
                          <a:latin typeface="Arial" panose="020B0604020202020204" pitchFamily="34" charset="0"/>
                          <a:cs typeface="Arial" panose="020B0604020202020204" pitchFamily="34" charset="0"/>
                        </a:rPr>
                        <a:t> con animales y alguno</a:t>
                      </a:r>
                      <a:r>
                        <a:rPr lang="es-MX" sz="1200" baseline="0" dirty="0" smtClean="0">
                          <a:latin typeface="Arial" panose="020B0604020202020204" pitchFamily="34" charset="0"/>
                          <a:cs typeface="Arial" panose="020B0604020202020204" pitchFamily="34" charset="0"/>
                        </a:rPr>
                        <a:t> de sus derivados.</a:t>
                      </a:r>
                    </a:p>
                    <a:p>
                      <a:pPr marL="0" indent="0">
                        <a:buFontTx/>
                        <a:buNone/>
                      </a:pPr>
                      <a:endParaRPr lang="es-MX" sz="1200" baseline="0" dirty="0" smtClean="0">
                        <a:latin typeface="Arial" panose="020B0604020202020204" pitchFamily="34" charset="0"/>
                        <a:cs typeface="Arial" panose="020B0604020202020204" pitchFamily="34" charset="0"/>
                      </a:endParaRPr>
                    </a:p>
                    <a:p>
                      <a:pPr marL="0" indent="0">
                        <a:buFontTx/>
                        <a:buNone/>
                      </a:pPr>
                      <a:endParaRPr lang="es-MX" sz="1200" baseline="0" dirty="0" smtClean="0">
                        <a:latin typeface="Arial" panose="020B0604020202020204" pitchFamily="34" charset="0"/>
                        <a:cs typeface="Arial" panose="020B0604020202020204" pitchFamily="34" charset="0"/>
                      </a:endParaRPr>
                    </a:p>
                    <a:p>
                      <a:pPr marL="0" indent="0">
                        <a:buFontTx/>
                        <a:buNone/>
                      </a:pPr>
                      <a:r>
                        <a:rPr lang="es-MX" sz="1200" baseline="0" dirty="0" smtClean="0">
                          <a:latin typeface="Arial" panose="020B0604020202020204" pitchFamily="34" charset="0"/>
                          <a:cs typeface="Arial" panose="020B0604020202020204" pitchFamily="34" charset="0"/>
                        </a:rPr>
                        <a:t>-Lotería de animales y sus derivados.</a:t>
                      </a: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r>
                        <a:rPr lang="es-MX" sz="1200" dirty="0" smtClean="0">
                          <a:latin typeface="Arial" panose="020B0604020202020204" pitchFamily="34" charset="0"/>
                          <a:cs typeface="Arial" panose="020B0604020202020204" pitchFamily="34" charset="0"/>
                        </a:rPr>
                        <a:t>-Laberinto de animal</a:t>
                      </a:r>
                      <a:r>
                        <a:rPr lang="es-MX" sz="1200" baseline="0" dirty="0" smtClean="0">
                          <a:latin typeface="Arial" panose="020B0604020202020204" pitchFamily="34" charset="0"/>
                          <a:cs typeface="Arial" panose="020B0604020202020204" pitchFamily="34" charset="0"/>
                        </a:rPr>
                        <a:t> con su derivado.</a:t>
                      </a:r>
                    </a:p>
                    <a:p>
                      <a:pPr marL="0" indent="0">
                        <a:buFontTx/>
                        <a:buNone/>
                      </a:pPr>
                      <a:endParaRPr lang="es-MX" sz="1200" dirty="0" smtClean="0">
                        <a:latin typeface="Arial" panose="020B0604020202020204" pitchFamily="34" charset="0"/>
                        <a:cs typeface="Arial" panose="020B0604020202020204" pitchFamily="34" charset="0"/>
                      </a:endParaRPr>
                    </a:p>
                  </a:txBody>
                  <a:tcPr/>
                </a:tc>
                <a:tc>
                  <a:txBody>
                    <a:bodyPr/>
                    <a:lstStyle/>
                    <a:p>
                      <a:pPr algn="ctr"/>
                      <a:r>
                        <a:rPr lang="es-MX" sz="1200" dirty="0" smtClean="0">
                          <a:latin typeface="Arial" panose="020B0604020202020204" pitchFamily="34" charset="0"/>
                          <a:cs typeface="Arial" panose="020B0604020202020204" pitchFamily="34" charset="0"/>
                        </a:rPr>
                        <a:t>Viernes 15 de Marzo</a:t>
                      </a: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r>
                        <a:rPr lang="es-MX" sz="1200" dirty="0" smtClean="0">
                          <a:latin typeface="Arial" panose="020B0604020202020204" pitchFamily="34" charset="0"/>
                          <a:cs typeface="Arial" panose="020B0604020202020204" pitchFamily="34" charset="0"/>
                        </a:rPr>
                        <a:t>Viernes 15 de Marzo</a:t>
                      </a: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r>
                        <a:rPr lang="es-MX" sz="1200" dirty="0" smtClean="0">
                          <a:latin typeface="Arial" panose="020B0604020202020204" pitchFamily="34" charset="0"/>
                          <a:cs typeface="Arial" panose="020B0604020202020204" pitchFamily="34" charset="0"/>
                        </a:rPr>
                        <a:t>Viernes 15 de Marzo</a:t>
                      </a: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r>
                        <a:rPr lang="es-MX" sz="1200" dirty="0" smtClean="0">
                          <a:latin typeface="Arial" panose="020B0604020202020204" pitchFamily="34" charset="0"/>
                          <a:cs typeface="Arial" panose="020B0604020202020204" pitchFamily="34" charset="0"/>
                        </a:rPr>
                        <a:t>Viernes 15 de Marzo</a:t>
                      </a:r>
                      <a:endParaRPr lang="es-MX" sz="1200" dirty="0" smtClean="0">
                        <a:latin typeface="Arial" panose="020B0604020202020204" pitchFamily="34" charset="0"/>
                        <a:cs typeface="Arial" panose="020B0604020202020204" pitchFamily="34" charset="0"/>
                      </a:endParaRPr>
                    </a:p>
                  </a:txBody>
                  <a:tcPr/>
                </a:tc>
                <a:tc>
                  <a:txBody>
                    <a:bodyPr/>
                    <a:lstStyle/>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Relaciona el número de elementos de una colección con la sucesión numérica escrita, del 1 al 30. </a:t>
                      </a: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Argumenta por qué está de acuerdo o en desacuerdo con ideas y afirmaciones de otras personas.</a:t>
                      </a: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indent="-171450">
                        <a:buFont typeface="Wingdings" panose="05000000000000000000" pitchFamily="2" charset="2"/>
                        <a:buChar char="ü"/>
                      </a:pPr>
                      <a:endParaRPr lang="es-MX" sz="1200" dirty="0" smtClean="0">
                        <a:latin typeface="Arial" panose="020B0604020202020204" pitchFamily="34" charset="0"/>
                        <a:cs typeface="Arial" panose="020B0604020202020204" pitchFamily="34" charset="0"/>
                      </a:endParaRPr>
                    </a:p>
                    <a:p>
                      <a:pPr marL="171450" indent="-171450">
                        <a:buFont typeface="Wingdings" panose="05000000000000000000" pitchFamily="2" charset="2"/>
                        <a:buChar char="ü"/>
                      </a:pPr>
                      <a:endParaRPr lang="es-MX" sz="1200" dirty="0" smtClean="0">
                        <a:latin typeface="Arial" panose="020B0604020202020204" pitchFamily="34" charset="0"/>
                        <a:cs typeface="Arial" panose="020B0604020202020204" pitchFamily="34" charset="0"/>
                      </a:endParaRPr>
                    </a:p>
                    <a:p>
                      <a:pPr marL="171450" indent="-171450">
                        <a:buFont typeface="Wingdings" panose="05000000000000000000" pitchFamily="2" charset="2"/>
                        <a:buChar char="ü"/>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Explica los beneficios de los servicios con que se cuenta en su localidad. </a:t>
                      </a: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Argumenta por qué está de acuerdo o en desacuerdo con ideas y afirmaciones de otras personas.</a:t>
                      </a: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latin typeface="Arial" panose="020B0604020202020204" pitchFamily="34" charset="0"/>
                        <a:cs typeface="Arial" panose="020B0604020202020204" pitchFamily="34" charset="0"/>
                      </a:endParaRPr>
                    </a:p>
                    <a:p>
                      <a:pPr marL="0" marR="0" indent="0" algn="l" defTabSz="1032083"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indent="0" algn="l" defTabSz="1032083" rtl="0" eaLnBrk="1" fontAlgn="auto" latinLnBrk="0" hangingPunct="1">
                        <a:lnSpc>
                          <a:spcPct val="100000"/>
                        </a:lnSpc>
                        <a:spcBef>
                          <a:spcPts val="0"/>
                        </a:spcBef>
                        <a:spcAft>
                          <a:spcPts val="0"/>
                        </a:spcAft>
                        <a:buClrTx/>
                        <a:buSzTx/>
                        <a:buFontTx/>
                        <a:buNone/>
                        <a:tabLst/>
                        <a:defRPr/>
                      </a:pPr>
                      <a:endParaRPr lang="es-MX" sz="1200" dirty="0" smtClean="0">
                        <a:latin typeface="Arial" panose="020B0604020202020204" pitchFamily="34" charset="0"/>
                        <a:cs typeface="Arial" panose="020B0604020202020204" pitchFamily="34" charset="0"/>
                      </a:endParaRPr>
                    </a:p>
                    <a:p>
                      <a:endParaRPr lang="es-MX"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916707817"/>
                  </a:ext>
                </a:extLst>
              </a:tr>
            </a:tbl>
          </a:graphicData>
        </a:graphic>
      </p:graphicFrame>
      <p:sp>
        <p:nvSpPr>
          <p:cNvPr id="3" name="CuadroTexto 2"/>
          <p:cNvSpPr txBox="1"/>
          <p:nvPr/>
        </p:nvSpPr>
        <p:spPr>
          <a:xfrm rot="16200000">
            <a:off x="-523631" y="3274323"/>
            <a:ext cx="2262182" cy="830997"/>
          </a:xfrm>
          <a:prstGeom prst="rect">
            <a:avLst/>
          </a:prstGeom>
          <a:noFill/>
        </p:spPr>
        <p:txBody>
          <a:bodyPr wrap="square" rtlCol="0">
            <a:spAutoFit/>
          </a:bodyPr>
          <a:lstStyle/>
          <a:p>
            <a:r>
              <a:rPr lang="es-MX" sz="4800" dirty="0" smtClean="0">
                <a:solidFill>
                  <a:srgbClr val="002060"/>
                </a:solidFill>
                <a:latin typeface="Times New Roman" panose="02020603050405020304" pitchFamily="18" charset="0"/>
                <a:cs typeface="Times New Roman" panose="02020603050405020304" pitchFamily="18" charset="0"/>
              </a:rPr>
              <a:t>Cierre</a:t>
            </a:r>
            <a:endParaRPr lang="es-MX" sz="4800" dirty="0" smtClean="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59568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37981" y="201501"/>
            <a:ext cx="7272241" cy="2173415"/>
          </a:xfrm>
          <a:prstGeom prst="rect">
            <a:avLst/>
          </a:prstGeom>
        </p:spPr>
        <p:txBody>
          <a:bodyPr wrap="square">
            <a:spAutoFit/>
          </a:bodyPr>
          <a:lstStyle/>
          <a:p>
            <a:pPr algn="ctr">
              <a:lnSpc>
                <a:spcPct val="107000"/>
              </a:lnSpc>
            </a:pPr>
            <a:r>
              <a:rPr lang="es-MX" sz="1580" b="1" dirty="0">
                <a:solidFill>
                  <a:schemeClr val="accent2"/>
                </a:solidFill>
                <a:latin typeface="Arial" panose="020B0604020202020204" pitchFamily="34" charset="0"/>
                <a:ea typeface="Calibri" panose="020F0502020204030204" pitchFamily="34" charset="0"/>
                <a:cs typeface="Arial" panose="020B0604020202020204" pitchFamily="34" charset="0"/>
              </a:rPr>
              <a:t>Propósito de la Jornada de Práctica:</a:t>
            </a:r>
            <a:endParaRPr lang="es-MX" sz="1580" dirty="0">
              <a:solidFill>
                <a:schemeClr val="accent2"/>
              </a:solidFill>
              <a:latin typeface="Arial" panose="020B0604020202020204" pitchFamily="34" charset="0"/>
              <a:ea typeface="Calibri" panose="020F0502020204030204" pitchFamily="34" charset="0"/>
              <a:cs typeface="Arial" panose="020B0604020202020204" pitchFamily="34" charset="0"/>
            </a:endParaRPr>
          </a:p>
          <a:p>
            <a:pPr algn="ctr">
              <a:lnSpc>
                <a:spcPct val="107000"/>
              </a:lnSpc>
            </a:pPr>
            <a:r>
              <a:rPr lang="es-MX" sz="1580" dirty="0">
                <a:latin typeface="Arial" panose="020B0604020202020204" pitchFamily="34" charset="0"/>
                <a:ea typeface="Calibri" panose="020F0502020204030204" pitchFamily="34" charset="0"/>
                <a:cs typeface="Arial" panose="020B0604020202020204" pitchFamily="34" charset="0"/>
              </a:rPr>
              <a:t>Poner en juego los aprendizajes o competencias profesionales que se han desarrollado hasta el momento.</a:t>
            </a:r>
          </a:p>
          <a:p>
            <a:pPr algn="ctr">
              <a:lnSpc>
                <a:spcPct val="107000"/>
              </a:lnSpc>
            </a:pPr>
            <a:r>
              <a:rPr lang="es-MX" sz="1580" dirty="0">
                <a:latin typeface="Arial" panose="020B0604020202020204" pitchFamily="34" charset="0"/>
                <a:ea typeface="Calibri" panose="020F0502020204030204" pitchFamily="34" charset="0"/>
                <a:cs typeface="Arial" panose="020B0604020202020204" pitchFamily="34" charset="0"/>
              </a:rPr>
              <a:t> </a:t>
            </a:r>
          </a:p>
          <a:p>
            <a:pPr algn="ctr">
              <a:lnSpc>
                <a:spcPct val="107000"/>
              </a:lnSpc>
            </a:pPr>
            <a:r>
              <a:rPr lang="es-MX" sz="1580" b="1" dirty="0">
                <a:solidFill>
                  <a:schemeClr val="accent2"/>
                </a:solidFill>
                <a:latin typeface="Arial" panose="020B0604020202020204" pitchFamily="34" charset="0"/>
                <a:ea typeface="Calibri" panose="020F0502020204030204" pitchFamily="34" charset="0"/>
                <a:cs typeface="Arial" panose="020B0604020202020204" pitchFamily="34" charset="0"/>
              </a:rPr>
              <a:t>Propósito de la Situación Didáctica:</a:t>
            </a:r>
            <a:endParaRPr lang="es-MX" sz="1580" dirty="0">
              <a:solidFill>
                <a:schemeClr val="accent2"/>
              </a:solidFill>
              <a:latin typeface="Arial" panose="020B0604020202020204" pitchFamily="34" charset="0"/>
              <a:ea typeface="Calibri" panose="020F0502020204030204" pitchFamily="34" charset="0"/>
              <a:cs typeface="Arial" panose="020B0604020202020204" pitchFamily="34" charset="0"/>
            </a:endParaRPr>
          </a:p>
          <a:p>
            <a:pPr algn="ctr">
              <a:lnSpc>
                <a:spcPct val="107000"/>
              </a:lnSpc>
            </a:pPr>
            <a:r>
              <a:rPr lang="es-MX" sz="1580" dirty="0">
                <a:latin typeface="Arial" panose="020B0604020202020204" pitchFamily="34" charset="0"/>
                <a:ea typeface="Calibri" panose="020F0502020204030204" pitchFamily="34" charset="0"/>
                <a:cs typeface="Arial" panose="020B0604020202020204" pitchFamily="34" charset="0"/>
              </a:rPr>
              <a:t>Es favorecer a los alumnos con diferentes aprendizajes, mediante la implementación de actividades innovadoras para favorecer el desarrollo integral.</a:t>
            </a:r>
          </a:p>
        </p:txBody>
      </p:sp>
      <p:graphicFrame>
        <p:nvGraphicFramePr>
          <p:cNvPr id="5" name="Tabla 4"/>
          <p:cNvGraphicFramePr>
            <a:graphicFrameLocks noGrp="1"/>
          </p:cNvGraphicFramePr>
          <p:nvPr>
            <p:extLst>
              <p:ext uri="{D42A27DB-BD31-4B8C-83A1-F6EECF244321}">
                <p14:modId xmlns:p14="http://schemas.microsoft.com/office/powerpoint/2010/main" val="3092524659"/>
              </p:ext>
            </p:extLst>
          </p:nvPr>
        </p:nvGraphicFramePr>
        <p:xfrm>
          <a:off x="1096597" y="2578501"/>
          <a:ext cx="9765298" cy="1576726"/>
        </p:xfrm>
        <a:graphic>
          <a:graphicData uri="http://schemas.openxmlformats.org/drawingml/2006/table">
            <a:tbl>
              <a:tblPr firstRow="1" firstCol="1" bandRow="1"/>
              <a:tblGrid>
                <a:gridCol w="3418293">
                  <a:extLst>
                    <a:ext uri="{9D8B030D-6E8A-4147-A177-3AD203B41FA5}">
                      <a16:colId xmlns:a16="http://schemas.microsoft.com/office/drawing/2014/main" val="3696367979"/>
                    </a:ext>
                  </a:extLst>
                </a:gridCol>
                <a:gridCol w="3356703">
                  <a:extLst>
                    <a:ext uri="{9D8B030D-6E8A-4147-A177-3AD203B41FA5}">
                      <a16:colId xmlns:a16="http://schemas.microsoft.com/office/drawing/2014/main" val="3363573884"/>
                    </a:ext>
                  </a:extLst>
                </a:gridCol>
                <a:gridCol w="2990302">
                  <a:extLst>
                    <a:ext uri="{9D8B030D-6E8A-4147-A177-3AD203B41FA5}">
                      <a16:colId xmlns:a16="http://schemas.microsoft.com/office/drawing/2014/main" val="1072009237"/>
                    </a:ext>
                  </a:extLst>
                </a:gridCol>
              </a:tblGrid>
              <a:tr h="274650">
                <a:tc rowSpan="4">
                  <a:txBody>
                    <a:bodyPr/>
                    <a:lstStyle/>
                    <a:p>
                      <a:pPr algn="ctr">
                        <a:lnSpc>
                          <a:spcPct val="107000"/>
                        </a:lnSpc>
                        <a:spcAft>
                          <a:spcPts val="0"/>
                        </a:spcAft>
                      </a:pPr>
                      <a:r>
                        <a:rPr lang="es-MX" sz="18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Campo</a:t>
                      </a:r>
                      <a:r>
                        <a:rPr lang="es-MX" sz="1800" b="1" baseline="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de Formación Académica</a:t>
                      </a:r>
                      <a:r>
                        <a:rPr lang="es-MX" sz="18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p>
                    <a:p>
                      <a:pPr marL="342900" lvl="0" indent="-342900" algn="just">
                        <a:lnSpc>
                          <a:spcPct val="107000"/>
                        </a:lnSpc>
                        <a:spcAft>
                          <a:spcPts val="0"/>
                        </a:spcAft>
                        <a:buFont typeface="Wingdings" panose="05000000000000000000" pitchFamily="2" charset="2"/>
                        <a:buChar char="Ø"/>
                      </a:pPr>
                      <a:r>
                        <a:rPr lang="es-MX" sz="18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Pensamiento</a:t>
                      </a:r>
                      <a:r>
                        <a:rPr lang="es-MX" sz="1800" baseline="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académico</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a:lnSpc>
                          <a:spcPct val="107000"/>
                        </a:lnSpc>
                        <a:spcAft>
                          <a:spcPts val="0"/>
                        </a:spcAft>
                      </a:pPr>
                      <a:r>
                        <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p>
                  </a:txBody>
                  <a:tcPr marL="77407" marR="774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07000"/>
                        </a:lnSpc>
                        <a:spcAft>
                          <a:spcPts val="0"/>
                        </a:spcAft>
                      </a:pPr>
                      <a:r>
                        <a:rPr lang="es-MX" sz="18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Organizador Curricular 1</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77407" marR="774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0"/>
                        </a:spcAft>
                      </a:pPr>
                      <a:r>
                        <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Aprendizaje esperado</a:t>
                      </a:r>
                    </a:p>
                  </a:txBody>
                  <a:tcPr marL="77407" marR="774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4171523420"/>
                  </a:ext>
                </a:extLst>
              </a:tr>
              <a:tr h="274650">
                <a:tc vMerge="1">
                  <a:txBody>
                    <a:bodyPr/>
                    <a:lstStyle/>
                    <a:p>
                      <a:endParaRPr lang="es-MX"/>
                    </a:p>
                  </a:txBody>
                  <a:tcPr/>
                </a:tc>
                <a:tc>
                  <a:txBody>
                    <a:bodyPr/>
                    <a:lstStyle/>
                    <a:p>
                      <a:pPr algn="ctr">
                        <a:lnSpc>
                          <a:spcPct val="107000"/>
                        </a:lnSpc>
                        <a:spcAft>
                          <a:spcPts val="0"/>
                        </a:spcAft>
                      </a:pPr>
                      <a:r>
                        <a:rPr lang="es-MX" sz="1800" dirty="0" smtClean="0">
                          <a:effectLst/>
                          <a:latin typeface="Times New Roman" panose="02020603050405020304" pitchFamily="18" charset="0"/>
                          <a:ea typeface="Calibri" panose="020F0502020204030204" pitchFamily="34" charset="0"/>
                          <a:cs typeface="Times New Roman" panose="02020603050405020304" pitchFamily="18" charset="0"/>
                        </a:rPr>
                        <a:t>Numero,</a:t>
                      </a:r>
                      <a:r>
                        <a:rPr lang="es-MX" sz="1800" baseline="0" dirty="0" smtClean="0">
                          <a:effectLst/>
                          <a:latin typeface="Times New Roman" panose="02020603050405020304" pitchFamily="18" charset="0"/>
                          <a:ea typeface="Calibri" panose="020F0502020204030204" pitchFamily="34" charset="0"/>
                          <a:cs typeface="Times New Roman" panose="02020603050405020304" pitchFamily="18" charset="0"/>
                        </a:rPr>
                        <a:t> algebra y variación</a:t>
                      </a:r>
                      <a:endParaRPr lang="es-MX"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7407" marR="774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177800" indent="-177800" algn="l">
                        <a:lnSpc>
                          <a:spcPct val="107000"/>
                        </a:lnSpc>
                        <a:spcAft>
                          <a:spcPts val="0"/>
                        </a:spcAft>
                        <a:buFont typeface="Wingdings" panose="05000000000000000000" pitchFamily="2" charset="2"/>
                        <a:buChar char="ü"/>
                      </a:pPr>
                      <a:r>
                        <a:rPr lang="es-MX" sz="18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lang="es-MX" sz="1800" dirty="0" smtClean="0"/>
                        <a:t> </a:t>
                      </a:r>
                      <a:r>
                        <a:rPr lang="es-MX" sz="1800" dirty="0" smtClean="0">
                          <a:latin typeface="Times New Roman" panose="02020603050405020304" pitchFamily="18" charset="0"/>
                          <a:cs typeface="Times New Roman" panose="02020603050405020304" pitchFamily="18" charset="0"/>
                        </a:rPr>
                        <a:t>Relaciona el número de elementos de una colección con la sucesión numérica escrita, del 1 al 30. </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77407" marR="774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1807839"/>
                  </a:ext>
                </a:extLst>
              </a:tr>
              <a:tr h="274650">
                <a:tc vMerge="1">
                  <a:txBody>
                    <a:bodyPr/>
                    <a:lstStyle/>
                    <a:p>
                      <a:endParaRPr lang="es-MX"/>
                    </a:p>
                  </a:txBody>
                  <a:tcPr/>
                </a:tc>
                <a:tc>
                  <a:txBody>
                    <a:bodyPr/>
                    <a:lstStyle/>
                    <a:p>
                      <a:pPr algn="ctr">
                        <a:lnSpc>
                          <a:spcPct val="107000"/>
                        </a:lnSpc>
                        <a:spcAft>
                          <a:spcPts val="0"/>
                        </a:spcAft>
                      </a:pPr>
                      <a:r>
                        <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Organizador Curricular 2</a:t>
                      </a:r>
                    </a:p>
                  </a:txBody>
                  <a:tcPr marL="77407" marR="774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vMerge="1">
                  <a:txBody>
                    <a:bodyPr/>
                    <a:lstStyle/>
                    <a:p>
                      <a:endParaRPr lang="es-MX"/>
                    </a:p>
                  </a:txBody>
                  <a:tcPr/>
                </a:tc>
                <a:extLst>
                  <a:ext uri="{0D108BD9-81ED-4DB2-BD59-A6C34878D82A}">
                    <a16:rowId xmlns:a16="http://schemas.microsoft.com/office/drawing/2014/main" val="3906227317"/>
                  </a:ext>
                </a:extLst>
              </a:tr>
              <a:tr h="696235">
                <a:tc vMerge="1">
                  <a:txBody>
                    <a:bodyPr/>
                    <a:lstStyle/>
                    <a:p>
                      <a:endParaRPr lang="es-MX"/>
                    </a:p>
                  </a:txBody>
                  <a:tcPr/>
                </a:tc>
                <a:tc>
                  <a:txBody>
                    <a:bodyPr/>
                    <a:lstStyle/>
                    <a:p>
                      <a:pPr algn="ctr">
                        <a:lnSpc>
                          <a:spcPct val="107000"/>
                        </a:lnSpc>
                        <a:spcAft>
                          <a:spcPts val="0"/>
                        </a:spcAft>
                      </a:pPr>
                      <a:r>
                        <a:rPr lang="es-MX" sz="18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Número </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77407" marR="774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MX"/>
                    </a:p>
                  </a:txBody>
                  <a:tcPr/>
                </a:tc>
                <a:extLst>
                  <a:ext uri="{0D108BD9-81ED-4DB2-BD59-A6C34878D82A}">
                    <a16:rowId xmlns:a16="http://schemas.microsoft.com/office/drawing/2014/main" val="2252167786"/>
                  </a:ext>
                </a:extLst>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2821005802"/>
              </p:ext>
            </p:extLst>
          </p:nvPr>
        </p:nvGraphicFramePr>
        <p:xfrm>
          <a:off x="1096595" y="4140171"/>
          <a:ext cx="9765298" cy="1578740"/>
        </p:xfrm>
        <a:graphic>
          <a:graphicData uri="http://schemas.openxmlformats.org/drawingml/2006/table">
            <a:tbl>
              <a:tblPr firstRow="1" firstCol="1" bandRow="1"/>
              <a:tblGrid>
                <a:gridCol w="3418293">
                  <a:extLst>
                    <a:ext uri="{9D8B030D-6E8A-4147-A177-3AD203B41FA5}">
                      <a16:colId xmlns:a16="http://schemas.microsoft.com/office/drawing/2014/main" val="3696367979"/>
                    </a:ext>
                  </a:extLst>
                </a:gridCol>
                <a:gridCol w="3356703">
                  <a:extLst>
                    <a:ext uri="{9D8B030D-6E8A-4147-A177-3AD203B41FA5}">
                      <a16:colId xmlns:a16="http://schemas.microsoft.com/office/drawing/2014/main" val="3363573884"/>
                    </a:ext>
                  </a:extLst>
                </a:gridCol>
                <a:gridCol w="2990302">
                  <a:extLst>
                    <a:ext uri="{9D8B030D-6E8A-4147-A177-3AD203B41FA5}">
                      <a16:colId xmlns:a16="http://schemas.microsoft.com/office/drawing/2014/main" val="1072009237"/>
                    </a:ext>
                  </a:extLst>
                </a:gridCol>
              </a:tblGrid>
              <a:tr h="294504">
                <a:tc rowSpan="4">
                  <a:txBody>
                    <a:bodyPr/>
                    <a:lstStyle/>
                    <a:p>
                      <a:pPr algn="ctr">
                        <a:lnSpc>
                          <a:spcPct val="107000"/>
                        </a:lnSpc>
                        <a:spcAft>
                          <a:spcPts val="0"/>
                        </a:spcAft>
                      </a:pPr>
                      <a:r>
                        <a:rPr lang="es-MX" sz="18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Campo</a:t>
                      </a:r>
                      <a:r>
                        <a:rPr lang="es-MX" sz="1800" b="1" baseline="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de Formación Académica</a:t>
                      </a:r>
                      <a:r>
                        <a:rPr lang="es-MX" sz="18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p>
                    <a:p>
                      <a:pPr marL="285750" lvl="0" indent="-285750" algn="just">
                        <a:lnSpc>
                          <a:spcPct val="107000"/>
                        </a:lnSpc>
                        <a:spcAft>
                          <a:spcPts val="0"/>
                        </a:spcAft>
                        <a:buFont typeface="Wingdings" panose="05000000000000000000" pitchFamily="2" charset="2"/>
                        <a:buChar char="Ø"/>
                      </a:pPr>
                      <a:r>
                        <a:rPr lang="es-MX" sz="18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Lenguaje</a:t>
                      </a:r>
                      <a:r>
                        <a:rPr lang="es-MX" sz="1800" baseline="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y comunicación</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a:lnSpc>
                          <a:spcPct val="107000"/>
                        </a:lnSpc>
                        <a:spcAft>
                          <a:spcPts val="0"/>
                        </a:spcAft>
                      </a:pPr>
                      <a:r>
                        <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p>
                  </a:txBody>
                  <a:tcPr marL="77407" marR="774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lnSpc>
                          <a:spcPct val="107000"/>
                        </a:lnSpc>
                        <a:spcAft>
                          <a:spcPts val="0"/>
                        </a:spcAft>
                      </a:pPr>
                      <a:r>
                        <a:rPr lang="es-MX" sz="18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Organizador Curricular 1</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77407" marR="774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07000"/>
                        </a:lnSpc>
                        <a:spcAft>
                          <a:spcPts val="0"/>
                        </a:spcAft>
                      </a:pPr>
                      <a:r>
                        <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Aprendizaje esperado</a:t>
                      </a:r>
                    </a:p>
                  </a:txBody>
                  <a:tcPr marL="77407" marR="774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4171523420"/>
                  </a:ext>
                </a:extLst>
              </a:tr>
              <a:tr h="274650">
                <a:tc vMerge="1">
                  <a:txBody>
                    <a:bodyPr/>
                    <a:lstStyle/>
                    <a:p>
                      <a:endParaRPr lang="es-MX"/>
                    </a:p>
                  </a:txBody>
                  <a:tcPr/>
                </a:tc>
                <a:tc>
                  <a:txBody>
                    <a:bodyPr/>
                    <a:lstStyle/>
                    <a:p>
                      <a:pPr algn="ctr">
                        <a:lnSpc>
                          <a:spcPct val="107000"/>
                        </a:lnSpc>
                        <a:spcAft>
                          <a:spcPts val="0"/>
                        </a:spcAft>
                      </a:pPr>
                      <a:r>
                        <a:rPr lang="es-MX" sz="1800" dirty="0" smtClean="0">
                          <a:effectLst/>
                          <a:latin typeface="Times New Roman" panose="02020603050405020304" pitchFamily="18" charset="0"/>
                          <a:ea typeface="Calibri" panose="020F0502020204030204" pitchFamily="34" charset="0"/>
                          <a:cs typeface="Times New Roman" panose="02020603050405020304" pitchFamily="18" charset="0"/>
                        </a:rPr>
                        <a:t>Oralidad </a:t>
                      </a:r>
                      <a:endParaRPr lang="es-MX"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7407" marR="774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177800" indent="-177800" algn="l">
                        <a:lnSpc>
                          <a:spcPct val="107000"/>
                        </a:lnSpc>
                        <a:spcAft>
                          <a:spcPts val="0"/>
                        </a:spcAft>
                        <a:buFont typeface="Wingdings" panose="05000000000000000000" pitchFamily="2" charset="2"/>
                        <a:buChar char="ü"/>
                      </a:pPr>
                      <a:r>
                        <a:rPr lang="es-MX" sz="18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lang="es-MX" sz="1800" dirty="0" smtClean="0"/>
                        <a:t> </a:t>
                      </a:r>
                      <a:r>
                        <a:rPr lang="es-MX" sz="1800" dirty="0" smtClean="0">
                          <a:latin typeface="Times New Roman" panose="02020603050405020304" pitchFamily="18" charset="0"/>
                          <a:cs typeface="Times New Roman" panose="02020603050405020304" pitchFamily="18" charset="0"/>
                        </a:rPr>
                        <a:t>Argumenta por qué está de acuerdo o en desacuerdo con ideas y afirmaciones de otras personas</a:t>
                      </a:r>
                      <a:r>
                        <a:rPr lang="es-MX" sz="1800" dirty="0" smtClean="0"/>
                        <a:t>.</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77407" marR="774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1807839"/>
                  </a:ext>
                </a:extLst>
              </a:tr>
              <a:tr h="294504">
                <a:tc vMerge="1">
                  <a:txBody>
                    <a:bodyPr/>
                    <a:lstStyle/>
                    <a:p>
                      <a:endParaRPr lang="es-MX"/>
                    </a:p>
                  </a:txBody>
                  <a:tcPr/>
                </a:tc>
                <a:tc>
                  <a:txBody>
                    <a:bodyPr/>
                    <a:lstStyle/>
                    <a:p>
                      <a:pPr algn="ctr">
                        <a:lnSpc>
                          <a:spcPct val="107000"/>
                        </a:lnSpc>
                        <a:spcAft>
                          <a:spcPts val="0"/>
                        </a:spcAft>
                      </a:pPr>
                      <a:r>
                        <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Organizador Curricular 2</a:t>
                      </a:r>
                    </a:p>
                  </a:txBody>
                  <a:tcPr marL="77407" marR="774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vMerge="1">
                  <a:txBody>
                    <a:bodyPr/>
                    <a:lstStyle/>
                    <a:p>
                      <a:endParaRPr lang="es-MX"/>
                    </a:p>
                  </a:txBody>
                  <a:tcPr/>
                </a:tc>
                <a:extLst>
                  <a:ext uri="{0D108BD9-81ED-4DB2-BD59-A6C34878D82A}">
                    <a16:rowId xmlns:a16="http://schemas.microsoft.com/office/drawing/2014/main" val="3906227317"/>
                  </a:ext>
                </a:extLst>
              </a:tr>
              <a:tr h="696235">
                <a:tc vMerge="1">
                  <a:txBody>
                    <a:bodyPr/>
                    <a:lstStyle/>
                    <a:p>
                      <a:endParaRPr lang="es-MX"/>
                    </a:p>
                  </a:txBody>
                  <a:tcPr/>
                </a:tc>
                <a:tc>
                  <a:txBody>
                    <a:bodyPr/>
                    <a:lstStyle/>
                    <a:p>
                      <a:pPr algn="ctr">
                        <a:lnSpc>
                          <a:spcPct val="107000"/>
                        </a:lnSpc>
                        <a:spcAft>
                          <a:spcPts val="0"/>
                        </a:spcAft>
                      </a:pPr>
                      <a:r>
                        <a:rPr lang="es-MX" sz="18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Explicación </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77407" marR="774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MX"/>
                    </a:p>
                  </a:txBody>
                  <a:tcPr/>
                </a:tc>
                <a:extLst>
                  <a:ext uri="{0D108BD9-81ED-4DB2-BD59-A6C34878D82A}">
                    <a16:rowId xmlns:a16="http://schemas.microsoft.com/office/drawing/2014/main" val="2252167786"/>
                  </a:ext>
                </a:extLst>
              </a:tr>
            </a:tbl>
          </a:graphicData>
        </a:graphic>
      </p:graphicFrame>
      <p:graphicFrame>
        <p:nvGraphicFramePr>
          <p:cNvPr id="7" name="Tabla 6"/>
          <p:cNvGraphicFramePr>
            <a:graphicFrameLocks noGrp="1"/>
          </p:cNvGraphicFramePr>
          <p:nvPr>
            <p:extLst>
              <p:ext uri="{D42A27DB-BD31-4B8C-83A1-F6EECF244321}">
                <p14:modId xmlns:p14="http://schemas.microsoft.com/office/powerpoint/2010/main" val="1506937586"/>
              </p:ext>
            </p:extLst>
          </p:nvPr>
        </p:nvGraphicFramePr>
        <p:xfrm>
          <a:off x="1096595" y="5718152"/>
          <a:ext cx="9765298" cy="1766014"/>
        </p:xfrm>
        <a:graphic>
          <a:graphicData uri="http://schemas.openxmlformats.org/drawingml/2006/table">
            <a:tbl>
              <a:tblPr firstRow="1" firstCol="1" bandRow="1"/>
              <a:tblGrid>
                <a:gridCol w="3418293">
                  <a:extLst>
                    <a:ext uri="{9D8B030D-6E8A-4147-A177-3AD203B41FA5}">
                      <a16:colId xmlns:a16="http://schemas.microsoft.com/office/drawing/2014/main" val="3696367979"/>
                    </a:ext>
                  </a:extLst>
                </a:gridCol>
                <a:gridCol w="3356703">
                  <a:extLst>
                    <a:ext uri="{9D8B030D-6E8A-4147-A177-3AD203B41FA5}">
                      <a16:colId xmlns:a16="http://schemas.microsoft.com/office/drawing/2014/main" val="3363573884"/>
                    </a:ext>
                  </a:extLst>
                </a:gridCol>
                <a:gridCol w="2990302">
                  <a:extLst>
                    <a:ext uri="{9D8B030D-6E8A-4147-A177-3AD203B41FA5}">
                      <a16:colId xmlns:a16="http://schemas.microsoft.com/office/drawing/2014/main" val="1072009237"/>
                    </a:ext>
                  </a:extLst>
                </a:gridCol>
              </a:tblGrid>
              <a:tr h="294504">
                <a:tc rowSpan="4">
                  <a:txBody>
                    <a:bodyPr/>
                    <a:lstStyle/>
                    <a:p>
                      <a:pPr algn="ctr">
                        <a:lnSpc>
                          <a:spcPct val="107000"/>
                        </a:lnSpc>
                        <a:spcAft>
                          <a:spcPts val="0"/>
                        </a:spcAft>
                      </a:pPr>
                      <a:r>
                        <a:rPr lang="es-MX" sz="18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Campo</a:t>
                      </a:r>
                      <a:r>
                        <a:rPr lang="es-MX" sz="1800" b="1" baseline="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de Formación Académica</a:t>
                      </a:r>
                      <a:r>
                        <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p>
                    <a:p>
                      <a:pPr marL="285750" lvl="0" indent="-285750" algn="just">
                        <a:lnSpc>
                          <a:spcPct val="107000"/>
                        </a:lnSpc>
                        <a:spcAft>
                          <a:spcPts val="0"/>
                        </a:spcAft>
                        <a:buFont typeface="Wingdings" panose="05000000000000000000" pitchFamily="2" charset="2"/>
                        <a:buChar char="Ø"/>
                      </a:pPr>
                      <a:r>
                        <a:rPr lang="es-MX" sz="18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Exploración y comprensión del medio natural y social</a:t>
                      </a:r>
                    </a:p>
                    <a:p>
                      <a:pPr marL="342900" lvl="0" indent="-342900" algn="just">
                        <a:lnSpc>
                          <a:spcPct val="107000"/>
                        </a:lnSpc>
                        <a:spcAft>
                          <a:spcPts val="0"/>
                        </a:spcAft>
                        <a:buFont typeface="Courier New" panose="02070309020205020404" pitchFamily="49" charset="0"/>
                        <a:buChar char="o"/>
                      </a:pP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a:lnSpc>
                          <a:spcPct val="107000"/>
                        </a:lnSpc>
                        <a:spcAft>
                          <a:spcPts val="0"/>
                        </a:spcAft>
                      </a:pPr>
                      <a:r>
                        <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p>
                  </a:txBody>
                  <a:tcPr marL="77407" marR="774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a:lnSpc>
                          <a:spcPct val="107000"/>
                        </a:lnSpc>
                        <a:spcAft>
                          <a:spcPts val="0"/>
                        </a:spcAft>
                      </a:pPr>
                      <a:r>
                        <a:rPr lang="es-MX" sz="18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Organizador Curricular 1</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77407" marR="774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0"/>
                        </a:spcAft>
                      </a:pPr>
                      <a:r>
                        <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Aprendizaje esperado</a:t>
                      </a:r>
                    </a:p>
                  </a:txBody>
                  <a:tcPr marL="77407" marR="774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4171523420"/>
                  </a:ext>
                </a:extLst>
              </a:tr>
              <a:tr h="274650">
                <a:tc vMerge="1">
                  <a:txBody>
                    <a:bodyPr/>
                    <a:lstStyle/>
                    <a:p>
                      <a:endParaRPr lang="es-MX"/>
                    </a:p>
                  </a:txBody>
                  <a:tcPr/>
                </a:tc>
                <a:tc>
                  <a:txBody>
                    <a:bodyPr/>
                    <a:lstStyle/>
                    <a:p>
                      <a:pPr algn="ctr">
                        <a:lnSpc>
                          <a:spcPct val="107000"/>
                        </a:lnSpc>
                        <a:spcAft>
                          <a:spcPts val="0"/>
                        </a:spcAft>
                      </a:pPr>
                      <a:r>
                        <a:rPr lang="es-MX" sz="1800" dirty="0" smtClean="0">
                          <a:effectLst/>
                          <a:latin typeface="Times New Roman" panose="02020603050405020304" pitchFamily="18" charset="0"/>
                          <a:ea typeface="Calibri" panose="020F0502020204030204" pitchFamily="34" charset="0"/>
                          <a:cs typeface="Times New Roman" panose="02020603050405020304" pitchFamily="18" charset="0"/>
                        </a:rPr>
                        <a:t>Cultura y vida social</a:t>
                      </a:r>
                      <a:endParaRPr lang="es-MX"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77407" marR="774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177800" indent="-177800" algn="l">
                        <a:lnSpc>
                          <a:spcPct val="107000"/>
                        </a:lnSpc>
                        <a:spcAft>
                          <a:spcPts val="0"/>
                        </a:spcAft>
                        <a:buFont typeface="Wingdings" panose="05000000000000000000" pitchFamily="2" charset="2"/>
                        <a:buChar char="ü"/>
                      </a:pPr>
                      <a:r>
                        <a:rPr lang="es-MX" sz="18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lang="es-MX" sz="1800" dirty="0" smtClean="0"/>
                        <a:t> </a:t>
                      </a:r>
                      <a:r>
                        <a:rPr lang="es-MX" sz="1800" dirty="0" smtClean="0">
                          <a:latin typeface="Times New Roman" panose="02020603050405020304" pitchFamily="18" charset="0"/>
                          <a:cs typeface="Times New Roman" panose="02020603050405020304" pitchFamily="18" charset="0"/>
                        </a:rPr>
                        <a:t>Explica los beneficios de los servicios con que se cuenta en su localidad. </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77407" marR="774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1807839"/>
                  </a:ext>
                </a:extLst>
              </a:tr>
              <a:tr h="294504">
                <a:tc vMerge="1">
                  <a:txBody>
                    <a:bodyPr/>
                    <a:lstStyle/>
                    <a:p>
                      <a:endParaRPr lang="es-MX"/>
                    </a:p>
                  </a:txBody>
                  <a:tcPr/>
                </a:tc>
                <a:tc>
                  <a:txBody>
                    <a:bodyPr/>
                    <a:lstStyle/>
                    <a:p>
                      <a:pPr algn="ctr">
                        <a:lnSpc>
                          <a:spcPct val="107000"/>
                        </a:lnSpc>
                        <a:spcAft>
                          <a:spcPts val="0"/>
                        </a:spcAft>
                      </a:pPr>
                      <a:r>
                        <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Organizador Curricular 2</a:t>
                      </a:r>
                    </a:p>
                  </a:txBody>
                  <a:tcPr marL="77407" marR="774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75000"/>
                      </a:schemeClr>
                    </a:solidFill>
                  </a:tcPr>
                </a:tc>
                <a:tc vMerge="1">
                  <a:txBody>
                    <a:bodyPr/>
                    <a:lstStyle/>
                    <a:p>
                      <a:endParaRPr lang="es-MX"/>
                    </a:p>
                  </a:txBody>
                  <a:tcPr/>
                </a:tc>
                <a:extLst>
                  <a:ext uri="{0D108BD9-81ED-4DB2-BD59-A6C34878D82A}">
                    <a16:rowId xmlns:a16="http://schemas.microsoft.com/office/drawing/2014/main" val="3906227317"/>
                  </a:ext>
                </a:extLst>
              </a:tr>
              <a:tr h="883509">
                <a:tc vMerge="1">
                  <a:txBody>
                    <a:bodyPr/>
                    <a:lstStyle/>
                    <a:p>
                      <a:endParaRPr lang="es-MX"/>
                    </a:p>
                  </a:txBody>
                  <a:tcPr/>
                </a:tc>
                <a:tc>
                  <a:txBody>
                    <a:bodyPr/>
                    <a:lstStyle/>
                    <a:p>
                      <a:pPr algn="ctr">
                        <a:lnSpc>
                          <a:spcPct val="107000"/>
                        </a:lnSpc>
                        <a:spcAft>
                          <a:spcPts val="0"/>
                        </a:spcAft>
                      </a:pPr>
                      <a:r>
                        <a:rPr lang="es-MX" sz="18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Interacciones</a:t>
                      </a:r>
                      <a:r>
                        <a:rPr lang="es-MX" sz="1800" baseline="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con el entorno social</a:t>
                      </a:r>
                      <a:endParaRPr lang="es-MX"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77407" marR="774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MX"/>
                    </a:p>
                  </a:txBody>
                  <a:tcPr/>
                </a:tc>
                <a:extLst>
                  <a:ext uri="{0D108BD9-81ED-4DB2-BD59-A6C34878D82A}">
                    <a16:rowId xmlns:a16="http://schemas.microsoft.com/office/drawing/2014/main" val="2252167786"/>
                  </a:ext>
                </a:extLst>
              </a:tr>
            </a:tbl>
          </a:graphicData>
        </a:graphic>
      </p:graphicFrame>
      <p:pic>
        <p:nvPicPr>
          <p:cNvPr id="2050" name="Picture 2" descr="Imagen relacionad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720366" y="201501"/>
            <a:ext cx="2654873" cy="2303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9623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Resultado de imagen para animales de la granja animados 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0124" y="-48518"/>
            <a:ext cx="992041" cy="1281836"/>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2161024" y="524370"/>
            <a:ext cx="7525458" cy="502445"/>
          </a:xfrm>
          <a:prstGeom prst="rect">
            <a:avLst/>
          </a:prstGeom>
        </p:spPr>
        <p:txBody>
          <a:bodyPr wrap="none">
            <a:spAutoFit/>
          </a:bodyPr>
          <a:lstStyle/>
          <a:p>
            <a:pPr algn="ctr">
              <a:lnSpc>
                <a:spcPct val="107000"/>
              </a:lnSpc>
            </a:pPr>
            <a:r>
              <a:rPr lang="es-MX" sz="2491" b="1"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Nombre Situación Didáctica: </a:t>
            </a:r>
            <a:r>
              <a:rPr lang="es-MX" sz="2491" b="1" dirty="0" smtClean="0">
                <a:latin typeface="Times New Roman" panose="02020603050405020304" pitchFamily="18" charset="0"/>
                <a:ea typeface="Calibri" panose="020F0502020204030204" pitchFamily="34" charset="0"/>
                <a:cs typeface="Times New Roman" panose="02020603050405020304" pitchFamily="18" charset="0"/>
              </a:rPr>
              <a:t>“Animales de la granja”</a:t>
            </a:r>
            <a:endParaRPr lang="es-MX" sz="249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3078" name="Picture 6" descr="Resultado de imagen para animales de la granja animados 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14583" y="-72336"/>
            <a:ext cx="1215709" cy="1305654"/>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Resultado de imagen para animales de la granja animados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06624" y="0"/>
            <a:ext cx="935293" cy="1245966"/>
          </a:xfrm>
          <a:prstGeom prst="rect">
            <a:avLst/>
          </a:prstGeom>
          <a:noFill/>
          <a:extLst>
            <a:ext uri="{909E8E84-426E-40DD-AFC4-6F175D3DCCD1}">
              <a14:hiddenFill xmlns:a14="http://schemas.microsoft.com/office/drawing/2010/main">
                <a:solidFill>
                  <a:srgbClr val="FFFFFF"/>
                </a:solidFill>
              </a14:hiddenFill>
            </a:ext>
          </a:extLst>
        </p:spPr>
      </p:pic>
      <p:pic>
        <p:nvPicPr>
          <p:cNvPr id="3086" name="Picture 14" descr="Imagen relacionad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9656" y="29641"/>
            <a:ext cx="1030468" cy="110169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p:cNvGraphicFramePr>
            <a:graphicFrameLocks noGrp="1"/>
          </p:cNvGraphicFramePr>
          <p:nvPr>
            <p:extLst>
              <p:ext uri="{D42A27DB-BD31-4B8C-83A1-F6EECF244321}">
                <p14:modId xmlns:p14="http://schemas.microsoft.com/office/powerpoint/2010/main" val="2642727978"/>
              </p:ext>
            </p:extLst>
          </p:nvPr>
        </p:nvGraphicFramePr>
        <p:xfrm>
          <a:off x="225017" y="1287269"/>
          <a:ext cx="11397471" cy="6140398"/>
        </p:xfrm>
        <a:graphic>
          <a:graphicData uri="http://schemas.openxmlformats.org/drawingml/2006/table">
            <a:tbl>
              <a:tblPr firstRow="1" bandRow="1">
                <a:tableStyleId>{5940675A-B579-460E-94D1-54222C63F5DA}</a:tableStyleId>
              </a:tblPr>
              <a:tblGrid>
                <a:gridCol w="1078181">
                  <a:extLst>
                    <a:ext uri="{9D8B030D-6E8A-4147-A177-3AD203B41FA5}">
                      <a16:colId xmlns:a16="http://schemas.microsoft.com/office/drawing/2014/main" val="1216998982"/>
                    </a:ext>
                  </a:extLst>
                </a:gridCol>
                <a:gridCol w="2300665">
                  <a:extLst>
                    <a:ext uri="{9D8B030D-6E8A-4147-A177-3AD203B41FA5}">
                      <a16:colId xmlns:a16="http://schemas.microsoft.com/office/drawing/2014/main" val="3240049347"/>
                    </a:ext>
                  </a:extLst>
                </a:gridCol>
                <a:gridCol w="1931279">
                  <a:extLst>
                    <a:ext uri="{9D8B030D-6E8A-4147-A177-3AD203B41FA5}">
                      <a16:colId xmlns:a16="http://schemas.microsoft.com/office/drawing/2014/main" val="1506695463"/>
                    </a:ext>
                  </a:extLst>
                </a:gridCol>
                <a:gridCol w="2002676">
                  <a:extLst>
                    <a:ext uri="{9D8B030D-6E8A-4147-A177-3AD203B41FA5}">
                      <a16:colId xmlns:a16="http://schemas.microsoft.com/office/drawing/2014/main" val="2090534230"/>
                    </a:ext>
                  </a:extLst>
                </a:gridCol>
                <a:gridCol w="2017848">
                  <a:extLst>
                    <a:ext uri="{9D8B030D-6E8A-4147-A177-3AD203B41FA5}">
                      <a16:colId xmlns:a16="http://schemas.microsoft.com/office/drawing/2014/main" val="1775038235"/>
                    </a:ext>
                  </a:extLst>
                </a:gridCol>
                <a:gridCol w="2066822">
                  <a:extLst>
                    <a:ext uri="{9D8B030D-6E8A-4147-A177-3AD203B41FA5}">
                      <a16:colId xmlns:a16="http://schemas.microsoft.com/office/drawing/2014/main" val="3083619121"/>
                    </a:ext>
                  </a:extLst>
                </a:gridCol>
              </a:tblGrid>
              <a:tr h="362443">
                <a:tc>
                  <a:txBody>
                    <a:bodyPr/>
                    <a:lstStyle/>
                    <a:p>
                      <a:pPr algn="ctr"/>
                      <a:r>
                        <a:rPr lang="es-MX" sz="1600" b="1" dirty="0" smtClean="0">
                          <a:solidFill>
                            <a:srgbClr val="FFC000"/>
                          </a:solidFill>
                          <a:latin typeface="Arial" panose="020B0604020202020204" pitchFamily="34" charset="0"/>
                          <a:cs typeface="Arial" panose="020B0604020202020204" pitchFamily="34" charset="0"/>
                        </a:rPr>
                        <a:t>Horario</a:t>
                      </a:r>
                      <a:endParaRPr lang="es-MX" sz="1600" b="1" dirty="0">
                        <a:solidFill>
                          <a:srgbClr val="FFC000"/>
                        </a:solidFill>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es-MX" sz="1600" b="1" dirty="0" smtClean="0">
                          <a:solidFill>
                            <a:srgbClr val="FFC000"/>
                          </a:solidFill>
                          <a:latin typeface="Arial" panose="020B0604020202020204" pitchFamily="34" charset="0"/>
                          <a:cs typeface="Arial" panose="020B0604020202020204" pitchFamily="34" charset="0"/>
                        </a:rPr>
                        <a:t>Lunes 4</a:t>
                      </a:r>
                      <a:endParaRPr lang="es-MX" sz="1600" b="1" dirty="0">
                        <a:solidFill>
                          <a:srgbClr val="FFC000"/>
                        </a:solidFill>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es-MX" sz="1600" b="1" dirty="0" smtClean="0">
                          <a:solidFill>
                            <a:srgbClr val="FFC000"/>
                          </a:solidFill>
                          <a:latin typeface="Arial" panose="020B0604020202020204" pitchFamily="34" charset="0"/>
                          <a:cs typeface="Arial" panose="020B0604020202020204" pitchFamily="34" charset="0"/>
                        </a:rPr>
                        <a:t>Martes 5</a:t>
                      </a:r>
                      <a:endParaRPr lang="es-MX" sz="1600" b="1" dirty="0">
                        <a:solidFill>
                          <a:srgbClr val="FFC000"/>
                        </a:solidFill>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es-MX" sz="1600" b="1" dirty="0" smtClean="0">
                          <a:solidFill>
                            <a:srgbClr val="FFC000"/>
                          </a:solidFill>
                          <a:latin typeface="Arial" panose="020B0604020202020204" pitchFamily="34" charset="0"/>
                          <a:cs typeface="Arial" panose="020B0604020202020204" pitchFamily="34" charset="0"/>
                        </a:rPr>
                        <a:t>Miércoles 6</a:t>
                      </a:r>
                      <a:endParaRPr lang="es-MX" sz="1600" b="1" dirty="0">
                        <a:solidFill>
                          <a:srgbClr val="FFC000"/>
                        </a:solidFill>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es-MX" sz="1600" b="1" dirty="0" smtClean="0">
                          <a:solidFill>
                            <a:srgbClr val="FFC000"/>
                          </a:solidFill>
                          <a:latin typeface="Arial" panose="020B0604020202020204" pitchFamily="34" charset="0"/>
                          <a:cs typeface="Arial" panose="020B0604020202020204" pitchFamily="34" charset="0"/>
                        </a:rPr>
                        <a:t>Jueves 7</a:t>
                      </a:r>
                      <a:endParaRPr lang="es-MX" sz="1600" b="1" dirty="0">
                        <a:solidFill>
                          <a:srgbClr val="FFC000"/>
                        </a:solidFill>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a:r>
                        <a:rPr lang="es-MX" sz="1600" b="1" dirty="0" smtClean="0">
                          <a:solidFill>
                            <a:srgbClr val="FFC000"/>
                          </a:solidFill>
                          <a:latin typeface="Arial" panose="020B0604020202020204" pitchFamily="34" charset="0"/>
                          <a:cs typeface="Arial" panose="020B0604020202020204" pitchFamily="34" charset="0"/>
                        </a:rPr>
                        <a:t>Viernes 8</a:t>
                      </a:r>
                      <a:endParaRPr lang="es-MX" sz="1600" b="1" dirty="0">
                        <a:solidFill>
                          <a:srgbClr val="FFC000"/>
                        </a:solidFill>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extLst>
                  <a:ext uri="{0D108BD9-81ED-4DB2-BD59-A6C34878D82A}">
                    <a16:rowId xmlns:a16="http://schemas.microsoft.com/office/drawing/2014/main" val="1414644613"/>
                  </a:ext>
                </a:extLst>
              </a:tr>
              <a:tr h="307991">
                <a:tc>
                  <a:txBody>
                    <a:bodyPr/>
                    <a:lstStyle/>
                    <a:p>
                      <a:pPr algn="l"/>
                      <a:r>
                        <a:rPr lang="es-MX" sz="1200" dirty="0" smtClean="0">
                          <a:latin typeface="Arial" panose="020B0604020202020204" pitchFamily="34" charset="0"/>
                          <a:cs typeface="Arial" panose="020B0604020202020204" pitchFamily="34" charset="0"/>
                        </a:rPr>
                        <a:t>8:00–8:15</a:t>
                      </a:r>
                      <a:endParaRPr lang="es-MX" sz="1200" dirty="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MX" sz="1400" dirty="0" smtClean="0">
                          <a:latin typeface="Arial" panose="020B0604020202020204" pitchFamily="34" charset="0"/>
                          <a:cs typeface="Arial" panose="020B0604020202020204" pitchFamily="34" charset="0"/>
                        </a:rPr>
                        <a:t>Entrada</a:t>
                      </a:r>
                      <a:endParaRPr lang="es-MX" sz="1400" dirty="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Entrada</a:t>
                      </a:r>
                      <a:endParaRPr kumimoji="0" lang="es-MX"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Entrada</a:t>
                      </a:r>
                      <a:endParaRPr kumimoji="0" lang="es-MX"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Entrada</a:t>
                      </a:r>
                      <a:endParaRPr kumimoji="0" lang="es-MX"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Entrada</a:t>
                      </a:r>
                      <a:endParaRPr kumimoji="0" lang="es-MX"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66FF"/>
                    </a:solidFill>
                  </a:tcPr>
                </a:tc>
                <a:extLst>
                  <a:ext uri="{0D108BD9-81ED-4DB2-BD59-A6C34878D82A}">
                    <a16:rowId xmlns:a16="http://schemas.microsoft.com/office/drawing/2014/main" val="3369226824"/>
                  </a:ext>
                </a:extLst>
              </a:tr>
              <a:tr h="404883">
                <a:tc>
                  <a:txBody>
                    <a:bodyPr/>
                    <a:lstStyle/>
                    <a:p>
                      <a:pPr algn="l"/>
                      <a:r>
                        <a:rPr lang="es-MX" sz="1200" dirty="0" smtClean="0">
                          <a:latin typeface="Arial" panose="020B0604020202020204" pitchFamily="34" charset="0"/>
                          <a:cs typeface="Arial" panose="020B0604020202020204" pitchFamily="34" charset="0"/>
                        </a:rPr>
                        <a:t>8:15–</a:t>
                      </a:r>
                      <a:r>
                        <a:rPr lang="es-MX" sz="1200" baseline="0" dirty="0" smtClean="0">
                          <a:latin typeface="Arial" panose="020B0604020202020204" pitchFamily="34" charset="0"/>
                          <a:cs typeface="Arial" panose="020B0604020202020204" pitchFamily="34" charset="0"/>
                        </a:rPr>
                        <a:t>8:30</a:t>
                      </a:r>
                      <a:endParaRPr lang="es-MX" sz="1200" dirty="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MX" sz="1400" dirty="0" smtClean="0">
                          <a:latin typeface="Arial" panose="020B0604020202020204" pitchFamily="34" charset="0"/>
                          <a:cs typeface="Arial" panose="020B0604020202020204" pitchFamily="34" charset="0"/>
                        </a:rPr>
                        <a:t>Honores a la bandera</a:t>
                      </a:r>
                      <a:endParaRPr lang="es-MX" sz="1400" dirty="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CCFF"/>
                    </a:solidFill>
                  </a:tcPr>
                </a:tc>
                <a:tc>
                  <a:txBody>
                    <a:bodyPr/>
                    <a:lstStyle/>
                    <a:p>
                      <a:pPr algn="ctr"/>
                      <a:r>
                        <a:rPr lang="es-MX" sz="1400" dirty="0" smtClean="0">
                          <a:latin typeface="Arial" panose="020B0604020202020204" pitchFamily="34" charset="0"/>
                          <a:cs typeface="Arial" panose="020B0604020202020204" pitchFamily="34" charset="0"/>
                        </a:rPr>
                        <a:t>Activación física</a:t>
                      </a:r>
                      <a:endParaRPr lang="es-MX" sz="1400" dirty="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66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Activación física</a:t>
                      </a:r>
                      <a:endParaRPr kumimoji="0" lang="es-MX"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66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Activación física</a:t>
                      </a:r>
                      <a:endParaRPr kumimoji="0" lang="es-MX"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66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Activación física</a:t>
                      </a:r>
                      <a:endParaRPr kumimoji="0" lang="es-MX"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6600"/>
                    </a:solidFill>
                  </a:tcPr>
                </a:tc>
                <a:extLst>
                  <a:ext uri="{0D108BD9-81ED-4DB2-BD59-A6C34878D82A}">
                    <a16:rowId xmlns:a16="http://schemas.microsoft.com/office/drawing/2014/main" val="613847631"/>
                  </a:ext>
                </a:extLst>
              </a:tr>
              <a:tr h="515570">
                <a:tc rowSpan="2">
                  <a:txBody>
                    <a:bodyPr/>
                    <a:lstStyle/>
                    <a:p>
                      <a:pPr algn="l"/>
                      <a:endParaRPr lang="es-MX" sz="1200" dirty="0" smtClean="0">
                        <a:latin typeface="Arial" panose="020B0604020202020204" pitchFamily="34" charset="0"/>
                        <a:cs typeface="Arial" panose="020B0604020202020204" pitchFamily="34" charset="0"/>
                      </a:endParaRPr>
                    </a:p>
                    <a:p>
                      <a:pPr algn="l"/>
                      <a:endParaRPr lang="es-MX" sz="1200" dirty="0" smtClean="0">
                        <a:latin typeface="Arial" panose="020B0604020202020204" pitchFamily="34" charset="0"/>
                        <a:cs typeface="Arial" panose="020B0604020202020204" pitchFamily="34" charset="0"/>
                      </a:endParaRPr>
                    </a:p>
                    <a:p>
                      <a:pPr algn="l"/>
                      <a:r>
                        <a:rPr lang="es-MX" sz="1200" dirty="0" smtClean="0">
                          <a:latin typeface="Arial" panose="020B0604020202020204" pitchFamily="34" charset="0"/>
                          <a:cs typeface="Arial" panose="020B0604020202020204" pitchFamily="34" charset="0"/>
                        </a:rPr>
                        <a:t>8:30–9:00 </a:t>
                      </a:r>
                      <a:endParaRPr lang="es-MX" sz="1200" dirty="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endParaRPr lang="es-MX" sz="1400" dirty="0" smtClean="0">
                        <a:latin typeface="Arial" panose="020B0604020202020204" pitchFamily="34" charset="0"/>
                        <a:cs typeface="Arial" panose="020B0604020202020204" pitchFamily="34" charset="0"/>
                      </a:endParaRPr>
                    </a:p>
                    <a:p>
                      <a:pPr algn="ctr"/>
                      <a:endParaRPr lang="es-MX" sz="1400" dirty="0" smtClean="0">
                        <a:latin typeface="Arial" panose="020B0604020202020204" pitchFamily="34" charset="0"/>
                        <a:cs typeface="Arial" panose="020B0604020202020204" pitchFamily="34" charset="0"/>
                      </a:endParaRPr>
                    </a:p>
                    <a:p>
                      <a:pPr algn="ctr"/>
                      <a:r>
                        <a:rPr lang="es-MX" sz="1400" dirty="0" smtClean="0">
                          <a:latin typeface="Arial" panose="020B0604020202020204" pitchFamily="34" charset="0"/>
                          <a:cs typeface="Arial" panose="020B0604020202020204" pitchFamily="34" charset="0"/>
                        </a:rPr>
                        <a:t>Ed. Artística</a:t>
                      </a:r>
                      <a:endParaRPr lang="es-MX" sz="1400" dirty="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rowSpan="2">
                  <a:txBody>
                    <a:bodyPr/>
                    <a:lstStyle/>
                    <a:p>
                      <a:pPr algn="ctr"/>
                      <a:endParaRPr lang="es-MX" sz="1400" dirty="0" smtClean="0">
                        <a:latin typeface="Arial" panose="020B0604020202020204" pitchFamily="34" charset="0"/>
                        <a:cs typeface="Arial" panose="020B0604020202020204" pitchFamily="34" charset="0"/>
                      </a:endParaRPr>
                    </a:p>
                    <a:p>
                      <a:pPr algn="ctr"/>
                      <a:endParaRPr lang="es-MX" sz="1400" dirty="0" smtClean="0">
                        <a:latin typeface="Arial" panose="020B0604020202020204" pitchFamily="34" charset="0"/>
                        <a:cs typeface="Arial" panose="020B0604020202020204" pitchFamily="34" charset="0"/>
                      </a:endParaRPr>
                    </a:p>
                    <a:p>
                      <a:pPr algn="ctr"/>
                      <a:r>
                        <a:rPr lang="es-MX" sz="1400" dirty="0" smtClean="0">
                          <a:latin typeface="Arial" panose="020B0604020202020204" pitchFamily="34" charset="0"/>
                          <a:cs typeface="Arial" panose="020B0604020202020204" pitchFamily="34" charset="0"/>
                        </a:rPr>
                        <a:t>Ed.</a:t>
                      </a:r>
                      <a:r>
                        <a:rPr lang="es-MX" sz="1400" baseline="0" dirty="0" smtClean="0">
                          <a:latin typeface="Arial" panose="020B0604020202020204" pitchFamily="34" charset="0"/>
                          <a:cs typeface="Arial" panose="020B0604020202020204" pitchFamily="34" charset="0"/>
                        </a:rPr>
                        <a:t> Física</a:t>
                      </a:r>
                      <a:endParaRPr lang="es-MX" sz="1400" dirty="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Actividad de</a:t>
                      </a:r>
                      <a:r>
                        <a:rPr lang="es-MX" sz="1400" baseline="0" dirty="0" smtClean="0">
                          <a:latin typeface="Arial" panose="020B0604020202020204" pitchFamily="34" charset="0"/>
                          <a:cs typeface="Arial" panose="020B0604020202020204" pitchFamily="34" charset="0"/>
                        </a:rPr>
                        <a:t> Buen día</a:t>
                      </a:r>
                      <a:endParaRPr lang="es-MX" sz="1400" dirty="0" smtClean="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6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Actividad de</a:t>
                      </a:r>
                      <a:r>
                        <a:rPr lang="es-MX" sz="1400" baseline="0" dirty="0" smtClean="0">
                          <a:latin typeface="Arial" panose="020B0604020202020204" pitchFamily="34" charset="0"/>
                          <a:cs typeface="Arial" panose="020B0604020202020204" pitchFamily="34" charset="0"/>
                        </a:rPr>
                        <a:t> Buen día</a:t>
                      </a:r>
                      <a:endParaRPr lang="es-MX" sz="1400" dirty="0" smtClean="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s-MX" sz="1400" dirty="0" smtClean="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6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Actividad de</a:t>
                      </a:r>
                      <a:r>
                        <a:rPr lang="es-MX" sz="1400" baseline="0" dirty="0" smtClean="0">
                          <a:latin typeface="Arial" panose="020B0604020202020204" pitchFamily="34" charset="0"/>
                          <a:cs typeface="Arial" panose="020B0604020202020204" pitchFamily="34" charset="0"/>
                        </a:rPr>
                        <a:t> Buen día</a:t>
                      </a:r>
                      <a:endParaRPr lang="es-MX" sz="1400" dirty="0" smtClean="0">
                        <a:latin typeface="Arial" panose="020B0604020202020204" pitchFamily="34" charset="0"/>
                        <a:cs typeface="Arial" panose="020B0604020202020204" pitchFamily="34" charset="0"/>
                      </a:endParaRPr>
                    </a:p>
                    <a:p>
                      <a:pPr algn="ctr"/>
                      <a:endParaRPr lang="es-MX" sz="1400" dirty="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66"/>
                    </a:solidFill>
                  </a:tcPr>
                </a:tc>
                <a:extLst>
                  <a:ext uri="{0D108BD9-81ED-4DB2-BD59-A6C34878D82A}">
                    <a16:rowId xmlns:a16="http://schemas.microsoft.com/office/drawing/2014/main" val="85411569"/>
                  </a:ext>
                </a:extLst>
              </a:tr>
              <a:tr h="617303">
                <a:tc vMerge="1">
                  <a:txBody>
                    <a:bodyPr/>
                    <a:lstStyle/>
                    <a:p>
                      <a:endParaRPr lang="es-MX"/>
                    </a:p>
                  </a:txBody>
                  <a:tcPr/>
                </a:tc>
                <a:tc vMerge="1">
                  <a:txBody>
                    <a:bodyPr/>
                    <a:lstStyle/>
                    <a:p>
                      <a:endParaRPr lang="es-MX"/>
                    </a:p>
                  </a:txBody>
                  <a:tcPr/>
                </a:tc>
                <a:tc vMerge="1">
                  <a:txBody>
                    <a:bodyPr/>
                    <a:lstStyle/>
                    <a:p>
                      <a:endParaRPr lang="es-MX"/>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¿Qué</a:t>
                      </a:r>
                      <a:r>
                        <a:rPr lang="es-MX" sz="1400" baseline="0" dirty="0" smtClean="0">
                          <a:latin typeface="Arial" panose="020B0604020202020204" pitchFamily="34" charset="0"/>
                          <a:cs typeface="Arial" panose="020B0604020202020204" pitchFamily="34" charset="0"/>
                        </a:rPr>
                        <a:t> son las gallinas?</a:t>
                      </a:r>
                      <a:endParaRPr lang="es-MX" sz="1400" dirty="0" smtClean="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L y </a:t>
                      </a:r>
                      <a:r>
                        <a:rPr lang="es-MX" sz="1400" baseline="0" dirty="0" smtClean="0">
                          <a:latin typeface="Arial" panose="020B0604020202020204" pitchFamily="34" charset="0"/>
                          <a:cs typeface="Arial" panose="020B0604020202020204" pitchFamily="34" charset="0"/>
                        </a:rPr>
                        <a:t>C</a:t>
                      </a:r>
                      <a:endParaRPr lang="es-MX" sz="1400" dirty="0" smtClean="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¿Quien</a:t>
                      </a:r>
                      <a:r>
                        <a:rPr lang="es-MX" sz="1400" baseline="0" dirty="0" smtClean="0">
                          <a:latin typeface="Arial" panose="020B0604020202020204" pitchFamily="34" charset="0"/>
                          <a:cs typeface="Arial" panose="020B0604020202020204" pitchFamily="34" charset="0"/>
                        </a:rPr>
                        <a:t> es la vaca?</a:t>
                      </a:r>
                    </a:p>
                    <a:p>
                      <a:pPr marL="0" marR="0" indent="0" algn="ctr" defTabSz="914400" rtl="0" eaLnBrk="1" fontAlgn="auto" latinLnBrk="0" hangingPunct="1">
                        <a:lnSpc>
                          <a:spcPct val="100000"/>
                        </a:lnSpc>
                        <a:spcBef>
                          <a:spcPts val="0"/>
                        </a:spcBef>
                        <a:spcAft>
                          <a:spcPts val="0"/>
                        </a:spcAft>
                        <a:buClrTx/>
                        <a:buSzTx/>
                        <a:buFontTx/>
                        <a:buNone/>
                        <a:tabLst/>
                        <a:defRPr/>
                      </a:pPr>
                      <a:r>
                        <a:rPr lang="es-MX" sz="1400" baseline="0" dirty="0" smtClean="0">
                          <a:latin typeface="Arial" panose="020B0604020202020204" pitchFamily="34" charset="0"/>
                          <a:cs typeface="Arial" panose="020B0604020202020204" pitchFamily="34" charset="0"/>
                        </a:rPr>
                        <a:t>L y C</a:t>
                      </a:r>
                      <a:endParaRPr lang="es-MX" sz="1400" dirty="0" smtClean="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indent="0" algn="ctr" defTabSz="1032083" rtl="0" eaLnBrk="1" fontAlgn="auto" latinLnBrk="0" hangingPunct="1">
                        <a:lnSpc>
                          <a:spcPct val="100000"/>
                        </a:lnSpc>
                        <a:spcBef>
                          <a:spcPts val="0"/>
                        </a:spcBef>
                        <a:spcAft>
                          <a:spcPts val="0"/>
                        </a:spcAft>
                        <a:buClrTx/>
                        <a:buSzTx/>
                        <a:buFontTx/>
                        <a:buNone/>
                        <a:tabLst/>
                        <a:defRPr/>
                      </a:pPr>
                      <a:endParaRPr lang="es-MX" sz="1600" b="1" dirty="0" smtClean="0">
                        <a:latin typeface="Arial" panose="020B0604020202020204" pitchFamily="34" charset="0"/>
                        <a:cs typeface="Arial" panose="020B0604020202020204" pitchFamily="34" charset="0"/>
                      </a:endParaRPr>
                    </a:p>
                    <a:p>
                      <a:pPr marL="0" marR="0" indent="0" algn="ctr" defTabSz="1032083" rtl="0" eaLnBrk="1" fontAlgn="auto" latinLnBrk="0" hangingPunct="1">
                        <a:lnSpc>
                          <a:spcPct val="100000"/>
                        </a:lnSpc>
                        <a:spcBef>
                          <a:spcPts val="0"/>
                        </a:spcBef>
                        <a:spcAft>
                          <a:spcPts val="0"/>
                        </a:spcAft>
                        <a:buClrTx/>
                        <a:buSzTx/>
                        <a:buFontTx/>
                        <a:buNone/>
                        <a:tabLst/>
                        <a:defRPr/>
                      </a:pPr>
                      <a:r>
                        <a:rPr lang="es-MX" sz="1600" b="1" dirty="0" smtClean="0">
                          <a:latin typeface="Arial" panose="020B0604020202020204" pitchFamily="34" charset="0"/>
                          <a:cs typeface="Arial" panose="020B0604020202020204" pitchFamily="34" charset="0"/>
                        </a:rPr>
                        <a:t>Cuento</a:t>
                      </a: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3399"/>
                    </a:solidFill>
                  </a:tcPr>
                </a:tc>
                <a:extLst>
                  <a:ext uri="{0D108BD9-81ED-4DB2-BD59-A6C34878D82A}">
                    <a16:rowId xmlns:a16="http://schemas.microsoft.com/office/drawing/2014/main" val="2940724688"/>
                  </a:ext>
                </a:extLst>
              </a:tr>
              <a:tr h="353464">
                <a:tc rowSpan="2">
                  <a:txBody>
                    <a:bodyPr/>
                    <a:lstStyle/>
                    <a:p>
                      <a:pPr algn="l"/>
                      <a:endParaRPr lang="es-MX" sz="1200" dirty="0" smtClean="0">
                        <a:latin typeface="Arial" panose="020B0604020202020204" pitchFamily="34" charset="0"/>
                        <a:cs typeface="Arial" panose="020B0604020202020204" pitchFamily="34" charset="0"/>
                      </a:endParaRPr>
                    </a:p>
                    <a:p>
                      <a:pPr algn="l"/>
                      <a:r>
                        <a:rPr lang="es-MX" sz="1200" dirty="0" smtClean="0">
                          <a:latin typeface="Arial" panose="020B0604020202020204" pitchFamily="34" charset="0"/>
                          <a:cs typeface="Arial" panose="020B0604020202020204" pitchFamily="34" charset="0"/>
                        </a:rPr>
                        <a:t>9:00–9:30</a:t>
                      </a:r>
                      <a:endParaRPr lang="es-MX" sz="1200" dirty="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Actividad de</a:t>
                      </a:r>
                      <a:r>
                        <a:rPr lang="es-MX" sz="1400" baseline="0" dirty="0" smtClean="0">
                          <a:latin typeface="Arial" panose="020B0604020202020204" pitchFamily="34" charset="0"/>
                          <a:cs typeface="Arial" panose="020B0604020202020204" pitchFamily="34" charset="0"/>
                        </a:rPr>
                        <a:t> Buen día</a:t>
                      </a:r>
                      <a:endParaRPr lang="es-MX" sz="1400" dirty="0" smtClean="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66"/>
                    </a:solidFill>
                  </a:tcPr>
                </a:tc>
                <a:tc rowSpan="2">
                  <a:txBody>
                    <a:bodyPr/>
                    <a:lstStyle/>
                    <a:p>
                      <a:pPr algn="ctr"/>
                      <a:endParaRPr lang="es-MX" sz="1400" dirty="0" smtClean="0">
                        <a:latin typeface="Arial" panose="020B0604020202020204" pitchFamily="34" charset="0"/>
                        <a:cs typeface="Arial" panose="020B0604020202020204" pitchFamily="34" charset="0"/>
                      </a:endParaRPr>
                    </a:p>
                    <a:p>
                      <a:pPr algn="ctr"/>
                      <a:r>
                        <a:rPr lang="es-MX" sz="1400" dirty="0" smtClean="0">
                          <a:latin typeface="Arial" panose="020B0604020202020204" pitchFamily="34" charset="0"/>
                          <a:cs typeface="Arial" panose="020B0604020202020204" pitchFamily="34" charset="0"/>
                        </a:rPr>
                        <a:t>Ed. Artística</a:t>
                      </a:r>
                      <a:endParaRPr lang="es-MX" sz="1400" dirty="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¿Huevos,</a:t>
                      </a:r>
                      <a:r>
                        <a:rPr lang="es-MX" sz="1400" baseline="0" dirty="0" smtClean="0">
                          <a:latin typeface="Arial" panose="020B0604020202020204" pitchFamily="34" charset="0"/>
                          <a:cs typeface="Arial" panose="020B0604020202020204" pitchFamily="34" charset="0"/>
                        </a:rPr>
                        <a:t> pollo?</a:t>
                      </a:r>
                      <a:endParaRPr lang="es-MX" sz="1400" dirty="0" smtClean="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E</a:t>
                      </a: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Cuenta las vacas</a:t>
                      </a:r>
                    </a:p>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PM</a:t>
                      </a:r>
                    </a:p>
                    <a:p>
                      <a:pPr algn="ctr"/>
                      <a:endParaRPr lang="es-MX" sz="1400" dirty="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MX" sz="1600" b="1" dirty="0" smtClean="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s-MX" sz="1600" b="1" dirty="0" smtClean="0">
                          <a:latin typeface="Arial" panose="020B0604020202020204" pitchFamily="34" charset="0"/>
                          <a:cs typeface="Arial" panose="020B0604020202020204" pitchFamily="34" charset="0"/>
                        </a:rPr>
                        <a:t>Motor</a:t>
                      </a:r>
                    </a:p>
                    <a:p>
                      <a:pPr algn="ctr"/>
                      <a:endParaRPr lang="es-MX" sz="1600" b="1" dirty="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3399"/>
                    </a:solidFill>
                  </a:tcPr>
                </a:tc>
                <a:extLst>
                  <a:ext uri="{0D108BD9-81ED-4DB2-BD59-A6C34878D82A}">
                    <a16:rowId xmlns:a16="http://schemas.microsoft.com/office/drawing/2014/main" val="2578738074"/>
                  </a:ext>
                </a:extLst>
              </a:tr>
              <a:tr h="515570">
                <a:tc vMerge="1">
                  <a:txBody>
                    <a:bodyPr/>
                    <a:lstStyle/>
                    <a:p>
                      <a:endParaRPr lang="es-MX"/>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Examen</a:t>
                      </a:r>
                      <a:r>
                        <a:rPr lang="es-MX" sz="1400" baseline="0" dirty="0" smtClean="0">
                          <a:latin typeface="Arial" panose="020B0604020202020204" pitchFamily="34" charset="0"/>
                          <a:cs typeface="Arial" panose="020B0604020202020204" pitchFamily="34" charset="0"/>
                        </a:rPr>
                        <a:t> de estilos de aprendizaje</a:t>
                      </a:r>
                      <a:endParaRPr lang="es-MX" sz="1400" dirty="0" smtClean="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900FF"/>
                    </a:solidFill>
                  </a:tcPr>
                </a:tc>
                <a:tc vMerge="1">
                  <a:txBody>
                    <a:bodyPr/>
                    <a:lstStyle/>
                    <a:p>
                      <a:endParaRPr lang="es-MX"/>
                    </a:p>
                  </a:txBody>
                  <a:tcPr/>
                </a:tc>
                <a:tc vMerge="1">
                  <a:txBody>
                    <a:bodyPr/>
                    <a:lstStyle/>
                    <a:p>
                      <a:endParaRPr lang="es-MX"/>
                    </a:p>
                  </a:txBody>
                  <a:tcPr/>
                </a:tc>
                <a:tc vMerge="1">
                  <a:txBody>
                    <a:bodyPr/>
                    <a:lstStyle/>
                    <a:p>
                      <a:endParaRPr lang="es-MX"/>
                    </a:p>
                  </a:txBody>
                  <a:tcPr/>
                </a:tc>
                <a:tc vMerge="1">
                  <a:txBody>
                    <a:bodyPr/>
                    <a:lstStyle/>
                    <a:p>
                      <a:endParaRPr lang="es-MX"/>
                    </a:p>
                  </a:txBody>
                  <a:tcPr/>
                </a:tc>
                <a:extLst>
                  <a:ext uri="{0D108BD9-81ED-4DB2-BD59-A6C34878D82A}">
                    <a16:rowId xmlns:a16="http://schemas.microsoft.com/office/drawing/2014/main" val="3976058915"/>
                  </a:ext>
                </a:extLst>
              </a:tr>
              <a:tr h="412381">
                <a:tc>
                  <a:txBody>
                    <a:bodyPr/>
                    <a:lstStyle/>
                    <a:p>
                      <a:pPr algn="l"/>
                      <a:endParaRPr lang="es-MX" sz="1200" dirty="0" smtClean="0">
                        <a:latin typeface="Arial" panose="020B0604020202020204" pitchFamily="34" charset="0"/>
                        <a:cs typeface="Arial" panose="020B0604020202020204" pitchFamily="34" charset="0"/>
                      </a:endParaRPr>
                    </a:p>
                    <a:p>
                      <a:pPr algn="l"/>
                      <a:r>
                        <a:rPr lang="es-MX" sz="1200" dirty="0" smtClean="0">
                          <a:latin typeface="Arial" panose="020B0604020202020204" pitchFamily="34" charset="0"/>
                          <a:cs typeface="Arial" panose="020B0604020202020204" pitchFamily="34" charset="0"/>
                        </a:rPr>
                        <a:t>9:30–10:00 </a:t>
                      </a:r>
                      <a:endParaRPr lang="es-MX" sz="1200" dirty="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MX" sz="1400" dirty="0" smtClean="0">
                          <a:latin typeface="Arial" panose="020B0604020202020204" pitchFamily="34" charset="0"/>
                          <a:cs typeface="Arial" panose="020B0604020202020204" pitchFamily="34" charset="0"/>
                        </a:rPr>
                        <a:t>¿Qué es la granja?</a:t>
                      </a:r>
                    </a:p>
                    <a:p>
                      <a:pPr algn="ctr"/>
                      <a:r>
                        <a:rPr lang="es-MX" sz="1400" dirty="0" smtClean="0">
                          <a:latin typeface="Arial" panose="020B0604020202020204" pitchFamily="34" charset="0"/>
                          <a:cs typeface="Arial" panose="020B0604020202020204" pitchFamily="34" charset="0"/>
                        </a:rPr>
                        <a:t>L y C</a:t>
                      </a:r>
                      <a:endParaRPr lang="es-MX" sz="1400" dirty="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¿Qué</a:t>
                      </a:r>
                      <a:r>
                        <a:rPr lang="es-MX" sz="1400" baseline="0" dirty="0" smtClean="0">
                          <a:latin typeface="Arial" panose="020B0604020202020204" pitchFamily="34" charset="0"/>
                          <a:cs typeface="Arial" panose="020B0604020202020204" pitchFamily="34" charset="0"/>
                        </a:rPr>
                        <a:t> hay en mi colonia</a:t>
                      </a:r>
                      <a:r>
                        <a:rPr lang="es-MX" sz="1400" dirty="0" smtClean="0">
                          <a:latin typeface="Arial" panose="020B0604020202020204" pitchFamily="34" charset="0"/>
                          <a:cs typeface="Arial" panose="020B0604020202020204" pitchFamily="34" charset="0"/>
                        </a:rPr>
                        <a:t>?</a:t>
                      </a:r>
                    </a:p>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E</a:t>
                      </a: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Contando</a:t>
                      </a:r>
                      <a:r>
                        <a:rPr lang="es-MX" sz="1400" baseline="0" dirty="0" smtClean="0">
                          <a:latin typeface="Arial" panose="020B0604020202020204" pitchFamily="34" charset="0"/>
                          <a:cs typeface="Arial" panose="020B0604020202020204" pitchFamily="34" charset="0"/>
                        </a:rPr>
                        <a:t> huevos</a:t>
                      </a:r>
                      <a:endParaRPr lang="es-MX" sz="1400" dirty="0" smtClean="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PM</a:t>
                      </a:r>
                    </a:p>
                    <a:p>
                      <a:pPr algn="ctr"/>
                      <a:endParaRPr lang="es-MX" sz="1400" dirty="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algn="ctr"/>
                      <a:r>
                        <a:rPr lang="es-MX" sz="1400" dirty="0" smtClean="0">
                          <a:latin typeface="Arial" panose="020B0604020202020204" pitchFamily="34" charset="0"/>
                          <a:cs typeface="Arial" panose="020B0604020202020204" pitchFamily="34" charset="0"/>
                        </a:rPr>
                        <a:t>Cuidados de las vacas</a:t>
                      </a:r>
                    </a:p>
                    <a:p>
                      <a:pPr algn="ctr"/>
                      <a:r>
                        <a:rPr lang="es-MX" sz="1400" dirty="0" smtClean="0">
                          <a:latin typeface="Arial" panose="020B0604020202020204" pitchFamily="34" charset="0"/>
                          <a:cs typeface="Arial" panose="020B0604020202020204" pitchFamily="34" charset="0"/>
                        </a:rPr>
                        <a:t>L</a:t>
                      </a:r>
                      <a:r>
                        <a:rPr lang="es-MX" sz="1400" baseline="0" dirty="0" smtClean="0">
                          <a:latin typeface="Arial" panose="020B0604020202020204" pitchFamily="34" charset="0"/>
                          <a:cs typeface="Arial" panose="020B0604020202020204" pitchFamily="34" charset="0"/>
                        </a:rPr>
                        <a:t> y C</a:t>
                      </a:r>
                      <a:endParaRPr lang="es-MX" sz="1400" dirty="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¿Qué</a:t>
                      </a:r>
                      <a:r>
                        <a:rPr lang="es-MX" sz="1400" baseline="0" dirty="0" smtClean="0">
                          <a:latin typeface="Arial" panose="020B0604020202020204" pitchFamily="34" charset="0"/>
                          <a:cs typeface="Arial" panose="020B0604020202020204" pitchFamily="34" charset="0"/>
                        </a:rPr>
                        <a:t> es un espantapájaros¡</a:t>
                      </a:r>
                    </a:p>
                    <a:p>
                      <a:pPr marL="0" marR="0" indent="0" algn="ctr" defTabSz="914400" rtl="0" eaLnBrk="1" fontAlgn="auto" latinLnBrk="0" hangingPunct="1">
                        <a:lnSpc>
                          <a:spcPct val="100000"/>
                        </a:lnSpc>
                        <a:spcBef>
                          <a:spcPts val="0"/>
                        </a:spcBef>
                        <a:spcAft>
                          <a:spcPts val="0"/>
                        </a:spcAft>
                        <a:buClrTx/>
                        <a:buSzTx/>
                        <a:buFontTx/>
                        <a:buNone/>
                        <a:tabLst/>
                        <a:defRPr/>
                      </a:pPr>
                      <a:r>
                        <a:rPr lang="es-MX" sz="1400" baseline="0" dirty="0" smtClean="0">
                          <a:latin typeface="Arial" panose="020B0604020202020204" pitchFamily="34" charset="0"/>
                          <a:cs typeface="Arial" panose="020B0604020202020204" pitchFamily="34" charset="0"/>
                        </a:rPr>
                        <a:t>L y C</a:t>
                      </a:r>
                      <a:endParaRPr lang="es-MX" sz="1400" dirty="0" smtClean="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99FF"/>
                    </a:solidFill>
                  </a:tcPr>
                </a:tc>
                <a:extLst>
                  <a:ext uri="{0D108BD9-81ED-4DB2-BD59-A6C34878D82A}">
                    <a16:rowId xmlns:a16="http://schemas.microsoft.com/office/drawing/2014/main" val="1707711916"/>
                  </a:ext>
                </a:extLst>
              </a:tr>
              <a:tr h="723149">
                <a:tc>
                  <a:txBody>
                    <a:bodyPr/>
                    <a:lstStyle/>
                    <a:p>
                      <a:pPr algn="l"/>
                      <a:r>
                        <a:rPr lang="es-MX" sz="1200" dirty="0" smtClean="0">
                          <a:latin typeface="Arial" panose="020B0604020202020204" pitchFamily="34" charset="0"/>
                          <a:cs typeface="Arial" panose="020B0604020202020204" pitchFamily="34" charset="0"/>
                        </a:rPr>
                        <a:t>10:00–10:30 </a:t>
                      </a:r>
                      <a:endParaRPr lang="es-MX" sz="1200" dirty="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s-MX" sz="1400" dirty="0" smtClean="0">
                        <a:latin typeface="Arial" panose="020B0604020202020204" pitchFamily="34" charset="0"/>
                        <a:cs typeface="Arial" panose="020B0604020202020204" pitchFamily="34" charset="0"/>
                      </a:endParaRPr>
                    </a:p>
                    <a:p>
                      <a:pPr algn="ctr"/>
                      <a:r>
                        <a:rPr lang="es-MX" sz="1400" dirty="0" smtClean="0">
                          <a:latin typeface="Arial" panose="020B0604020202020204" pitchFamily="34" charset="0"/>
                          <a:cs typeface="Arial" panose="020B0604020202020204" pitchFamily="34" charset="0"/>
                        </a:rPr>
                        <a:t>¿Qué hay en</a:t>
                      </a:r>
                      <a:r>
                        <a:rPr lang="es-MX" sz="1400" baseline="0" dirty="0" smtClean="0">
                          <a:latin typeface="Arial" panose="020B0604020202020204" pitchFamily="34" charset="0"/>
                          <a:cs typeface="Arial" panose="020B0604020202020204" pitchFamily="34" charset="0"/>
                        </a:rPr>
                        <a:t> la granja?</a:t>
                      </a:r>
                      <a:endParaRPr lang="es-MX" sz="1400" dirty="0" smtClean="0">
                        <a:latin typeface="Arial" panose="020B0604020202020204" pitchFamily="34" charset="0"/>
                        <a:cs typeface="Arial" panose="020B0604020202020204" pitchFamily="34" charset="0"/>
                      </a:endParaRPr>
                    </a:p>
                    <a:p>
                      <a:pPr algn="ctr"/>
                      <a:r>
                        <a:rPr lang="es-MX" sz="1400" dirty="0" smtClean="0">
                          <a:latin typeface="Arial" panose="020B0604020202020204" pitchFamily="34" charset="0"/>
                          <a:cs typeface="Arial" panose="020B0604020202020204" pitchFamily="34" charset="0"/>
                        </a:rPr>
                        <a:t>E</a:t>
                      </a:r>
                      <a:endParaRPr lang="es-MX" sz="1400" dirty="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MX" sz="1400" dirty="0" smtClean="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Elote</a:t>
                      </a:r>
                      <a:r>
                        <a:rPr lang="es-MX" sz="1400" baseline="0" dirty="0" smtClean="0">
                          <a:latin typeface="Arial" panose="020B0604020202020204" pitchFamily="34" charset="0"/>
                          <a:cs typeface="Arial" panose="020B0604020202020204" pitchFamily="34" charset="0"/>
                        </a:rPr>
                        <a:t> y </a:t>
                      </a:r>
                      <a:r>
                        <a:rPr lang="es-MX" sz="1400" dirty="0" smtClean="0">
                          <a:latin typeface="Arial" panose="020B0604020202020204" pitchFamily="34" charset="0"/>
                          <a:cs typeface="Arial" panose="020B0604020202020204" pitchFamily="34" charset="0"/>
                        </a:rPr>
                        <a:t>zanahoria:</a:t>
                      </a:r>
                      <a:r>
                        <a:rPr lang="es-MX" sz="1400" baseline="0" dirty="0" smtClean="0">
                          <a:latin typeface="Arial" panose="020B0604020202020204" pitchFamily="34" charset="0"/>
                          <a:cs typeface="Arial" panose="020B0604020202020204" pitchFamily="34" charset="0"/>
                        </a:rPr>
                        <a:t> </a:t>
                      </a:r>
                      <a:r>
                        <a:rPr lang="es-MX" sz="1400" baseline="0" dirty="0" smtClean="0">
                          <a:latin typeface="Arial" panose="020B0604020202020204" pitchFamily="34" charset="0"/>
                          <a:cs typeface="Arial" panose="020B0604020202020204" pitchFamily="34" charset="0"/>
                          <a:sym typeface="Wingdings" panose="05000000000000000000" pitchFamily="2" charset="2"/>
                        </a:rPr>
                        <a:t></a:t>
                      </a:r>
                      <a:endParaRPr lang="es-MX" sz="1400" dirty="0" smtClean="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PM</a:t>
                      </a:r>
                    </a:p>
                    <a:p>
                      <a:pPr algn="ctr"/>
                      <a:endParaRPr lang="es-MX" sz="1400" dirty="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¿Cómo</a:t>
                      </a:r>
                      <a:r>
                        <a:rPr lang="es-MX" sz="1400" baseline="0" dirty="0" smtClean="0">
                          <a:latin typeface="Arial" panose="020B0604020202020204" pitchFamily="34" charset="0"/>
                          <a:cs typeface="Arial" panose="020B0604020202020204" pitchFamily="34" charset="0"/>
                        </a:rPr>
                        <a:t> cuidar un huevo?</a:t>
                      </a:r>
                      <a:endParaRPr lang="es-MX" sz="1400" dirty="0" smtClean="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L y </a:t>
                      </a:r>
                      <a:r>
                        <a:rPr lang="es-MX" sz="1400" baseline="0" dirty="0" smtClean="0">
                          <a:latin typeface="Arial" panose="020B0604020202020204" pitchFamily="34" charset="0"/>
                          <a:cs typeface="Arial" panose="020B0604020202020204" pitchFamily="34" charset="0"/>
                        </a:rPr>
                        <a:t>C</a:t>
                      </a:r>
                      <a:endParaRPr lang="es-MX" sz="1400" dirty="0" smtClean="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MX" sz="1400" dirty="0" smtClean="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Productos de la vaca</a:t>
                      </a:r>
                    </a:p>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E</a:t>
                      </a: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Taller de espantapájaros</a:t>
                      </a:r>
                    </a:p>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E</a:t>
                      </a:r>
                    </a:p>
                    <a:p>
                      <a:pPr algn="ctr"/>
                      <a:endParaRPr lang="es-MX" sz="1400" dirty="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66FF"/>
                    </a:solidFill>
                  </a:tcPr>
                </a:tc>
                <a:extLst>
                  <a:ext uri="{0D108BD9-81ED-4DB2-BD59-A6C34878D82A}">
                    <a16:rowId xmlns:a16="http://schemas.microsoft.com/office/drawing/2014/main" val="3154292091"/>
                  </a:ext>
                </a:extLst>
              </a:tr>
              <a:tr h="312578">
                <a:tc>
                  <a:txBody>
                    <a:bodyPr/>
                    <a:lstStyle/>
                    <a:p>
                      <a:pPr algn="l"/>
                      <a:r>
                        <a:rPr lang="es-MX" sz="1200" dirty="0" smtClean="0">
                          <a:latin typeface="Arial" panose="020B0604020202020204" pitchFamily="34" charset="0"/>
                          <a:cs typeface="Arial" panose="020B0604020202020204" pitchFamily="34" charset="0"/>
                        </a:rPr>
                        <a:t>10:30–11:30 </a:t>
                      </a:r>
                      <a:endParaRPr lang="es-MX" sz="1200" dirty="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MX" sz="1400" dirty="0" smtClean="0">
                          <a:latin typeface="Arial" panose="020B0604020202020204" pitchFamily="34" charset="0"/>
                          <a:cs typeface="Arial" panose="020B0604020202020204" pitchFamily="34" charset="0"/>
                        </a:rPr>
                        <a:t>RECESO</a:t>
                      </a:r>
                      <a:endParaRPr lang="es-MX" sz="1400" dirty="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MX" sz="1400" dirty="0" smtClean="0">
                          <a:latin typeface="Arial" panose="020B0604020202020204" pitchFamily="34" charset="0"/>
                          <a:cs typeface="Arial" panose="020B0604020202020204" pitchFamily="34" charset="0"/>
                        </a:rPr>
                        <a:t>RECESO</a:t>
                      </a:r>
                      <a:endParaRPr lang="es-MX" sz="1400" dirty="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MX" sz="1400" dirty="0" smtClean="0">
                          <a:latin typeface="Arial" panose="020B0604020202020204" pitchFamily="34" charset="0"/>
                          <a:cs typeface="Arial" panose="020B0604020202020204" pitchFamily="34" charset="0"/>
                        </a:rPr>
                        <a:t>RECESO</a:t>
                      </a:r>
                      <a:endParaRPr lang="es-MX" sz="1400" dirty="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MX" sz="1400" dirty="0" smtClean="0">
                          <a:latin typeface="Arial" panose="020B0604020202020204" pitchFamily="34" charset="0"/>
                          <a:cs typeface="Arial" panose="020B0604020202020204" pitchFamily="34" charset="0"/>
                        </a:rPr>
                        <a:t>RECESO</a:t>
                      </a:r>
                      <a:endParaRPr lang="es-MX" sz="1400" dirty="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s-MX" sz="1400" dirty="0" smtClean="0">
                          <a:latin typeface="Arial" panose="020B0604020202020204" pitchFamily="34" charset="0"/>
                          <a:cs typeface="Arial" panose="020B0604020202020204" pitchFamily="34" charset="0"/>
                        </a:rPr>
                        <a:t>RECESO</a:t>
                      </a:r>
                      <a:endParaRPr lang="es-MX" sz="1400" dirty="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12422047"/>
                  </a:ext>
                </a:extLst>
              </a:tr>
              <a:tr h="353464">
                <a:tc rowSpan="2">
                  <a:txBody>
                    <a:bodyPr/>
                    <a:lstStyle/>
                    <a:p>
                      <a:pPr algn="l"/>
                      <a:r>
                        <a:rPr lang="es-MX" sz="1200" dirty="0" smtClean="0">
                          <a:latin typeface="Arial" panose="020B0604020202020204" pitchFamily="34" charset="0"/>
                          <a:cs typeface="Arial" panose="020B0604020202020204" pitchFamily="34" charset="0"/>
                        </a:rPr>
                        <a:t>11:30–12:00</a:t>
                      </a:r>
                      <a:endParaRPr lang="es-MX" sz="1200" dirty="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r>
                        <a:rPr lang="es-MX" sz="1400" dirty="0" smtClean="0">
                          <a:latin typeface="Arial" panose="020B0604020202020204" pitchFamily="34" charset="0"/>
                          <a:cs typeface="Arial" panose="020B0604020202020204" pitchFamily="34" charset="0"/>
                        </a:rPr>
                        <a:t>¿Cuántos</a:t>
                      </a:r>
                      <a:r>
                        <a:rPr lang="es-MX" sz="1400" baseline="0" dirty="0" smtClean="0">
                          <a:latin typeface="Arial" panose="020B0604020202020204" pitchFamily="34" charset="0"/>
                          <a:cs typeface="Arial" panose="020B0604020202020204" pitchFamily="34" charset="0"/>
                        </a:rPr>
                        <a:t> más?</a:t>
                      </a:r>
                      <a:endParaRPr lang="es-MX" sz="1400" dirty="0" smtClean="0">
                        <a:latin typeface="Arial" panose="020B0604020202020204" pitchFamily="34" charset="0"/>
                        <a:cs typeface="Arial" panose="020B0604020202020204" pitchFamily="34" charset="0"/>
                      </a:endParaRPr>
                    </a:p>
                    <a:p>
                      <a:pPr algn="ctr"/>
                      <a:r>
                        <a:rPr lang="es-MX" sz="1400" dirty="0" smtClean="0">
                          <a:latin typeface="Arial" panose="020B0604020202020204" pitchFamily="34" charset="0"/>
                          <a:cs typeface="Arial" panose="020B0604020202020204" pitchFamily="34" charset="0"/>
                        </a:rPr>
                        <a:t>PM</a:t>
                      </a:r>
                      <a:endParaRPr lang="es-MX" sz="1400" dirty="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baseline="0" dirty="0" smtClean="0">
                          <a:latin typeface="Arial" panose="020B0604020202020204" pitchFamily="34" charset="0"/>
                          <a:cs typeface="Arial" panose="020B0604020202020204" pitchFamily="34" charset="0"/>
                        </a:rPr>
                        <a:t>Animales de la granja</a:t>
                      </a:r>
                      <a:endParaRPr lang="es-MX" sz="1400" dirty="0" smtClean="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L y </a:t>
                      </a:r>
                      <a:r>
                        <a:rPr lang="es-MX" sz="1400" baseline="0" dirty="0" smtClean="0">
                          <a:latin typeface="Arial" panose="020B0604020202020204" pitchFamily="34" charset="0"/>
                          <a:cs typeface="Arial" panose="020B0604020202020204" pitchFamily="34" charset="0"/>
                        </a:rPr>
                        <a:t>C</a:t>
                      </a:r>
                      <a:endParaRPr lang="es-MX" sz="1400" dirty="0" smtClean="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rowSpan="2">
                  <a:txBody>
                    <a:bodyPr/>
                    <a:lstStyle/>
                    <a:p>
                      <a:pPr algn="ctr"/>
                      <a:r>
                        <a:rPr lang="es-MX" sz="1400" dirty="0" smtClean="0">
                          <a:latin typeface="Arial" panose="020B0604020202020204" pitchFamily="34" charset="0"/>
                          <a:cs typeface="Arial" panose="020B0604020202020204" pitchFamily="34" charset="0"/>
                        </a:rPr>
                        <a:t>Club de Arte-maticas</a:t>
                      </a:r>
                      <a:endParaRPr lang="es-MX" sz="1400" dirty="0">
                        <a:latin typeface="Arial" panose="020B0604020202020204" pitchFamily="34" charset="0"/>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6699"/>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Club de Arte-maticas</a:t>
                      </a:r>
                      <a:endParaRPr kumimoji="0" lang="es-MX"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6699"/>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Club de Arte-maticas</a:t>
                      </a:r>
                      <a:endParaRPr kumimoji="0" lang="es-MX"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6699"/>
                    </a:solidFill>
                  </a:tcPr>
                </a:tc>
                <a:extLst>
                  <a:ext uri="{0D108BD9-81ED-4DB2-BD59-A6C34878D82A}">
                    <a16:rowId xmlns:a16="http://schemas.microsoft.com/office/drawing/2014/main" val="3551466143"/>
                  </a:ext>
                </a:extLst>
              </a:tr>
              <a:tr h="353464">
                <a:tc vMerge="1">
                  <a:txBody>
                    <a:bodyPr/>
                    <a:lstStyle/>
                    <a:p>
                      <a:endParaRPr lang="es-MX"/>
                    </a:p>
                  </a:txBody>
                  <a:tcPr/>
                </a:tc>
                <a:tc vMerge="1">
                  <a:txBody>
                    <a:bodyPr/>
                    <a:lstStyle/>
                    <a:p>
                      <a:endParaRPr lang="es-MX"/>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Antifaces </a:t>
                      </a:r>
                    </a:p>
                  </a:txBody>
                  <a:tcPr marL="103209" marR="103209" marT="51604" marB="516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FFFF"/>
                    </a:solidFill>
                  </a:tcPr>
                </a:tc>
                <a:tc vMerge="1">
                  <a:txBody>
                    <a:bodyPr/>
                    <a:lstStyle/>
                    <a:p>
                      <a:endParaRPr lang="es-MX"/>
                    </a:p>
                  </a:txBody>
                  <a:tcPr/>
                </a:tc>
                <a:tc vMerge="1">
                  <a:txBody>
                    <a:bodyPr/>
                    <a:lstStyle/>
                    <a:p>
                      <a:endParaRPr lang="es-MX"/>
                    </a:p>
                  </a:txBody>
                  <a:tcPr/>
                </a:tc>
                <a:tc vMerge="1">
                  <a:txBody>
                    <a:bodyPr/>
                    <a:lstStyle/>
                    <a:p>
                      <a:endParaRPr lang="es-MX"/>
                    </a:p>
                  </a:txBody>
                  <a:tcPr/>
                </a:tc>
                <a:extLst>
                  <a:ext uri="{0D108BD9-81ED-4DB2-BD59-A6C34878D82A}">
                    <a16:rowId xmlns:a16="http://schemas.microsoft.com/office/drawing/2014/main" val="786573951"/>
                  </a:ext>
                </a:extLst>
              </a:tr>
            </a:tbl>
          </a:graphicData>
        </a:graphic>
      </p:graphicFrame>
    </p:spTree>
    <p:extLst>
      <p:ext uri="{BB962C8B-B14F-4D97-AF65-F5344CB8AC3E}">
        <p14:creationId xmlns:p14="http://schemas.microsoft.com/office/powerpoint/2010/main" val="2797651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Resultado de imagen para animales de la granja animados 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0124" y="-48518"/>
            <a:ext cx="992041" cy="1281836"/>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2161024" y="524370"/>
            <a:ext cx="7525458" cy="502445"/>
          </a:xfrm>
          <a:prstGeom prst="rect">
            <a:avLst/>
          </a:prstGeom>
        </p:spPr>
        <p:txBody>
          <a:bodyPr wrap="none">
            <a:spAutoFit/>
          </a:bodyPr>
          <a:lstStyle/>
          <a:p>
            <a:pPr algn="ctr">
              <a:lnSpc>
                <a:spcPct val="107000"/>
              </a:lnSpc>
            </a:pPr>
            <a:r>
              <a:rPr lang="es-MX" sz="2491" b="1" dirty="0">
                <a:solidFill>
                  <a:schemeClr val="accent2"/>
                </a:solidFill>
                <a:latin typeface="Times New Roman" panose="02020603050405020304" pitchFamily="18" charset="0"/>
                <a:ea typeface="Calibri" panose="020F0502020204030204" pitchFamily="34" charset="0"/>
                <a:cs typeface="Times New Roman" panose="02020603050405020304" pitchFamily="18" charset="0"/>
              </a:rPr>
              <a:t>Nombre Situación Didáctica: </a:t>
            </a:r>
            <a:r>
              <a:rPr lang="es-MX" sz="2491" b="1" dirty="0" smtClean="0">
                <a:latin typeface="Times New Roman" panose="02020603050405020304" pitchFamily="18" charset="0"/>
                <a:ea typeface="Calibri" panose="020F0502020204030204" pitchFamily="34" charset="0"/>
                <a:cs typeface="Times New Roman" panose="02020603050405020304" pitchFamily="18" charset="0"/>
              </a:rPr>
              <a:t>“Animales de la granja”</a:t>
            </a:r>
            <a:endParaRPr lang="es-MX" sz="249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3078" name="Picture 6" descr="Resultado de imagen para animales de la granja animados 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314583" y="-72336"/>
            <a:ext cx="1215709" cy="1305654"/>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Resultado de imagen para animales de la granja animados 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06624" y="0"/>
            <a:ext cx="935293" cy="1245966"/>
          </a:xfrm>
          <a:prstGeom prst="rect">
            <a:avLst/>
          </a:prstGeom>
          <a:noFill/>
          <a:extLst>
            <a:ext uri="{909E8E84-426E-40DD-AFC4-6F175D3DCCD1}">
              <a14:hiddenFill xmlns:a14="http://schemas.microsoft.com/office/drawing/2010/main">
                <a:solidFill>
                  <a:srgbClr val="FFFFFF"/>
                </a:solidFill>
              </a14:hiddenFill>
            </a:ext>
          </a:extLst>
        </p:spPr>
      </p:pic>
      <p:pic>
        <p:nvPicPr>
          <p:cNvPr id="3086" name="Picture 14" descr="Imagen relacionad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9656" y="29641"/>
            <a:ext cx="1030468" cy="110169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a 4"/>
          <p:cNvGraphicFramePr>
            <a:graphicFrameLocks noGrp="1"/>
          </p:cNvGraphicFramePr>
          <p:nvPr>
            <p:extLst>
              <p:ext uri="{D42A27DB-BD31-4B8C-83A1-F6EECF244321}">
                <p14:modId xmlns:p14="http://schemas.microsoft.com/office/powerpoint/2010/main" val="1981171916"/>
              </p:ext>
            </p:extLst>
          </p:nvPr>
        </p:nvGraphicFramePr>
        <p:xfrm>
          <a:off x="225018" y="1209499"/>
          <a:ext cx="11397469" cy="6175934"/>
        </p:xfrm>
        <a:graphic>
          <a:graphicData uri="http://schemas.openxmlformats.org/drawingml/2006/table">
            <a:tbl>
              <a:tblPr firstRow="1" bandRow="1">
                <a:tableStyleId>{5940675A-B579-460E-94D1-54222C63F5DA}</a:tableStyleId>
              </a:tblPr>
              <a:tblGrid>
                <a:gridCol w="1109177">
                  <a:extLst>
                    <a:ext uri="{9D8B030D-6E8A-4147-A177-3AD203B41FA5}">
                      <a16:colId xmlns:a16="http://schemas.microsoft.com/office/drawing/2014/main" val="1216998982"/>
                    </a:ext>
                  </a:extLst>
                </a:gridCol>
                <a:gridCol w="2269670">
                  <a:extLst>
                    <a:ext uri="{9D8B030D-6E8A-4147-A177-3AD203B41FA5}">
                      <a16:colId xmlns:a16="http://schemas.microsoft.com/office/drawing/2014/main" val="3240049347"/>
                    </a:ext>
                  </a:extLst>
                </a:gridCol>
                <a:gridCol w="1931278">
                  <a:extLst>
                    <a:ext uri="{9D8B030D-6E8A-4147-A177-3AD203B41FA5}">
                      <a16:colId xmlns:a16="http://schemas.microsoft.com/office/drawing/2014/main" val="1506695463"/>
                    </a:ext>
                  </a:extLst>
                </a:gridCol>
                <a:gridCol w="2002675">
                  <a:extLst>
                    <a:ext uri="{9D8B030D-6E8A-4147-A177-3AD203B41FA5}">
                      <a16:colId xmlns:a16="http://schemas.microsoft.com/office/drawing/2014/main" val="2090534230"/>
                    </a:ext>
                  </a:extLst>
                </a:gridCol>
                <a:gridCol w="2017847">
                  <a:extLst>
                    <a:ext uri="{9D8B030D-6E8A-4147-A177-3AD203B41FA5}">
                      <a16:colId xmlns:a16="http://schemas.microsoft.com/office/drawing/2014/main" val="1775038235"/>
                    </a:ext>
                  </a:extLst>
                </a:gridCol>
                <a:gridCol w="2066822">
                  <a:extLst>
                    <a:ext uri="{9D8B030D-6E8A-4147-A177-3AD203B41FA5}">
                      <a16:colId xmlns:a16="http://schemas.microsoft.com/office/drawing/2014/main" val="3083619121"/>
                    </a:ext>
                  </a:extLst>
                </a:gridCol>
              </a:tblGrid>
              <a:tr h="362443">
                <a:tc>
                  <a:txBody>
                    <a:bodyPr/>
                    <a:lstStyle/>
                    <a:p>
                      <a:pPr algn="ctr"/>
                      <a:r>
                        <a:rPr lang="es-MX" sz="1600" b="1" dirty="0" smtClean="0">
                          <a:solidFill>
                            <a:srgbClr val="FFC000"/>
                          </a:solidFill>
                          <a:latin typeface="Arial" panose="020B0604020202020204" pitchFamily="34" charset="0"/>
                          <a:cs typeface="Arial" panose="020B0604020202020204" pitchFamily="34" charset="0"/>
                        </a:rPr>
                        <a:t>Horario</a:t>
                      </a:r>
                      <a:endParaRPr lang="es-MX" sz="1600" b="1" dirty="0">
                        <a:solidFill>
                          <a:srgbClr val="FFC000"/>
                        </a:solidFill>
                        <a:latin typeface="Arial" panose="020B0604020202020204" pitchFamily="34" charset="0"/>
                        <a:cs typeface="Arial" panose="020B0604020202020204" pitchFamily="34" charset="0"/>
                      </a:endParaRPr>
                    </a:p>
                  </a:txBody>
                  <a:tcPr marL="103209" marR="103209" marT="51604" marB="51604">
                    <a:solidFill>
                      <a:srgbClr val="FF0000"/>
                    </a:solidFill>
                  </a:tcPr>
                </a:tc>
                <a:tc>
                  <a:txBody>
                    <a:bodyPr/>
                    <a:lstStyle/>
                    <a:p>
                      <a:pPr algn="ctr"/>
                      <a:r>
                        <a:rPr lang="es-MX" sz="1600" b="1" dirty="0" smtClean="0">
                          <a:solidFill>
                            <a:srgbClr val="FFC000"/>
                          </a:solidFill>
                          <a:latin typeface="Arial" panose="020B0604020202020204" pitchFamily="34" charset="0"/>
                          <a:cs typeface="Arial" panose="020B0604020202020204" pitchFamily="34" charset="0"/>
                        </a:rPr>
                        <a:t>Lunes 11</a:t>
                      </a:r>
                      <a:endParaRPr lang="es-MX" sz="1600" b="1" dirty="0">
                        <a:solidFill>
                          <a:srgbClr val="FFC000"/>
                        </a:solidFill>
                        <a:latin typeface="Arial" panose="020B0604020202020204" pitchFamily="34" charset="0"/>
                        <a:cs typeface="Arial" panose="020B0604020202020204" pitchFamily="34" charset="0"/>
                      </a:endParaRPr>
                    </a:p>
                  </a:txBody>
                  <a:tcPr marL="103209" marR="103209" marT="51604" marB="51604">
                    <a:solidFill>
                      <a:srgbClr val="FF0000"/>
                    </a:solidFill>
                  </a:tcPr>
                </a:tc>
                <a:tc>
                  <a:txBody>
                    <a:bodyPr/>
                    <a:lstStyle/>
                    <a:p>
                      <a:pPr algn="ctr"/>
                      <a:r>
                        <a:rPr lang="es-MX" sz="1600" b="1" dirty="0" smtClean="0">
                          <a:solidFill>
                            <a:srgbClr val="FFC000"/>
                          </a:solidFill>
                          <a:latin typeface="Arial" panose="020B0604020202020204" pitchFamily="34" charset="0"/>
                          <a:cs typeface="Arial" panose="020B0604020202020204" pitchFamily="34" charset="0"/>
                        </a:rPr>
                        <a:t>Martes 12</a:t>
                      </a:r>
                      <a:endParaRPr lang="es-MX" sz="1600" b="1" dirty="0">
                        <a:solidFill>
                          <a:srgbClr val="FFC000"/>
                        </a:solidFill>
                        <a:latin typeface="Arial" panose="020B0604020202020204" pitchFamily="34" charset="0"/>
                        <a:cs typeface="Arial" panose="020B0604020202020204" pitchFamily="34" charset="0"/>
                      </a:endParaRPr>
                    </a:p>
                  </a:txBody>
                  <a:tcPr marL="103209" marR="103209" marT="51604" marB="51604">
                    <a:solidFill>
                      <a:srgbClr val="FF0000"/>
                    </a:solidFill>
                  </a:tcPr>
                </a:tc>
                <a:tc>
                  <a:txBody>
                    <a:bodyPr/>
                    <a:lstStyle/>
                    <a:p>
                      <a:pPr algn="ctr"/>
                      <a:r>
                        <a:rPr lang="es-MX" sz="1600" b="1" dirty="0" smtClean="0">
                          <a:solidFill>
                            <a:srgbClr val="FFC000"/>
                          </a:solidFill>
                          <a:latin typeface="Arial" panose="020B0604020202020204" pitchFamily="34" charset="0"/>
                          <a:cs typeface="Arial" panose="020B0604020202020204" pitchFamily="34" charset="0"/>
                        </a:rPr>
                        <a:t>Miércoles 13</a:t>
                      </a:r>
                      <a:endParaRPr lang="es-MX" sz="1600" b="1" dirty="0">
                        <a:solidFill>
                          <a:srgbClr val="FFC000"/>
                        </a:solidFill>
                        <a:latin typeface="Arial" panose="020B0604020202020204" pitchFamily="34" charset="0"/>
                        <a:cs typeface="Arial" panose="020B0604020202020204" pitchFamily="34" charset="0"/>
                      </a:endParaRPr>
                    </a:p>
                  </a:txBody>
                  <a:tcPr marL="103209" marR="103209" marT="51604" marB="51604">
                    <a:solidFill>
                      <a:srgbClr val="FF0000"/>
                    </a:solidFill>
                  </a:tcPr>
                </a:tc>
                <a:tc>
                  <a:txBody>
                    <a:bodyPr/>
                    <a:lstStyle/>
                    <a:p>
                      <a:pPr algn="ctr"/>
                      <a:r>
                        <a:rPr lang="es-MX" sz="1600" b="1" dirty="0" smtClean="0">
                          <a:solidFill>
                            <a:srgbClr val="FFC000"/>
                          </a:solidFill>
                          <a:latin typeface="Arial" panose="020B0604020202020204" pitchFamily="34" charset="0"/>
                          <a:cs typeface="Arial" panose="020B0604020202020204" pitchFamily="34" charset="0"/>
                        </a:rPr>
                        <a:t>Jueves 14</a:t>
                      </a:r>
                      <a:endParaRPr lang="es-MX" sz="1600" b="1" dirty="0">
                        <a:solidFill>
                          <a:srgbClr val="FFC000"/>
                        </a:solidFill>
                        <a:latin typeface="Arial" panose="020B0604020202020204" pitchFamily="34" charset="0"/>
                        <a:cs typeface="Arial" panose="020B0604020202020204" pitchFamily="34" charset="0"/>
                      </a:endParaRPr>
                    </a:p>
                  </a:txBody>
                  <a:tcPr marL="103209" marR="103209" marT="51604" marB="51604">
                    <a:solidFill>
                      <a:srgbClr val="FF0000"/>
                    </a:solidFill>
                  </a:tcPr>
                </a:tc>
                <a:tc>
                  <a:txBody>
                    <a:bodyPr/>
                    <a:lstStyle/>
                    <a:p>
                      <a:pPr algn="ctr"/>
                      <a:r>
                        <a:rPr lang="es-MX" sz="1600" b="1" dirty="0" smtClean="0">
                          <a:solidFill>
                            <a:srgbClr val="FFC000"/>
                          </a:solidFill>
                          <a:latin typeface="Arial" panose="020B0604020202020204" pitchFamily="34" charset="0"/>
                          <a:cs typeface="Arial" panose="020B0604020202020204" pitchFamily="34" charset="0"/>
                        </a:rPr>
                        <a:t>Viernes 15</a:t>
                      </a:r>
                      <a:endParaRPr lang="es-MX" sz="1600" b="1" dirty="0">
                        <a:solidFill>
                          <a:srgbClr val="FFC000"/>
                        </a:solidFill>
                        <a:latin typeface="Arial" panose="020B0604020202020204" pitchFamily="34" charset="0"/>
                        <a:cs typeface="Arial" panose="020B0604020202020204" pitchFamily="34" charset="0"/>
                      </a:endParaRPr>
                    </a:p>
                  </a:txBody>
                  <a:tcPr marL="103209" marR="103209" marT="51604" marB="51604">
                    <a:solidFill>
                      <a:srgbClr val="FF0000"/>
                    </a:solidFill>
                  </a:tcPr>
                </a:tc>
                <a:extLst>
                  <a:ext uri="{0D108BD9-81ED-4DB2-BD59-A6C34878D82A}">
                    <a16:rowId xmlns:a16="http://schemas.microsoft.com/office/drawing/2014/main" val="1414644613"/>
                  </a:ext>
                </a:extLst>
              </a:tr>
              <a:tr h="307991">
                <a:tc>
                  <a:txBody>
                    <a:bodyPr/>
                    <a:lstStyle/>
                    <a:p>
                      <a:pPr algn="l"/>
                      <a:r>
                        <a:rPr lang="es-MX" sz="1200" dirty="0" smtClean="0">
                          <a:latin typeface="Arial" panose="020B0604020202020204" pitchFamily="34" charset="0"/>
                          <a:cs typeface="Arial" panose="020B0604020202020204" pitchFamily="34" charset="0"/>
                        </a:rPr>
                        <a:t>8:00–8:15</a:t>
                      </a:r>
                      <a:endParaRPr lang="es-MX" sz="1200" dirty="0">
                        <a:latin typeface="Arial" panose="020B0604020202020204" pitchFamily="34" charset="0"/>
                        <a:cs typeface="Arial" panose="020B0604020202020204" pitchFamily="34" charset="0"/>
                      </a:endParaRPr>
                    </a:p>
                  </a:txBody>
                  <a:tcPr marL="103209" marR="103209" marT="51604" marB="51604"/>
                </a:tc>
                <a:tc>
                  <a:txBody>
                    <a:bodyPr/>
                    <a:lstStyle/>
                    <a:p>
                      <a:pPr algn="ctr"/>
                      <a:r>
                        <a:rPr lang="es-MX" sz="1400" dirty="0" smtClean="0">
                          <a:latin typeface="Arial" panose="020B0604020202020204" pitchFamily="34" charset="0"/>
                          <a:cs typeface="Arial" panose="020B0604020202020204" pitchFamily="34" charset="0"/>
                        </a:rPr>
                        <a:t>Entrada</a:t>
                      </a:r>
                      <a:endParaRPr lang="es-MX" sz="1400" dirty="0">
                        <a:latin typeface="Arial" panose="020B0604020202020204" pitchFamily="34" charset="0"/>
                        <a:cs typeface="Arial" panose="020B0604020202020204" pitchFamily="34" charset="0"/>
                      </a:endParaRPr>
                    </a:p>
                  </a:txBody>
                  <a:tcPr marL="103209" marR="103209" marT="51604" marB="51604">
                    <a:solidFill>
                      <a:srgbClr val="9966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Entrada</a:t>
                      </a:r>
                      <a:endParaRPr kumimoji="0" lang="es-MX"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103209" marR="103209" marT="51604" marB="51604">
                    <a:solidFill>
                      <a:srgbClr val="9966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Entrada</a:t>
                      </a:r>
                      <a:endParaRPr kumimoji="0" lang="es-MX"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103209" marR="103209" marT="51604" marB="51604">
                    <a:solidFill>
                      <a:srgbClr val="9966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Entrada</a:t>
                      </a:r>
                      <a:endParaRPr kumimoji="0" lang="es-MX"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103209" marR="103209" marT="51604" marB="51604">
                    <a:solidFill>
                      <a:srgbClr val="9966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Entrada</a:t>
                      </a:r>
                      <a:endParaRPr kumimoji="0" lang="es-MX"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103209" marR="103209" marT="51604" marB="51604">
                    <a:solidFill>
                      <a:srgbClr val="9966FF"/>
                    </a:solidFill>
                  </a:tcPr>
                </a:tc>
                <a:extLst>
                  <a:ext uri="{0D108BD9-81ED-4DB2-BD59-A6C34878D82A}">
                    <a16:rowId xmlns:a16="http://schemas.microsoft.com/office/drawing/2014/main" val="3369226824"/>
                  </a:ext>
                </a:extLst>
              </a:tr>
              <a:tr h="404883">
                <a:tc>
                  <a:txBody>
                    <a:bodyPr/>
                    <a:lstStyle/>
                    <a:p>
                      <a:pPr algn="l"/>
                      <a:r>
                        <a:rPr lang="es-MX" sz="1200" dirty="0" smtClean="0">
                          <a:latin typeface="Arial" panose="020B0604020202020204" pitchFamily="34" charset="0"/>
                          <a:cs typeface="Arial" panose="020B0604020202020204" pitchFamily="34" charset="0"/>
                        </a:rPr>
                        <a:t>8:15–</a:t>
                      </a:r>
                      <a:r>
                        <a:rPr lang="es-MX" sz="1200" baseline="0" dirty="0" smtClean="0">
                          <a:latin typeface="Arial" panose="020B0604020202020204" pitchFamily="34" charset="0"/>
                          <a:cs typeface="Arial" panose="020B0604020202020204" pitchFamily="34" charset="0"/>
                        </a:rPr>
                        <a:t>8:30</a:t>
                      </a:r>
                      <a:endParaRPr lang="es-MX" sz="1200" dirty="0">
                        <a:latin typeface="Arial" panose="020B0604020202020204" pitchFamily="34" charset="0"/>
                        <a:cs typeface="Arial" panose="020B0604020202020204" pitchFamily="34" charset="0"/>
                      </a:endParaRPr>
                    </a:p>
                  </a:txBody>
                  <a:tcPr marL="103209" marR="103209" marT="51604" marB="51604"/>
                </a:tc>
                <a:tc>
                  <a:txBody>
                    <a:bodyPr/>
                    <a:lstStyle/>
                    <a:p>
                      <a:pPr algn="ctr"/>
                      <a:r>
                        <a:rPr lang="es-MX" sz="1400" dirty="0" smtClean="0">
                          <a:latin typeface="Arial" panose="020B0604020202020204" pitchFamily="34" charset="0"/>
                          <a:cs typeface="Arial" panose="020B0604020202020204" pitchFamily="34" charset="0"/>
                        </a:rPr>
                        <a:t>Honores a la bandera</a:t>
                      </a:r>
                      <a:endParaRPr lang="es-MX" sz="1400" dirty="0">
                        <a:latin typeface="Arial" panose="020B0604020202020204" pitchFamily="34" charset="0"/>
                        <a:cs typeface="Arial" panose="020B0604020202020204" pitchFamily="34" charset="0"/>
                      </a:endParaRPr>
                    </a:p>
                  </a:txBody>
                  <a:tcPr marL="103209" marR="103209" marT="51604" marB="51604">
                    <a:solidFill>
                      <a:srgbClr val="66CCFF"/>
                    </a:solidFill>
                  </a:tcPr>
                </a:tc>
                <a:tc>
                  <a:txBody>
                    <a:bodyPr/>
                    <a:lstStyle/>
                    <a:p>
                      <a:pPr algn="ctr"/>
                      <a:r>
                        <a:rPr lang="es-MX" sz="1400" dirty="0" smtClean="0">
                          <a:latin typeface="Arial" panose="020B0604020202020204" pitchFamily="34" charset="0"/>
                          <a:cs typeface="Arial" panose="020B0604020202020204" pitchFamily="34" charset="0"/>
                        </a:rPr>
                        <a:t>Activación física</a:t>
                      </a:r>
                      <a:endParaRPr lang="es-MX" sz="1400" dirty="0">
                        <a:latin typeface="Arial" panose="020B0604020202020204" pitchFamily="34" charset="0"/>
                        <a:cs typeface="Arial" panose="020B0604020202020204" pitchFamily="34" charset="0"/>
                      </a:endParaRPr>
                    </a:p>
                  </a:txBody>
                  <a:tcPr marL="103209" marR="103209" marT="51604" marB="51604">
                    <a:solidFill>
                      <a:srgbClr val="FF66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Activación física</a:t>
                      </a:r>
                      <a:endParaRPr kumimoji="0" lang="es-MX"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103209" marR="103209" marT="51604" marB="51604">
                    <a:solidFill>
                      <a:srgbClr val="FF66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Activación física</a:t>
                      </a:r>
                      <a:endParaRPr kumimoji="0" lang="es-MX"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103209" marR="103209" marT="51604" marB="51604">
                    <a:solidFill>
                      <a:srgbClr val="FF660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Activación física</a:t>
                      </a:r>
                      <a:endParaRPr kumimoji="0" lang="es-MX"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103209" marR="103209" marT="51604" marB="51604">
                    <a:solidFill>
                      <a:srgbClr val="FF6600"/>
                    </a:solidFill>
                  </a:tcPr>
                </a:tc>
                <a:extLst>
                  <a:ext uri="{0D108BD9-81ED-4DB2-BD59-A6C34878D82A}">
                    <a16:rowId xmlns:a16="http://schemas.microsoft.com/office/drawing/2014/main" val="613847631"/>
                  </a:ext>
                </a:extLst>
              </a:tr>
              <a:tr h="449807">
                <a:tc rowSpan="2">
                  <a:txBody>
                    <a:bodyPr/>
                    <a:lstStyle/>
                    <a:p>
                      <a:pPr algn="l"/>
                      <a:endParaRPr lang="es-MX" sz="1200" dirty="0" smtClean="0">
                        <a:latin typeface="Arial" panose="020B0604020202020204" pitchFamily="34" charset="0"/>
                        <a:cs typeface="Arial" panose="020B0604020202020204" pitchFamily="34" charset="0"/>
                      </a:endParaRPr>
                    </a:p>
                    <a:p>
                      <a:pPr algn="l"/>
                      <a:r>
                        <a:rPr lang="es-MX" sz="1200" dirty="0" smtClean="0">
                          <a:latin typeface="Arial" panose="020B0604020202020204" pitchFamily="34" charset="0"/>
                          <a:cs typeface="Arial" panose="020B0604020202020204" pitchFamily="34" charset="0"/>
                        </a:rPr>
                        <a:t>8:30–9:00 </a:t>
                      </a:r>
                      <a:endParaRPr lang="es-MX" sz="1200" dirty="0">
                        <a:latin typeface="Arial" panose="020B0604020202020204" pitchFamily="34" charset="0"/>
                        <a:cs typeface="Arial" panose="020B0604020202020204" pitchFamily="34" charset="0"/>
                      </a:endParaRPr>
                    </a:p>
                  </a:txBody>
                  <a:tcPr marL="103209" marR="103209" marT="51604" marB="51604"/>
                </a:tc>
                <a:tc rowSpan="2">
                  <a:txBody>
                    <a:bodyPr/>
                    <a:lstStyle/>
                    <a:p>
                      <a:pPr algn="ctr"/>
                      <a:endParaRPr lang="es-MX" sz="1400" dirty="0" smtClean="0">
                        <a:latin typeface="Arial" panose="020B0604020202020204" pitchFamily="34" charset="0"/>
                        <a:cs typeface="Arial" panose="020B0604020202020204" pitchFamily="34" charset="0"/>
                      </a:endParaRPr>
                    </a:p>
                    <a:p>
                      <a:pPr algn="ctr"/>
                      <a:endParaRPr lang="es-MX" sz="1400" dirty="0" smtClean="0">
                        <a:latin typeface="Arial" panose="020B0604020202020204" pitchFamily="34" charset="0"/>
                        <a:cs typeface="Arial" panose="020B0604020202020204" pitchFamily="34" charset="0"/>
                      </a:endParaRPr>
                    </a:p>
                    <a:p>
                      <a:pPr algn="ctr"/>
                      <a:r>
                        <a:rPr lang="es-MX" sz="1400" dirty="0" smtClean="0">
                          <a:latin typeface="Arial" panose="020B0604020202020204" pitchFamily="34" charset="0"/>
                          <a:cs typeface="Arial" panose="020B0604020202020204" pitchFamily="34" charset="0"/>
                        </a:rPr>
                        <a:t>Ed. Artística</a:t>
                      </a:r>
                      <a:endParaRPr lang="es-MX" sz="1400" dirty="0">
                        <a:latin typeface="Arial" panose="020B0604020202020204" pitchFamily="34" charset="0"/>
                        <a:cs typeface="Arial" panose="020B0604020202020204" pitchFamily="34" charset="0"/>
                      </a:endParaRPr>
                    </a:p>
                  </a:txBody>
                  <a:tcPr marL="103209" marR="103209" marT="51604" marB="51604">
                    <a:solidFill>
                      <a:srgbClr val="00B0F0"/>
                    </a:solidFill>
                  </a:tcPr>
                </a:tc>
                <a:tc rowSpan="2">
                  <a:txBody>
                    <a:bodyPr/>
                    <a:lstStyle/>
                    <a:p>
                      <a:pPr algn="ctr"/>
                      <a:endParaRPr lang="es-MX" sz="1400" dirty="0" smtClean="0">
                        <a:latin typeface="Arial" panose="020B0604020202020204" pitchFamily="34" charset="0"/>
                        <a:cs typeface="Arial" panose="020B0604020202020204" pitchFamily="34" charset="0"/>
                      </a:endParaRPr>
                    </a:p>
                    <a:p>
                      <a:pPr algn="ctr"/>
                      <a:endParaRPr lang="es-MX" sz="1400" dirty="0" smtClean="0">
                        <a:latin typeface="Arial" panose="020B0604020202020204" pitchFamily="34" charset="0"/>
                        <a:cs typeface="Arial" panose="020B0604020202020204" pitchFamily="34" charset="0"/>
                      </a:endParaRPr>
                    </a:p>
                    <a:p>
                      <a:pPr algn="ctr"/>
                      <a:r>
                        <a:rPr lang="es-MX" sz="1400" dirty="0" smtClean="0">
                          <a:latin typeface="Arial" panose="020B0604020202020204" pitchFamily="34" charset="0"/>
                          <a:cs typeface="Arial" panose="020B0604020202020204" pitchFamily="34" charset="0"/>
                        </a:rPr>
                        <a:t>Ed.</a:t>
                      </a:r>
                      <a:r>
                        <a:rPr lang="es-MX" sz="1400" baseline="0" dirty="0" smtClean="0">
                          <a:latin typeface="Arial" panose="020B0604020202020204" pitchFamily="34" charset="0"/>
                          <a:cs typeface="Arial" panose="020B0604020202020204" pitchFamily="34" charset="0"/>
                        </a:rPr>
                        <a:t> Física</a:t>
                      </a:r>
                      <a:endParaRPr lang="es-MX" sz="1400" dirty="0">
                        <a:latin typeface="Arial" panose="020B0604020202020204" pitchFamily="34" charset="0"/>
                        <a:cs typeface="Arial" panose="020B0604020202020204" pitchFamily="34" charset="0"/>
                      </a:endParaRPr>
                    </a:p>
                  </a:txBody>
                  <a:tcPr marL="103209" marR="103209" marT="51604" marB="51604">
                    <a:solidFill>
                      <a:srgbClr val="0070C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Actividad de</a:t>
                      </a:r>
                      <a:r>
                        <a:rPr lang="es-MX" sz="1400" baseline="0" dirty="0" smtClean="0">
                          <a:latin typeface="Arial" panose="020B0604020202020204" pitchFamily="34" charset="0"/>
                          <a:cs typeface="Arial" panose="020B0604020202020204" pitchFamily="34" charset="0"/>
                        </a:rPr>
                        <a:t> Buen día</a:t>
                      </a:r>
                      <a:endParaRPr lang="es-MX" sz="1400" dirty="0" smtClean="0">
                        <a:latin typeface="Arial" panose="020B0604020202020204" pitchFamily="34" charset="0"/>
                        <a:cs typeface="Arial" panose="020B0604020202020204" pitchFamily="34" charset="0"/>
                      </a:endParaRPr>
                    </a:p>
                  </a:txBody>
                  <a:tcPr marL="103209" marR="103209" marT="51604" marB="51604">
                    <a:lnB w="12700" cap="flat" cmpd="sng" algn="ctr">
                      <a:solidFill>
                        <a:schemeClr val="tx1"/>
                      </a:solidFill>
                      <a:prstDash val="solid"/>
                      <a:round/>
                      <a:headEnd type="none" w="med" len="med"/>
                      <a:tailEnd type="none" w="med" len="med"/>
                    </a:lnB>
                    <a:solidFill>
                      <a:srgbClr val="FF006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Actividad de</a:t>
                      </a:r>
                      <a:r>
                        <a:rPr lang="es-MX" sz="1400" baseline="0" dirty="0" smtClean="0">
                          <a:latin typeface="Arial" panose="020B0604020202020204" pitchFamily="34" charset="0"/>
                          <a:cs typeface="Arial" panose="020B0604020202020204" pitchFamily="34" charset="0"/>
                        </a:rPr>
                        <a:t> Buen día</a:t>
                      </a:r>
                      <a:endParaRPr lang="es-MX" sz="1400" dirty="0" smtClean="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s-MX" sz="1400" dirty="0" smtClean="0">
                        <a:latin typeface="Arial" panose="020B0604020202020204" pitchFamily="34" charset="0"/>
                        <a:cs typeface="Arial" panose="020B0604020202020204" pitchFamily="34" charset="0"/>
                      </a:endParaRPr>
                    </a:p>
                  </a:txBody>
                  <a:tcPr marL="103209" marR="103209" marT="51604" marB="51604">
                    <a:lnB w="12700" cap="flat" cmpd="sng" algn="ctr">
                      <a:solidFill>
                        <a:schemeClr val="tx1"/>
                      </a:solidFill>
                      <a:prstDash val="solid"/>
                      <a:round/>
                      <a:headEnd type="none" w="med" len="med"/>
                      <a:tailEnd type="none" w="med" len="med"/>
                    </a:lnB>
                    <a:solidFill>
                      <a:srgbClr val="FF0066"/>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Actividad de</a:t>
                      </a:r>
                      <a:r>
                        <a:rPr lang="es-MX" sz="1400" baseline="0" dirty="0" smtClean="0">
                          <a:latin typeface="Arial" panose="020B0604020202020204" pitchFamily="34" charset="0"/>
                          <a:cs typeface="Arial" panose="020B0604020202020204" pitchFamily="34" charset="0"/>
                        </a:rPr>
                        <a:t> Buen día</a:t>
                      </a:r>
                      <a:endParaRPr lang="es-MX" sz="1400" dirty="0" smtClean="0">
                        <a:latin typeface="Arial" panose="020B0604020202020204" pitchFamily="34" charset="0"/>
                        <a:cs typeface="Arial" panose="020B0604020202020204" pitchFamily="34" charset="0"/>
                      </a:endParaRPr>
                    </a:p>
                    <a:p>
                      <a:pPr algn="ctr"/>
                      <a:endParaRPr lang="es-MX" sz="1400" dirty="0">
                        <a:latin typeface="Arial" panose="020B0604020202020204" pitchFamily="34" charset="0"/>
                        <a:cs typeface="Arial" panose="020B0604020202020204" pitchFamily="34" charset="0"/>
                      </a:endParaRPr>
                    </a:p>
                  </a:txBody>
                  <a:tcPr marL="103209" marR="103209" marT="51604" marB="51604">
                    <a:lnB w="12700" cap="flat" cmpd="sng" algn="ctr">
                      <a:solidFill>
                        <a:schemeClr val="tx1"/>
                      </a:solidFill>
                      <a:prstDash val="solid"/>
                      <a:round/>
                      <a:headEnd type="none" w="med" len="med"/>
                      <a:tailEnd type="none" w="med" len="med"/>
                    </a:lnB>
                    <a:solidFill>
                      <a:srgbClr val="FF0066"/>
                    </a:solidFill>
                  </a:tcPr>
                </a:tc>
                <a:extLst>
                  <a:ext uri="{0D108BD9-81ED-4DB2-BD59-A6C34878D82A}">
                    <a16:rowId xmlns:a16="http://schemas.microsoft.com/office/drawing/2014/main" val="85411569"/>
                  </a:ext>
                </a:extLst>
              </a:tr>
              <a:tr h="818781">
                <a:tc vMerge="1">
                  <a:txBody>
                    <a:bodyPr/>
                    <a:lstStyle/>
                    <a:p>
                      <a:endParaRPr lang="es-MX"/>
                    </a:p>
                  </a:txBody>
                  <a:tcPr/>
                </a:tc>
                <a:tc vMerge="1">
                  <a:txBody>
                    <a:bodyPr/>
                    <a:lstStyle/>
                    <a:p>
                      <a:endParaRPr lang="es-MX"/>
                    </a:p>
                  </a:txBody>
                  <a:tcPr/>
                </a:tc>
                <a:tc vMerge="1">
                  <a:txBody>
                    <a:bodyPr/>
                    <a:lstStyle/>
                    <a:p>
                      <a:endParaRPr lang="es-MX"/>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Más</a:t>
                      </a:r>
                      <a:r>
                        <a:rPr lang="es-MX" sz="1400" baseline="0" dirty="0" smtClean="0">
                          <a:latin typeface="Arial" panose="020B0604020202020204" pitchFamily="34" charset="0"/>
                          <a:cs typeface="Arial" panose="020B0604020202020204" pitchFamily="34" charset="0"/>
                        </a:rPr>
                        <a:t> de la oveja</a:t>
                      </a:r>
                      <a:endParaRPr lang="es-MX" sz="1400" dirty="0" smtClean="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L </a:t>
                      </a:r>
                      <a:r>
                        <a:rPr lang="es-MX" sz="1400" dirty="0" smtClean="0">
                          <a:latin typeface="Arial" panose="020B0604020202020204" pitchFamily="34" charset="0"/>
                          <a:cs typeface="Arial" panose="020B0604020202020204" pitchFamily="34" charset="0"/>
                        </a:rPr>
                        <a:t>y </a:t>
                      </a:r>
                      <a:r>
                        <a:rPr lang="es-MX" sz="1400" baseline="0" dirty="0" smtClean="0">
                          <a:latin typeface="Arial" panose="020B0604020202020204" pitchFamily="34" charset="0"/>
                          <a:cs typeface="Arial" panose="020B0604020202020204" pitchFamily="34" charset="0"/>
                        </a:rPr>
                        <a:t>C</a:t>
                      </a:r>
                      <a:endParaRPr lang="es-MX" sz="1400" dirty="0" smtClean="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s-MX" sz="1400" dirty="0" smtClean="0">
                        <a:latin typeface="Arial" panose="020B0604020202020204" pitchFamily="34" charset="0"/>
                        <a:cs typeface="Arial" panose="020B0604020202020204" pitchFamily="34" charset="0"/>
                      </a:endParaRPr>
                    </a:p>
                  </a:txBody>
                  <a:tcPr marL="103209" marR="103209" marT="51604" marB="51604">
                    <a:lnT w="12700" cap="flat" cmpd="sng" algn="ctr">
                      <a:solidFill>
                        <a:schemeClr val="tx1"/>
                      </a:solidFill>
                      <a:prstDash val="solid"/>
                      <a:round/>
                      <a:headEnd type="none" w="med" len="med"/>
                      <a:tailEnd type="none" w="med" len="med"/>
                    </a:lnT>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¿Hortalizas y verduras?</a:t>
                      </a:r>
                    </a:p>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L</a:t>
                      </a:r>
                      <a:r>
                        <a:rPr lang="es-MX" sz="1400" baseline="0" dirty="0" smtClean="0">
                          <a:latin typeface="Arial" panose="020B0604020202020204" pitchFamily="34" charset="0"/>
                          <a:cs typeface="Arial" panose="020B0604020202020204" pitchFamily="34" charset="0"/>
                        </a:rPr>
                        <a:t> y C</a:t>
                      </a:r>
                      <a:endParaRPr lang="es-MX" sz="1400" dirty="0" smtClean="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s-MX" sz="1400" dirty="0" smtClean="0">
                        <a:latin typeface="Arial" panose="020B0604020202020204" pitchFamily="34" charset="0"/>
                        <a:cs typeface="Arial" panose="020B0604020202020204" pitchFamily="34" charset="0"/>
                      </a:endParaRPr>
                    </a:p>
                  </a:txBody>
                  <a:tcPr marL="103209" marR="103209" marT="51604" marB="51604">
                    <a:lnT w="12700" cap="flat" cmpd="sng" algn="ctr">
                      <a:solidFill>
                        <a:schemeClr val="tx1"/>
                      </a:solidFill>
                      <a:prstDash val="solid"/>
                      <a:round/>
                      <a:headEnd type="none" w="med" len="med"/>
                      <a:tailEnd type="none" w="med" len="med"/>
                    </a:lnT>
                    <a:solidFill>
                      <a:srgbClr val="FF3300"/>
                    </a:solidFill>
                  </a:tcPr>
                </a:tc>
                <a:tc>
                  <a:txBody>
                    <a:bodyPr/>
                    <a:lstStyle/>
                    <a:p>
                      <a:pPr marL="0" marR="0" indent="0" algn="ctr" defTabSz="1032083" rtl="0" eaLnBrk="1" fontAlgn="auto" latinLnBrk="0" hangingPunct="1">
                        <a:lnSpc>
                          <a:spcPct val="100000"/>
                        </a:lnSpc>
                        <a:spcBef>
                          <a:spcPts val="0"/>
                        </a:spcBef>
                        <a:spcAft>
                          <a:spcPts val="0"/>
                        </a:spcAft>
                        <a:buClrTx/>
                        <a:buSzTx/>
                        <a:buFontTx/>
                        <a:buNone/>
                        <a:tabLst/>
                        <a:defRPr/>
                      </a:pPr>
                      <a:endParaRPr lang="es-MX" sz="1400" dirty="0" smtClean="0">
                        <a:latin typeface="Arial" panose="020B0604020202020204" pitchFamily="34" charset="0"/>
                        <a:cs typeface="Arial" panose="020B0604020202020204" pitchFamily="34" charset="0"/>
                      </a:endParaRPr>
                    </a:p>
                    <a:p>
                      <a:pPr marL="0" marR="0" indent="0" algn="ctr" defTabSz="1032083"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Rincones</a:t>
                      </a:r>
                      <a:endParaRPr lang="es-MX" sz="1400" dirty="0" smtClean="0">
                        <a:latin typeface="Arial" panose="020B0604020202020204" pitchFamily="34" charset="0"/>
                        <a:cs typeface="Arial" panose="020B0604020202020204" pitchFamily="34" charset="0"/>
                      </a:endParaRPr>
                    </a:p>
                    <a:p>
                      <a:pPr algn="ctr"/>
                      <a:r>
                        <a:rPr lang="es-MX" sz="1400" dirty="0" smtClean="0">
                          <a:latin typeface="Arial" panose="020B0604020202020204" pitchFamily="34" charset="0"/>
                          <a:cs typeface="Arial" panose="020B0604020202020204" pitchFamily="34" charset="0"/>
                        </a:rPr>
                        <a:t>PM</a:t>
                      </a:r>
                      <a:endParaRPr lang="es-MX" sz="1400" dirty="0">
                        <a:latin typeface="Arial" panose="020B0604020202020204" pitchFamily="34" charset="0"/>
                        <a:cs typeface="Arial" panose="020B0604020202020204" pitchFamily="34" charset="0"/>
                      </a:endParaRPr>
                    </a:p>
                  </a:txBody>
                  <a:tcPr marL="103209" marR="103209" marT="51604" marB="51604">
                    <a:lnT w="12700" cap="flat" cmpd="sng" algn="ctr">
                      <a:solidFill>
                        <a:schemeClr val="tx1"/>
                      </a:solidFill>
                      <a:prstDash val="solid"/>
                      <a:round/>
                      <a:headEnd type="none" w="med" len="med"/>
                      <a:tailEnd type="none" w="med" len="med"/>
                    </a:lnT>
                    <a:solidFill>
                      <a:srgbClr val="CC3399"/>
                    </a:solidFill>
                  </a:tcPr>
                </a:tc>
                <a:extLst>
                  <a:ext uri="{0D108BD9-81ED-4DB2-BD59-A6C34878D82A}">
                    <a16:rowId xmlns:a16="http://schemas.microsoft.com/office/drawing/2014/main" val="2940724688"/>
                  </a:ext>
                </a:extLst>
              </a:tr>
              <a:tr h="515570">
                <a:tc>
                  <a:txBody>
                    <a:bodyPr/>
                    <a:lstStyle/>
                    <a:p>
                      <a:pPr algn="l"/>
                      <a:endParaRPr lang="es-MX" sz="1200" dirty="0" smtClean="0">
                        <a:latin typeface="Arial" panose="020B0604020202020204" pitchFamily="34" charset="0"/>
                        <a:cs typeface="Arial" panose="020B0604020202020204" pitchFamily="34" charset="0"/>
                      </a:endParaRPr>
                    </a:p>
                    <a:p>
                      <a:pPr algn="l"/>
                      <a:r>
                        <a:rPr lang="es-MX" sz="1200" dirty="0" smtClean="0">
                          <a:latin typeface="Arial" panose="020B0604020202020204" pitchFamily="34" charset="0"/>
                          <a:cs typeface="Arial" panose="020B0604020202020204" pitchFamily="34" charset="0"/>
                        </a:rPr>
                        <a:t>9:00–9:30</a:t>
                      </a:r>
                      <a:endParaRPr lang="es-MX" sz="1200" dirty="0">
                        <a:latin typeface="Arial" panose="020B0604020202020204" pitchFamily="34" charset="0"/>
                        <a:cs typeface="Arial" panose="020B0604020202020204" pitchFamily="34" charset="0"/>
                      </a:endParaRPr>
                    </a:p>
                  </a:txBody>
                  <a:tcPr marL="103209" marR="103209" marT="51604" marB="5160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¿Qué es el cerdito?</a:t>
                      </a:r>
                    </a:p>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L y </a:t>
                      </a:r>
                      <a:r>
                        <a:rPr lang="es-MX" sz="1400" baseline="0" dirty="0" smtClean="0">
                          <a:latin typeface="Arial" panose="020B0604020202020204" pitchFamily="34" charset="0"/>
                          <a:cs typeface="Arial" panose="020B0604020202020204" pitchFamily="34" charset="0"/>
                        </a:rPr>
                        <a:t>C</a:t>
                      </a:r>
                      <a:endParaRPr lang="es-MX" sz="1400" dirty="0" smtClean="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s-MX" sz="1400" dirty="0" smtClean="0">
                        <a:latin typeface="Arial" panose="020B0604020202020204" pitchFamily="34" charset="0"/>
                        <a:cs typeface="Arial" panose="020B0604020202020204" pitchFamily="34" charset="0"/>
                      </a:endParaRPr>
                    </a:p>
                  </a:txBody>
                  <a:tcPr marL="103209" marR="103209" marT="51604" marB="51604">
                    <a:solidFill>
                      <a:srgbClr val="92D050"/>
                    </a:solidFill>
                  </a:tcPr>
                </a:tc>
                <a:tc>
                  <a:txBody>
                    <a:bodyPr/>
                    <a:lstStyle/>
                    <a:p>
                      <a:pPr algn="ctr"/>
                      <a:endParaRPr lang="es-MX" sz="1400" dirty="0" smtClean="0">
                        <a:latin typeface="Arial" panose="020B0604020202020204" pitchFamily="34" charset="0"/>
                        <a:cs typeface="Arial" panose="020B0604020202020204" pitchFamily="34" charset="0"/>
                      </a:endParaRPr>
                    </a:p>
                    <a:p>
                      <a:pPr algn="ctr"/>
                      <a:r>
                        <a:rPr lang="es-MX" sz="1400" dirty="0" smtClean="0">
                          <a:latin typeface="Arial" panose="020B0604020202020204" pitchFamily="34" charset="0"/>
                          <a:cs typeface="Arial" panose="020B0604020202020204" pitchFamily="34" charset="0"/>
                        </a:rPr>
                        <a:t>Ed. Artística</a:t>
                      </a:r>
                      <a:endParaRPr lang="es-MX" sz="1400" dirty="0">
                        <a:latin typeface="Arial" panose="020B0604020202020204" pitchFamily="34" charset="0"/>
                        <a:cs typeface="Arial" panose="020B0604020202020204" pitchFamily="34" charset="0"/>
                      </a:endParaRPr>
                    </a:p>
                  </a:txBody>
                  <a:tcPr marL="103209" marR="103209" marT="51604" marB="51604">
                    <a:solidFill>
                      <a:srgbClr val="00B0F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Lana y más</a:t>
                      </a:r>
                      <a:endParaRPr lang="es-MX" sz="1400" dirty="0" smtClean="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E</a:t>
                      </a:r>
                    </a:p>
                  </a:txBody>
                  <a:tcPr marL="103209" marR="103209" marT="51604" marB="51604">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Contando</a:t>
                      </a:r>
                      <a:r>
                        <a:rPr lang="es-MX" sz="1400" baseline="0" dirty="0" smtClean="0">
                          <a:latin typeface="Arial" panose="020B0604020202020204" pitchFamily="34" charset="0"/>
                          <a:cs typeface="Arial" panose="020B0604020202020204" pitchFamily="34" charset="0"/>
                        </a:rPr>
                        <a:t> granos de elotes</a:t>
                      </a:r>
                      <a:endParaRPr lang="es-MX" sz="1400" dirty="0" smtClean="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PM</a:t>
                      </a:r>
                      <a:endParaRPr lang="es-MX" sz="1400" dirty="0" smtClean="0">
                        <a:latin typeface="Arial" panose="020B0604020202020204" pitchFamily="34" charset="0"/>
                        <a:cs typeface="Arial" panose="020B0604020202020204" pitchFamily="34" charset="0"/>
                      </a:endParaRPr>
                    </a:p>
                    <a:p>
                      <a:pPr algn="ctr"/>
                      <a:endParaRPr lang="es-MX" sz="1400" dirty="0">
                        <a:latin typeface="Arial" panose="020B0604020202020204" pitchFamily="34" charset="0"/>
                        <a:cs typeface="Arial" panose="020B0604020202020204" pitchFamily="34" charset="0"/>
                      </a:endParaRPr>
                    </a:p>
                  </a:txBody>
                  <a:tcPr marL="103209" marR="103209" marT="51604" marB="51604">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s-MX" sz="1400" dirty="0" smtClean="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Rincones</a:t>
                      </a:r>
                    </a:p>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L y C</a:t>
                      </a:r>
                    </a:p>
                    <a:p>
                      <a:pPr marL="0" marR="0" indent="0" algn="ctr" defTabSz="914400" rtl="0" eaLnBrk="1" fontAlgn="auto" latinLnBrk="0" hangingPunct="1">
                        <a:lnSpc>
                          <a:spcPct val="100000"/>
                        </a:lnSpc>
                        <a:spcBef>
                          <a:spcPts val="0"/>
                        </a:spcBef>
                        <a:spcAft>
                          <a:spcPts val="0"/>
                        </a:spcAft>
                        <a:buClrTx/>
                        <a:buSzTx/>
                        <a:buFontTx/>
                        <a:buNone/>
                        <a:tabLst/>
                        <a:defRPr/>
                      </a:pPr>
                      <a:endParaRPr lang="es-MX" sz="1400" dirty="0" smtClean="0">
                        <a:latin typeface="Arial" panose="020B0604020202020204" pitchFamily="34" charset="0"/>
                        <a:cs typeface="Arial" panose="020B0604020202020204" pitchFamily="34" charset="0"/>
                      </a:endParaRPr>
                    </a:p>
                  </a:txBody>
                  <a:tcPr marL="103209" marR="103209" marT="51604" marB="51604">
                    <a:solidFill>
                      <a:srgbClr val="CC3399"/>
                    </a:solidFill>
                  </a:tcPr>
                </a:tc>
                <a:extLst>
                  <a:ext uri="{0D108BD9-81ED-4DB2-BD59-A6C34878D82A}">
                    <a16:rowId xmlns:a16="http://schemas.microsoft.com/office/drawing/2014/main" val="3976058915"/>
                  </a:ext>
                </a:extLst>
              </a:tr>
              <a:tr h="734285">
                <a:tc>
                  <a:txBody>
                    <a:bodyPr/>
                    <a:lstStyle/>
                    <a:p>
                      <a:pPr algn="l"/>
                      <a:endParaRPr lang="es-MX" sz="1200" dirty="0" smtClean="0">
                        <a:latin typeface="Arial" panose="020B0604020202020204" pitchFamily="34" charset="0"/>
                        <a:cs typeface="Arial" panose="020B0604020202020204" pitchFamily="34" charset="0"/>
                      </a:endParaRPr>
                    </a:p>
                    <a:p>
                      <a:pPr algn="l"/>
                      <a:r>
                        <a:rPr lang="es-MX" sz="1200" dirty="0" smtClean="0">
                          <a:latin typeface="Arial" panose="020B0604020202020204" pitchFamily="34" charset="0"/>
                          <a:cs typeface="Arial" panose="020B0604020202020204" pitchFamily="34" charset="0"/>
                        </a:rPr>
                        <a:t>9:30–10:00 </a:t>
                      </a:r>
                      <a:endParaRPr lang="es-MX" sz="1200" dirty="0">
                        <a:latin typeface="Arial" panose="020B0604020202020204" pitchFamily="34" charset="0"/>
                        <a:cs typeface="Arial" panose="020B0604020202020204" pitchFamily="34" charset="0"/>
                      </a:endParaRPr>
                    </a:p>
                  </a:txBody>
                  <a:tcPr marL="103209" marR="103209" marT="51604" marB="51604"/>
                </a:tc>
                <a:tc>
                  <a:txBody>
                    <a:bodyPr/>
                    <a:lstStyle/>
                    <a:p>
                      <a:pPr algn="ctr"/>
                      <a:r>
                        <a:rPr lang="es-MX" sz="1400" dirty="0" smtClean="0">
                          <a:latin typeface="Arial" panose="020B0604020202020204" pitchFamily="34" charset="0"/>
                          <a:cs typeface="Arial" panose="020B0604020202020204" pitchFamily="34" charset="0"/>
                        </a:rPr>
                        <a:t>Derivados</a:t>
                      </a:r>
                      <a:r>
                        <a:rPr lang="es-MX" sz="1400" baseline="0" dirty="0" smtClean="0">
                          <a:latin typeface="Arial" panose="020B0604020202020204" pitchFamily="34" charset="0"/>
                          <a:cs typeface="Arial" panose="020B0604020202020204" pitchFamily="34" charset="0"/>
                        </a:rPr>
                        <a:t> de mi amigo</a:t>
                      </a:r>
                    </a:p>
                    <a:p>
                      <a:pPr algn="ctr"/>
                      <a:r>
                        <a:rPr lang="es-MX" sz="1400" baseline="0" dirty="0" smtClean="0">
                          <a:latin typeface="Arial" panose="020B0604020202020204" pitchFamily="34" charset="0"/>
                          <a:cs typeface="Arial" panose="020B0604020202020204" pitchFamily="34" charset="0"/>
                        </a:rPr>
                        <a:t>E</a:t>
                      </a:r>
                      <a:endParaRPr lang="es-MX" sz="1400" dirty="0" smtClean="0">
                        <a:latin typeface="Arial" panose="020B0604020202020204" pitchFamily="34" charset="0"/>
                        <a:cs typeface="Arial" panose="020B0604020202020204" pitchFamily="34" charset="0"/>
                      </a:endParaRPr>
                    </a:p>
                  </a:txBody>
                  <a:tcPr marL="103209" marR="103209" marT="51604" marB="51604">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Conozcan</a:t>
                      </a:r>
                      <a:r>
                        <a:rPr lang="es-MX" sz="1400" baseline="0" dirty="0" smtClean="0">
                          <a:latin typeface="Arial" panose="020B0604020202020204" pitchFamily="34" charset="0"/>
                          <a:cs typeface="Arial" panose="020B0604020202020204" pitchFamily="34" charset="0"/>
                        </a:rPr>
                        <a:t> el </a:t>
                      </a:r>
                      <a:r>
                        <a:rPr lang="es-MX" sz="1400" dirty="0" smtClean="0">
                          <a:latin typeface="Arial" panose="020B0604020202020204" pitchFamily="34" charset="0"/>
                          <a:cs typeface="Arial" panose="020B0604020202020204" pitchFamily="34" charset="0"/>
                        </a:rPr>
                        <a:t>pato</a:t>
                      </a:r>
                    </a:p>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L y </a:t>
                      </a:r>
                      <a:r>
                        <a:rPr lang="es-MX" sz="1400" baseline="0" dirty="0" smtClean="0">
                          <a:latin typeface="Arial" panose="020B0604020202020204" pitchFamily="34" charset="0"/>
                          <a:cs typeface="Arial" panose="020B0604020202020204" pitchFamily="34" charset="0"/>
                        </a:rPr>
                        <a:t>C</a:t>
                      </a:r>
                      <a:endParaRPr lang="es-MX" sz="1400" dirty="0" smtClean="0">
                        <a:latin typeface="Arial" panose="020B0604020202020204" pitchFamily="34" charset="0"/>
                        <a:cs typeface="Arial" panose="020B0604020202020204" pitchFamily="34" charset="0"/>
                      </a:endParaRPr>
                    </a:p>
                  </a:txBody>
                  <a:tcPr marL="103209" marR="103209" marT="51604" marB="51604">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Taller de</a:t>
                      </a:r>
                      <a:r>
                        <a:rPr lang="es-MX" sz="1400" baseline="0" dirty="0" smtClean="0">
                          <a:latin typeface="Arial" panose="020B0604020202020204" pitchFamily="34" charset="0"/>
                          <a:cs typeface="Arial" panose="020B0604020202020204" pitchFamily="34" charset="0"/>
                        </a:rPr>
                        <a:t> la oveja</a:t>
                      </a:r>
                      <a:endParaRPr lang="es-MX" sz="1400" dirty="0" smtClean="0">
                        <a:latin typeface="Arial" panose="020B0604020202020204" pitchFamily="34" charset="0"/>
                        <a:cs typeface="Arial" panose="020B060402020202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L y</a:t>
                      </a:r>
                      <a:r>
                        <a:rPr lang="es-MX" sz="1400" baseline="0" dirty="0" smtClean="0">
                          <a:latin typeface="Arial" panose="020B0604020202020204" pitchFamily="34" charset="0"/>
                          <a:cs typeface="Arial" panose="020B0604020202020204" pitchFamily="34" charset="0"/>
                        </a:rPr>
                        <a:t> C</a:t>
                      </a:r>
                      <a:endParaRPr lang="es-MX" sz="1400" dirty="0" smtClean="0">
                        <a:latin typeface="Arial" panose="020B0604020202020204" pitchFamily="34" charset="0"/>
                        <a:cs typeface="Arial" panose="020B0604020202020204" pitchFamily="34" charset="0"/>
                      </a:endParaRPr>
                    </a:p>
                  </a:txBody>
                  <a:tcPr marL="103209" marR="103209" marT="51604" marB="51604">
                    <a:solidFill>
                      <a:srgbClr val="FF33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Beneficios</a:t>
                      </a:r>
                      <a:r>
                        <a:rPr lang="es-MX" sz="1400" baseline="0" dirty="0" smtClean="0">
                          <a:latin typeface="Arial" panose="020B0604020202020204" pitchFamily="34" charset="0"/>
                          <a:cs typeface="Arial" panose="020B0604020202020204" pitchFamily="34" charset="0"/>
                        </a:rPr>
                        <a:t> del sembradío</a:t>
                      </a:r>
                    </a:p>
                    <a:p>
                      <a:pPr marL="0" marR="0" indent="0" algn="ctr" defTabSz="914400" rtl="0" eaLnBrk="1" fontAlgn="auto" latinLnBrk="0" hangingPunct="1">
                        <a:lnSpc>
                          <a:spcPct val="100000"/>
                        </a:lnSpc>
                        <a:spcBef>
                          <a:spcPts val="0"/>
                        </a:spcBef>
                        <a:spcAft>
                          <a:spcPts val="0"/>
                        </a:spcAft>
                        <a:buClrTx/>
                        <a:buSzTx/>
                        <a:buFontTx/>
                        <a:buNone/>
                        <a:tabLst/>
                        <a:defRPr/>
                      </a:pPr>
                      <a:r>
                        <a:rPr lang="es-MX" sz="1400" baseline="0" dirty="0" smtClean="0">
                          <a:latin typeface="Arial" panose="020B0604020202020204" pitchFamily="34" charset="0"/>
                          <a:cs typeface="Arial" panose="020B0604020202020204" pitchFamily="34" charset="0"/>
                        </a:rPr>
                        <a:t>E</a:t>
                      </a:r>
                      <a:endParaRPr lang="es-MX" sz="1400" dirty="0" smtClean="0">
                        <a:latin typeface="Arial" panose="020B0604020202020204" pitchFamily="34" charset="0"/>
                        <a:cs typeface="Arial" panose="020B0604020202020204" pitchFamily="34" charset="0"/>
                      </a:endParaRPr>
                    </a:p>
                  </a:txBody>
                  <a:tcPr marL="103209" marR="103209" marT="51604" marB="51604">
                    <a:solidFill>
                      <a:srgbClr val="3399FF"/>
                    </a:solidFill>
                  </a:tcPr>
                </a:tc>
                <a:tc>
                  <a:txBody>
                    <a:bodyPr/>
                    <a:lstStyle/>
                    <a:p>
                      <a:pPr marL="0" marR="0" indent="0" algn="ctr" defTabSz="1032083"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Rincones</a:t>
                      </a:r>
                    </a:p>
                    <a:p>
                      <a:pPr marL="0" marR="0" indent="0" algn="ctr" defTabSz="1032083"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E</a:t>
                      </a:r>
                    </a:p>
                    <a:p>
                      <a:pPr algn="ctr"/>
                      <a:endParaRPr lang="es-MX" sz="1400" dirty="0">
                        <a:latin typeface="Arial" panose="020B0604020202020204" pitchFamily="34" charset="0"/>
                        <a:cs typeface="Arial" panose="020B0604020202020204" pitchFamily="34" charset="0"/>
                      </a:endParaRPr>
                    </a:p>
                  </a:txBody>
                  <a:tcPr marL="103209" marR="103209" marT="51604" marB="51604">
                    <a:solidFill>
                      <a:srgbClr val="CC3399"/>
                    </a:solidFill>
                  </a:tcPr>
                </a:tc>
                <a:extLst>
                  <a:ext uri="{0D108BD9-81ED-4DB2-BD59-A6C34878D82A}">
                    <a16:rowId xmlns:a16="http://schemas.microsoft.com/office/drawing/2014/main" val="1707711916"/>
                  </a:ext>
                </a:extLst>
              </a:tr>
              <a:tr h="653808">
                <a:tc>
                  <a:txBody>
                    <a:bodyPr/>
                    <a:lstStyle/>
                    <a:p>
                      <a:pPr algn="l"/>
                      <a:r>
                        <a:rPr lang="es-MX" sz="1200" dirty="0" smtClean="0">
                          <a:latin typeface="Arial" panose="020B0604020202020204" pitchFamily="34" charset="0"/>
                          <a:cs typeface="Arial" panose="020B0604020202020204" pitchFamily="34" charset="0"/>
                        </a:rPr>
                        <a:t>10:00–10:30 </a:t>
                      </a:r>
                      <a:endParaRPr lang="es-MX" sz="1200" dirty="0">
                        <a:latin typeface="Arial" panose="020B0604020202020204" pitchFamily="34" charset="0"/>
                        <a:cs typeface="Arial" panose="020B0604020202020204" pitchFamily="34" charset="0"/>
                      </a:endParaRPr>
                    </a:p>
                  </a:txBody>
                  <a:tcPr marL="103209" marR="103209" marT="51604" marB="51604"/>
                </a:tc>
                <a:tc>
                  <a:txBody>
                    <a:bodyPr/>
                    <a:lstStyle/>
                    <a:p>
                      <a:pPr algn="ctr"/>
                      <a:r>
                        <a:rPr lang="es-MX" sz="1400" dirty="0" smtClean="0">
                          <a:latin typeface="Arial" panose="020B0604020202020204" pitchFamily="34" charset="0"/>
                          <a:cs typeface="Arial" panose="020B0604020202020204" pitchFamily="34" charset="0"/>
                        </a:rPr>
                        <a:t>Taller</a:t>
                      </a:r>
                      <a:r>
                        <a:rPr lang="es-MX" sz="1400" baseline="0" dirty="0" smtClean="0">
                          <a:latin typeface="Arial" panose="020B0604020202020204" pitchFamily="34" charset="0"/>
                          <a:cs typeface="Arial" panose="020B0604020202020204" pitchFamily="34" charset="0"/>
                        </a:rPr>
                        <a:t> del cerdito</a:t>
                      </a:r>
                    </a:p>
                    <a:p>
                      <a:pPr algn="ctr"/>
                      <a:r>
                        <a:rPr lang="es-MX" sz="1400" baseline="0" dirty="0" smtClean="0">
                          <a:latin typeface="Arial" panose="020B0604020202020204" pitchFamily="34" charset="0"/>
                          <a:cs typeface="Arial" panose="020B0604020202020204" pitchFamily="34" charset="0"/>
                        </a:rPr>
                        <a:t>L y C</a:t>
                      </a:r>
                      <a:endParaRPr lang="es-MX" sz="1400" dirty="0" smtClean="0">
                        <a:latin typeface="Arial" panose="020B0604020202020204" pitchFamily="34" charset="0"/>
                        <a:cs typeface="Arial" panose="020B0604020202020204" pitchFamily="34" charset="0"/>
                      </a:endParaRPr>
                    </a:p>
                    <a:p>
                      <a:pPr algn="ctr"/>
                      <a:endParaRPr lang="es-MX" sz="1400" dirty="0">
                        <a:latin typeface="Arial" panose="020B0604020202020204" pitchFamily="34" charset="0"/>
                        <a:cs typeface="Arial" panose="020B0604020202020204" pitchFamily="34" charset="0"/>
                      </a:endParaRPr>
                    </a:p>
                  </a:txBody>
                  <a:tcPr marL="103209" marR="103209" marT="51604" marB="51604">
                    <a:solidFill>
                      <a:srgbClr val="FF33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¿Se</a:t>
                      </a:r>
                      <a:r>
                        <a:rPr lang="es-MX" sz="1400" baseline="0" dirty="0" smtClean="0">
                          <a:latin typeface="Arial" panose="020B0604020202020204" pitchFamily="34" charset="0"/>
                          <a:cs typeface="Arial" panose="020B0604020202020204" pitchFamily="34" charset="0"/>
                        </a:rPr>
                        <a:t> come el pato?</a:t>
                      </a:r>
                    </a:p>
                    <a:p>
                      <a:pPr marL="0" marR="0" indent="0" algn="ctr" defTabSz="914400" rtl="0" eaLnBrk="1" fontAlgn="auto" latinLnBrk="0" hangingPunct="1">
                        <a:lnSpc>
                          <a:spcPct val="100000"/>
                        </a:lnSpc>
                        <a:spcBef>
                          <a:spcPts val="0"/>
                        </a:spcBef>
                        <a:spcAft>
                          <a:spcPts val="0"/>
                        </a:spcAft>
                        <a:buClrTx/>
                        <a:buSzTx/>
                        <a:buFontTx/>
                        <a:buNone/>
                        <a:tabLst/>
                        <a:defRPr/>
                      </a:pPr>
                      <a:r>
                        <a:rPr lang="es-MX" sz="1400" baseline="0" dirty="0" smtClean="0">
                          <a:latin typeface="Arial" panose="020B0604020202020204" pitchFamily="34" charset="0"/>
                          <a:cs typeface="Arial" panose="020B0604020202020204" pitchFamily="34" charset="0"/>
                        </a:rPr>
                        <a:t>E</a:t>
                      </a:r>
                      <a:endParaRPr lang="es-MX" sz="1400" dirty="0" smtClean="0">
                        <a:latin typeface="Arial" panose="020B0604020202020204" pitchFamily="34" charset="0"/>
                        <a:cs typeface="Arial" panose="020B0604020202020204" pitchFamily="34" charset="0"/>
                      </a:endParaRPr>
                    </a:p>
                    <a:p>
                      <a:pPr algn="ctr"/>
                      <a:endParaRPr lang="es-MX" sz="1400" dirty="0">
                        <a:latin typeface="Arial" panose="020B0604020202020204" pitchFamily="34" charset="0"/>
                        <a:cs typeface="Arial" panose="020B0604020202020204" pitchFamily="34" charset="0"/>
                      </a:endParaRPr>
                    </a:p>
                  </a:txBody>
                  <a:tcPr marL="103209" marR="103209" marT="51604" marB="51604">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Cuenta</a:t>
                      </a:r>
                      <a:r>
                        <a:rPr lang="es-MX" sz="1400" baseline="0" dirty="0" smtClean="0">
                          <a:latin typeface="Arial" panose="020B0604020202020204" pitchFamily="34" charset="0"/>
                          <a:cs typeface="Arial" panose="020B0604020202020204" pitchFamily="34" charset="0"/>
                        </a:rPr>
                        <a:t> los animales</a:t>
                      </a:r>
                    </a:p>
                    <a:p>
                      <a:pPr marL="0" marR="0" indent="0" algn="ctr" defTabSz="914400" rtl="0" eaLnBrk="1" fontAlgn="auto" latinLnBrk="0" hangingPunct="1">
                        <a:lnSpc>
                          <a:spcPct val="100000"/>
                        </a:lnSpc>
                        <a:spcBef>
                          <a:spcPts val="0"/>
                        </a:spcBef>
                        <a:spcAft>
                          <a:spcPts val="0"/>
                        </a:spcAft>
                        <a:buClrTx/>
                        <a:buSzTx/>
                        <a:buFontTx/>
                        <a:buNone/>
                        <a:tabLst/>
                        <a:defRPr/>
                      </a:pPr>
                      <a:r>
                        <a:rPr lang="es-MX" sz="1400" baseline="0" dirty="0" smtClean="0">
                          <a:latin typeface="Arial" panose="020B0604020202020204" pitchFamily="34" charset="0"/>
                          <a:cs typeface="Arial" panose="020B0604020202020204" pitchFamily="34" charset="0"/>
                        </a:rPr>
                        <a:t>PM</a:t>
                      </a:r>
                      <a:endParaRPr lang="es-MX" sz="1400" dirty="0" smtClean="0">
                        <a:latin typeface="Arial" panose="020B0604020202020204" pitchFamily="34" charset="0"/>
                        <a:cs typeface="Arial" panose="020B0604020202020204" pitchFamily="34" charset="0"/>
                      </a:endParaRPr>
                    </a:p>
                  </a:txBody>
                  <a:tcPr marL="103209" marR="103209" marT="51604" marB="51604">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Taller</a:t>
                      </a:r>
                      <a:r>
                        <a:rPr lang="es-MX" sz="1400" baseline="0" dirty="0" smtClean="0">
                          <a:latin typeface="Arial" panose="020B0604020202020204" pitchFamily="34" charset="0"/>
                          <a:cs typeface="Arial" panose="020B0604020202020204" pitchFamily="34" charset="0"/>
                        </a:rPr>
                        <a:t> de plastilina</a:t>
                      </a:r>
                    </a:p>
                    <a:p>
                      <a:pPr marL="0" marR="0" indent="0" algn="ctr" defTabSz="914400" rtl="0" eaLnBrk="1" fontAlgn="auto" latinLnBrk="0" hangingPunct="1">
                        <a:lnSpc>
                          <a:spcPct val="100000"/>
                        </a:lnSpc>
                        <a:spcBef>
                          <a:spcPts val="0"/>
                        </a:spcBef>
                        <a:spcAft>
                          <a:spcPts val="0"/>
                        </a:spcAft>
                        <a:buClrTx/>
                        <a:buSzTx/>
                        <a:buFontTx/>
                        <a:buNone/>
                        <a:tabLst/>
                        <a:defRPr/>
                      </a:pPr>
                      <a:r>
                        <a:rPr lang="es-MX" sz="1400" baseline="0" dirty="0" smtClean="0">
                          <a:latin typeface="Arial" panose="020B0604020202020204" pitchFamily="34" charset="0"/>
                          <a:cs typeface="Arial" panose="020B0604020202020204" pitchFamily="34" charset="0"/>
                        </a:rPr>
                        <a:t>E</a:t>
                      </a:r>
                      <a:endParaRPr lang="es-MX" sz="1400" dirty="0" smtClean="0">
                        <a:latin typeface="Arial" panose="020B0604020202020204" pitchFamily="34" charset="0"/>
                        <a:cs typeface="Arial" panose="020B0604020202020204" pitchFamily="34" charset="0"/>
                      </a:endParaRPr>
                    </a:p>
                  </a:txBody>
                  <a:tcPr marL="103209" marR="103209" marT="51604" marB="51604">
                    <a:solidFill>
                      <a:srgbClr val="00B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Video de la</a:t>
                      </a:r>
                      <a:r>
                        <a:rPr lang="es-MX" sz="1400" baseline="0" dirty="0" smtClean="0">
                          <a:latin typeface="Arial" panose="020B0604020202020204" pitchFamily="34" charset="0"/>
                          <a:cs typeface="Arial" panose="020B0604020202020204" pitchFamily="34" charset="0"/>
                        </a:rPr>
                        <a:t> semana</a:t>
                      </a:r>
                    </a:p>
                    <a:p>
                      <a:pPr marL="0" marR="0" indent="0" algn="ctr" defTabSz="914400" rtl="0" eaLnBrk="1" fontAlgn="auto" latinLnBrk="0" hangingPunct="1">
                        <a:lnSpc>
                          <a:spcPct val="100000"/>
                        </a:lnSpc>
                        <a:spcBef>
                          <a:spcPts val="0"/>
                        </a:spcBef>
                        <a:spcAft>
                          <a:spcPts val="0"/>
                        </a:spcAft>
                        <a:buClrTx/>
                        <a:buSzTx/>
                        <a:buFontTx/>
                        <a:buNone/>
                        <a:tabLst/>
                        <a:defRPr/>
                      </a:pPr>
                      <a:r>
                        <a:rPr lang="es-MX" sz="1400" baseline="0" dirty="0" smtClean="0">
                          <a:latin typeface="Arial" panose="020B0604020202020204" pitchFamily="34" charset="0"/>
                          <a:cs typeface="Arial" panose="020B0604020202020204" pitchFamily="34" charset="0"/>
                        </a:rPr>
                        <a:t>L y C</a:t>
                      </a:r>
                      <a:endParaRPr lang="es-MX" sz="1400" dirty="0" smtClean="0">
                        <a:latin typeface="Arial" panose="020B0604020202020204" pitchFamily="34" charset="0"/>
                        <a:cs typeface="Arial" panose="020B0604020202020204" pitchFamily="34" charset="0"/>
                      </a:endParaRPr>
                    </a:p>
                    <a:p>
                      <a:pPr algn="ctr"/>
                      <a:endParaRPr lang="es-MX" sz="1400" dirty="0">
                        <a:latin typeface="Arial" panose="020B0604020202020204" pitchFamily="34" charset="0"/>
                        <a:cs typeface="Arial" panose="020B0604020202020204" pitchFamily="34" charset="0"/>
                      </a:endParaRPr>
                    </a:p>
                  </a:txBody>
                  <a:tcPr marL="103209" marR="103209" marT="51604" marB="51604">
                    <a:solidFill>
                      <a:srgbClr val="FFFF00"/>
                    </a:solidFill>
                  </a:tcPr>
                </a:tc>
                <a:extLst>
                  <a:ext uri="{0D108BD9-81ED-4DB2-BD59-A6C34878D82A}">
                    <a16:rowId xmlns:a16="http://schemas.microsoft.com/office/drawing/2014/main" val="3154292091"/>
                  </a:ext>
                </a:extLst>
              </a:tr>
              <a:tr h="455312">
                <a:tc>
                  <a:txBody>
                    <a:bodyPr/>
                    <a:lstStyle/>
                    <a:p>
                      <a:pPr algn="l"/>
                      <a:r>
                        <a:rPr lang="es-MX" sz="1200" dirty="0" smtClean="0">
                          <a:latin typeface="Arial" panose="020B0604020202020204" pitchFamily="34" charset="0"/>
                          <a:cs typeface="Arial" panose="020B0604020202020204" pitchFamily="34" charset="0"/>
                        </a:rPr>
                        <a:t>10:30–11:30 </a:t>
                      </a:r>
                      <a:endParaRPr lang="es-MX" sz="1200" dirty="0">
                        <a:latin typeface="Arial" panose="020B0604020202020204" pitchFamily="34" charset="0"/>
                        <a:cs typeface="Arial" panose="020B0604020202020204" pitchFamily="34" charset="0"/>
                      </a:endParaRPr>
                    </a:p>
                  </a:txBody>
                  <a:tcPr marL="103209" marR="103209" marT="51604" marB="51604"/>
                </a:tc>
                <a:tc>
                  <a:txBody>
                    <a:bodyPr/>
                    <a:lstStyle/>
                    <a:p>
                      <a:pPr algn="ctr"/>
                      <a:r>
                        <a:rPr lang="es-MX" sz="1400" dirty="0" smtClean="0">
                          <a:latin typeface="Arial" panose="020B0604020202020204" pitchFamily="34" charset="0"/>
                          <a:cs typeface="Arial" panose="020B0604020202020204" pitchFamily="34" charset="0"/>
                        </a:rPr>
                        <a:t>RECESO</a:t>
                      </a:r>
                      <a:endParaRPr lang="es-MX" sz="1400" dirty="0">
                        <a:latin typeface="Arial" panose="020B0604020202020204" pitchFamily="34" charset="0"/>
                        <a:cs typeface="Arial" panose="020B0604020202020204" pitchFamily="34" charset="0"/>
                      </a:endParaRPr>
                    </a:p>
                  </a:txBody>
                  <a:tcPr marL="103209" marR="103209" marT="51604" marB="51604"/>
                </a:tc>
                <a:tc>
                  <a:txBody>
                    <a:bodyPr/>
                    <a:lstStyle/>
                    <a:p>
                      <a:pPr algn="ctr"/>
                      <a:r>
                        <a:rPr lang="es-MX" sz="1400" dirty="0" smtClean="0">
                          <a:latin typeface="Arial" panose="020B0604020202020204" pitchFamily="34" charset="0"/>
                          <a:cs typeface="Arial" panose="020B0604020202020204" pitchFamily="34" charset="0"/>
                        </a:rPr>
                        <a:t>RECESO</a:t>
                      </a:r>
                      <a:endParaRPr lang="es-MX" sz="1400" dirty="0">
                        <a:latin typeface="Arial" panose="020B0604020202020204" pitchFamily="34" charset="0"/>
                        <a:cs typeface="Arial" panose="020B0604020202020204" pitchFamily="34" charset="0"/>
                      </a:endParaRPr>
                    </a:p>
                  </a:txBody>
                  <a:tcPr marL="103209" marR="103209" marT="51604" marB="51604"/>
                </a:tc>
                <a:tc>
                  <a:txBody>
                    <a:bodyPr/>
                    <a:lstStyle/>
                    <a:p>
                      <a:pPr algn="ctr"/>
                      <a:r>
                        <a:rPr lang="es-MX" sz="1400" dirty="0" smtClean="0">
                          <a:latin typeface="Arial" panose="020B0604020202020204" pitchFamily="34" charset="0"/>
                          <a:cs typeface="Arial" panose="020B0604020202020204" pitchFamily="34" charset="0"/>
                        </a:rPr>
                        <a:t>RECESO</a:t>
                      </a:r>
                      <a:endParaRPr lang="es-MX" sz="1400" dirty="0">
                        <a:latin typeface="Arial" panose="020B0604020202020204" pitchFamily="34" charset="0"/>
                        <a:cs typeface="Arial" panose="020B0604020202020204" pitchFamily="34" charset="0"/>
                      </a:endParaRPr>
                    </a:p>
                  </a:txBody>
                  <a:tcPr marL="103209" marR="103209" marT="51604" marB="51604"/>
                </a:tc>
                <a:tc>
                  <a:txBody>
                    <a:bodyPr/>
                    <a:lstStyle/>
                    <a:p>
                      <a:pPr algn="ctr"/>
                      <a:r>
                        <a:rPr lang="es-MX" sz="1400" dirty="0" smtClean="0">
                          <a:latin typeface="Arial" panose="020B0604020202020204" pitchFamily="34" charset="0"/>
                          <a:cs typeface="Arial" panose="020B0604020202020204" pitchFamily="34" charset="0"/>
                        </a:rPr>
                        <a:t>RECESO</a:t>
                      </a:r>
                      <a:endParaRPr lang="es-MX" sz="1400" dirty="0">
                        <a:latin typeface="Arial" panose="020B0604020202020204" pitchFamily="34" charset="0"/>
                        <a:cs typeface="Arial" panose="020B0604020202020204" pitchFamily="34" charset="0"/>
                      </a:endParaRPr>
                    </a:p>
                  </a:txBody>
                  <a:tcPr marL="103209" marR="103209" marT="51604" marB="51604"/>
                </a:tc>
                <a:tc>
                  <a:txBody>
                    <a:bodyPr/>
                    <a:lstStyle/>
                    <a:p>
                      <a:pPr algn="ctr"/>
                      <a:r>
                        <a:rPr lang="es-MX" sz="1400" dirty="0" smtClean="0">
                          <a:latin typeface="Arial" panose="020B0604020202020204" pitchFamily="34" charset="0"/>
                          <a:cs typeface="Arial" panose="020B0604020202020204" pitchFamily="34" charset="0"/>
                        </a:rPr>
                        <a:t>RECESO</a:t>
                      </a:r>
                      <a:endParaRPr lang="es-MX" sz="1400" dirty="0">
                        <a:latin typeface="Arial" panose="020B0604020202020204" pitchFamily="34" charset="0"/>
                        <a:cs typeface="Arial" panose="020B0604020202020204" pitchFamily="34" charset="0"/>
                      </a:endParaRPr>
                    </a:p>
                  </a:txBody>
                  <a:tcPr marL="103209" marR="103209" marT="51604" marB="51604"/>
                </a:tc>
                <a:extLst>
                  <a:ext uri="{0D108BD9-81ED-4DB2-BD59-A6C34878D82A}">
                    <a16:rowId xmlns:a16="http://schemas.microsoft.com/office/drawing/2014/main" val="3412422047"/>
                  </a:ext>
                </a:extLst>
              </a:tr>
              <a:tr h="706928">
                <a:tc>
                  <a:txBody>
                    <a:bodyPr/>
                    <a:lstStyle/>
                    <a:p>
                      <a:pPr algn="l"/>
                      <a:r>
                        <a:rPr lang="es-MX" sz="1200" dirty="0" smtClean="0">
                          <a:latin typeface="Arial" panose="020B0604020202020204" pitchFamily="34" charset="0"/>
                          <a:cs typeface="Arial" panose="020B0604020202020204" pitchFamily="34" charset="0"/>
                        </a:rPr>
                        <a:t>11:30–12:00</a:t>
                      </a:r>
                      <a:endParaRPr lang="es-MX" sz="1200" dirty="0">
                        <a:latin typeface="Arial" panose="020B0604020202020204" pitchFamily="34" charset="0"/>
                        <a:cs typeface="Arial" panose="020B0604020202020204" pitchFamily="34" charset="0"/>
                      </a:endParaRPr>
                    </a:p>
                  </a:txBody>
                  <a:tcPr marL="103209" marR="103209" marT="51604" marB="51604"/>
                </a:tc>
                <a:tc>
                  <a:txBody>
                    <a:bodyPr/>
                    <a:lstStyle/>
                    <a:p>
                      <a:pPr algn="ctr"/>
                      <a:r>
                        <a:rPr lang="es-MX" sz="1400" dirty="0" smtClean="0">
                          <a:latin typeface="Arial" panose="020B0604020202020204" pitchFamily="34" charset="0"/>
                          <a:cs typeface="Arial" panose="020B0604020202020204" pitchFamily="34" charset="0"/>
                        </a:rPr>
                        <a:t>Contando</a:t>
                      </a:r>
                      <a:r>
                        <a:rPr lang="es-MX" sz="1400" baseline="0" dirty="0" smtClean="0">
                          <a:latin typeface="Arial" panose="020B0604020202020204" pitchFamily="34" charset="0"/>
                          <a:cs typeface="Arial" panose="020B0604020202020204" pitchFamily="34" charset="0"/>
                        </a:rPr>
                        <a:t> las piezas</a:t>
                      </a:r>
                      <a:endParaRPr lang="es-MX" sz="1400" dirty="0" smtClean="0">
                        <a:latin typeface="Arial" panose="020B0604020202020204" pitchFamily="34" charset="0"/>
                        <a:cs typeface="Arial" panose="020B0604020202020204" pitchFamily="34" charset="0"/>
                      </a:endParaRPr>
                    </a:p>
                    <a:p>
                      <a:pPr algn="ctr"/>
                      <a:r>
                        <a:rPr lang="es-MX" sz="1400" dirty="0" smtClean="0">
                          <a:latin typeface="Arial" panose="020B0604020202020204" pitchFamily="34" charset="0"/>
                          <a:cs typeface="Arial" panose="020B0604020202020204" pitchFamily="34" charset="0"/>
                        </a:rPr>
                        <a:t>PM</a:t>
                      </a:r>
                      <a:endParaRPr lang="es-MX" sz="1400" dirty="0">
                        <a:latin typeface="Arial" panose="020B0604020202020204" pitchFamily="34" charset="0"/>
                        <a:cs typeface="Arial" panose="020B0604020202020204" pitchFamily="34" charset="0"/>
                      </a:endParaRPr>
                    </a:p>
                  </a:txBody>
                  <a:tcPr marL="103209" marR="103209" marT="51604" marB="51604">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smtClean="0">
                          <a:latin typeface="Arial" panose="020B0604020202020204" pitchFamily="34" charset="0"/>
                          <a:cs typeface="Arial" panose="020B0604020202020204" pitchFamily="34" charset="0"/>
                        </a:rPr>
                        <a:t>En</a:t>
                      </a:r>
                      <a:r>
                        <a:rPr lang="es-MX" sz="1400" baseline="0" dirty="0" smtClean="0">
                          <a:latin typeface="Arial" panose="020B0604020202020204" pitchFamily="34" charset="0"/>
                          <a:cs typeface="Arial" panose="020B0604020202020204" pitchFamily="34" charset="0"/>
                        </a:rPr>
                        <a:t> fila…</a:t>
                      </a:r>
                    </a:p>
                    <a:p>
                      <a:pPr marL="0" marR="0" indent="0" algn="ctr" defTabSz="914400" rtl="0" eaLnBrk="1" fontAlgn="auto" latinLnBrk="0" hangingPunct="1">
                        <a:lnSpc>
                          <a:spcPct val="100000"/>
                        </a:lnSpc>
                        <a:spcBef>
                          <a:spcPts val="0"/>
                        </a:spcBef>
                        <a:spcAft>
                          <a:spcPts val="0"/>
                        </a:spcAft>
                        <a:buClrTx/>
                        <a:buSzTx/>
                        <a:buFontTx/>
                        <a:buNone/>
                        <a:tabLst/>
                        <a:defRPr/>
                      </a:pPr>
                      <a:r>
                        <a:rPr lang="es-MX" sz="1400" baseline="0" dirty="0" smtClean="0">
                          <a:latin typeface="Arial" panose="020B0604020202020204" pitchFamily="34" charset="0"/>
                          <a:cs typeface="Arial" panose="020B0604020202020204" pitchFamily="34" charset="0"/>
                        </a:rPr>
                        <a:t>PM</a:t>
                      </a:r>
                      <a:endParaRPr lang="es-MX" sz="1400" dirty="0" smtClean="0">
                        <a:latin typeface="Arial" panose="020B0604020202020204" pitchFamily="34" charset="0"/>
                        <a:cs typeface="Arial" panose="020B0604020202020204" pitchFamily="34" charset="0"/>
                      </a:endParaRPr>
                    </a:p>
                  </a:txBody>
                  <a:tcPr marL="103209" marR="103209" marT="51604" marB="51604">
                    <a:solidFill>
                      <a:srgbClr val="FF6600"/>
                    </a:solidFill>
                  </a:tcPr>
                </a:tc>
                <a:tc>
                  <a:txBody>
                    <a:bodyPr/>
                    <a:lstStyle/>
                    <a:p>
                      <a:pPr algn="ctr"/>
                      <a:r>
                        <a:rPr lang="es-MX" sz="1400" dirty="0" smtClean="0">
                          <a:latin typeface="Arial" panose="020B0604020202020204" pitchFamily="34" charset="0"/>
                          <a:cs typeface="Arial" panose="020B0604020202020204" pitchFamily="34" charset="0"/>
                        </a:rPr>
                        <a:t>Club de Arte-maticas</a:t>
                      </a:r>
                      <a:endParaRPr lang="es-MX" sz="1400" dirty="0">
                        <a:latin typeface="Arial" panose="020B0604020202020204" pitchFamily="34" charset="0"/>
                        <a:cs typeface="Arial" panose="020B0604020202020204" pitchFamily="34" charset="0"/>
                      </a:endParaRPr>
                    </a:p>
                  </a:txBody>
                  <a:tcPr marL="103209" marR="103209" marT="51604" marB="51604">
                    <a:solidFill>
                      <a:srgbClr val="FF66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Club de Arte-maticas</a:t>
                      </a:r>
                      <a:endParaRPr kumimoji="0" lang="es-MX"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103209" marR="103209" marT="51604" marB="51604">
                    <a:solidFill>
                      <a:srgbClr val="FF669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14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Club de Arte-maticas</a:t>
                      </a:r>
                      <a:endParaRPr kumimoji="0" lang="es-MX" sz="14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txBody>
                  <a:tcPr marL="103209" marR="103209" marT="51604" marB="51604">
                    <a:solidFill>
                      <a:srgbClr val="FF6699"/>
                    </a:solidFill>
                  </a:tcPr>
                </a:tc>
                <a:extLst>
                  <a:ext uri="{0D108BD9-81ED-4DB2-BD59-A6C34878D82A}">
                    <a16:rowId xmlns:a16="http://schemas.microsoft.com/office/drawing/2014/main" val="3551466143"/>
                  </a:ext>
                </a:extLst>
              </a:tr>
            </a:tbl>
          </a:graphicData>
        </a:graphic>
      </p:graphicFrame>
    </p:spTree>
    <p:extLst>
      <p:ext uri="{BB962C8B-B14F-4D97-AF65-F5344CB8AC3E}">
        <p14:creationId xmlns:p14="http://schemas.microsoft.com/office/powerpoint/2010/main" val="397624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4107399567"/>
              </p:ext>
            </p:extLst>
          </p:nvPr>
        </p:nvGraphicFramePr>
        <p:xfrm>
          <a:off x="191960" y="206372"/>
          <a:ext cx="11518235" cy="7379843"/>
        </p:xfrm>
        <a:graphic>
          <a:graphicData uri="http://schemas.openxmlformats.org/drawingml/2006/table">
            <a:tbl>
              <a:tblPr firstRow="1" bandRow="1">
                <a:tableStyleId>{5940675A-B579-460E-94D1-54222C63F5DA}</a:tableStyleId>
              </a:tblPr>
              <a:tblGrid>
                <a:gridCol w="1058780">
                  <a:extLst>
                    <a:ext uri="{9D8B030D-6E8A-4147-A177-3AD203B41FA5}">
                      <a16:colId xmlns:a16="http://schemas.microsoft.com/office/drawing/2014/main" val="2124375876"/>
                    </a:ext>
                  </a:extLst>
                </a:gridCol>
                <a:gridCol w="5807242">
                  <a:extLst>
                    <a:ext uri="{9D8B030D-6E8A-4147-A177-3AD203B41FA5}">
                      <a16:colId xmlns:a16="http://schemas.microsoft.com/office/drawing/2014/main" val="3652626108"/>
                    </a:ext>
                  </a:extLst>
                </a:gridCol>
                <a:gridCol w="1822547">
                  <a:extLst>
                    <a:ext uri="{9D8B030D-6E8A-4147-A177-3AD203B41FA5}">
                      <a16:colId xmlns:a16="http://schemas.microsoft.com/office/drawing/2014/main" val="1810571600"/>
                    </a:ext>
                  </a:extLst>
                </a:gridCol>
                <a:gridCol w="1081074">
                  <a:extLst>
                    <a:ext uri="{9D8B030D-6E8A-4147-A177-3AD203B41FA5}">
                      <a16:colId xmlns:a16="http://schemas.microsoft.com/office/drawing/2014/main" val="3507542103"/>
                    </a:ext>
                  </a:extLst>
                </a:gridCol>
                <a:gridCol w="1748592">
                  <a:extLst>
                    <a:ext uri="{9D8B030D-6E8A-4147-A177-3AD203B41FA5}">
                      <a16:colId xmlns:a16="http://schemas.microsoft.com/office/drawing/2014/main" val="3624545314"/>
                    </a:ext>
                  </a:extLst>
                </a:gridCol>
              </a:tblGrid>
              <a:tr h="367065">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Momentos</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Actividades, organización y consignas</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Recursos</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Día</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Aprendizaje esperado</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extLst>
                  <a:ext uri="{0D108BD9-81ED-4DB2-BD59-A6C34878D82A}">
                    <a16:rowId xmlns:a16="http://schemas.microsoft.com/office/drawing/2014/main" val="377499139"/>
                  </a:ext>
                </a:extLst>
              </a:tr>
              <a:tr h="6678586">
                <a:tc>
                  <a:txBody>
                    <a:bodyPr/>
                    <a:lstStyle/>
                    <a:p>
                      <a:endParaRPr lang="es-MX" dirty="0"/>
                    </a:p>
                  </a:txBody>
                  <a:tcPr>
                    <a:solidFill>
                      <a:srgbClr val="66CCFF"/>
                    </a:solidFill>
                  </a:tcPr>
                </a:tc>
                <a:tc>
                  <a:txBody>
                    <a:bodyPr/>
                    <a:lstStyle/>
                    <a:p>
                      <a:pPr algn="ctr"/>
                      <a:r>
                        <a:rPr lang="es-MX" sz="1200" b="1" dirty="0" smtClean="0">
                          <a:latin typeface="Arial" panose="020B0604020202020204" pitchFamily="34" charset="0"/>
                          <a:cs typeface="Arial" panose="020B0604020202020204" pitchFamily="34" charset="0"/>
                        </a:rPr>
                        <a:t>“Examen</a:t>
                      </a:r>
                      <a:r>
                        <a:rPr lang="es-MX" sz="1200" b="1" baseline="0" dirty="0" smtClean="0">
                          <a:latin typeface="Arial" panose="020B0604020202020204" pitchFamily="34" charset="0"/>
                          <a:cs typeface="Arial" panose="020B0604020202020204" pitchFamily="34" charset="0"/>
                        </a:rPr>
                        <a:t> de estilos de aprendizaje”</a:t>
                      </a:r>
                    </a:p>
                    <a:p>
                      <a:pPr algn="l"/>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Escucha con atención las formas en las que pueden aprender.</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Recibe una hoja y pinta conforme las indicaciones que se le dio anteriormente.</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Lo realiza de manera individual sin observar como lo hizo su compañero.</a:t>
                      </a:r>
                      <a:endParaRPr lang="es-MX" sz="1200" b="1" dirty="0" smtClean="0">
                        <a:latin typeface="Arial" panose="020B0604020202020204" pitchFamily="34" charset="0"/>
                        <a:cs typeface="Arial" panose="020B0604020202020204" pitchFamily="34" charset="0"/>
                      </a:endParaRPr>
                    </a:p>
                    <a:p>
                      <a:pPr algn="ctr"/>
                      <a:endParaRPr lang="es-MX" sz="1200" b="1" dirty="0" smtClean="0">
                        <a:latin typeface="Arial" panose="020B0604020202020204" pitchFamily="34" charset="0"/>
                        <a:cs typeface="Arial" panose="020B0604020202020204" pitchFamily="34" charset="0"/>
                      </a:endParaRPr>
                    </a:p>
                    <a:p>
                      <a:pPr algn="ctr"/>
                      <a:r>
                        <a:rPr lang="es-MX" sz="1200" b="1" dirty="0" smtClean="0">
                          <a:latin typeface="Arial" panose="020B0604020202020204" pitchFamily="34" charset="0"/>
                          <a:cs typeface="Arial" panose="020B0604020202020204" pitchFamily="34" charset="0"/>
                        </a:rPr>
                        <a:t>“¿Qué</a:t>
                      </a:r>
                      <a:r>
                        <a:rPr lang="es-MX" sz="1200" b="1" baseline="0" dirty="0" smtClean="0">
                          <a:latin typeface="Arial" panose="020B0604020202020204" pitchFamily="34" charset="0"/>
                          <a:cs typeface="Arial" panose="020B0604020202020204" pitchFamily="34" charset="0"/>
                        </a:rPr>
                        <a:t> es la granja”</a:t>
                      </a:r>
                    </a:p>
                    <a:p>
                      <a:pPr algn="l"/>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Escucha con atención cuestionamientos tales como ¿Qué es la granja? ¿Cuál es el objetivo de tener granjas en el país o ciudad? ¿Qué tipos de granjas existen?</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Escucha con atención la historia de la granja, sus inicios y la razón del porque existe, los tipos de granja.</a:t>
                      </a:r>
                    </a:p>
                    <a:p>
                      <a:pPr algn="l"/>
                      <a:r>
                        <a:rPr lang="es-MX" sz="1200" b="0" baseline="0" dirty="0" smtClean="0">
                          <a:latin typeface="Arial" panose="020B0604020202020204" pitchFamily="34" charset="0"/>
                          <a:cs typeface="Arial" panose="020B0604020202020204" pitchFamily="34" charset="0"/>
                        </a:rPr>
                        <a:t>Explica si está de acuerdo o en desacuerdo con lo que comentan sus compañeros y su educadora.</a:t>
                      </a:r>
                    </a:p>
                    <a:p>
                      <a:pPr algn="l"/>
                      <a:r>
                        <a:rPr lang="es-MX" sz="1200" b="0" baseline="0" dirty="0" smtClean="0">
                          <a:latin typeface="Arial" panose="020B0604020202020204" pitchFamily="34" charset="0"/>
                          <a:cs typeface="Arial" panose="020B0604020202020204" pitchFamily="34" charset="0"/>
                        </a:rPr>
                        <a:t>Confirma si lo que nos comentan sus compañeros es cierto o no, apoyan sus opiniones con experiencias o vivencias.</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Reafirma sus conocimientos sobre los anteriores cuestionamientos y los refuerzo con los de sus compañeros.</a:t>
                      </a:r>
                      <a:endParaRPr lang="es-MX" sz="1200" b="1" baseline="0" dirty="0">
                        <a:latin typeface="Arial" panose="020B0604020202020204" pitchFamily="34" charset="0"/>
                        <a:cs typeface="Arial" panose="020B0604020202020204" pitchFamily="34" charset="0"/>
                      </a:endParaRPr>
                    </a:p>
                    <a:p>
                      <a:pPr algn="l"/>
                      <a:endParaRPr lang="es-MX" sz="1200" b="0" baseline="0" dirty="0" smtClean="0">
                        <a:latin typeface="Arial" panose="020B0604020202020204" pitchFamily="34" charset="0"/>
                        <a:cs typeface="Arial" panose="020B0604020202020204" pitchFamily="34" charset="0"/>
                      </a:endParaRPr>
                    </a:p>
                    <a:p>
                      <a:pPr algn="ctr"/>
                      <a:r>
                        <a:rPr lang="es-MX" sz="1200" b="1" baseline="0" dirty="0" smtClean="0">
                          <a:latin typeface="Arial" panose="020B0604020202020204" pitchFamily="34" charset="0"/>
                          <a:cs typeface="Arial" panose="020B0604020202020204" pitchFamily="34" charset="0"/>
                        </a:rPr>
                        <a:t>“¿Qué hay en la granja?”</a:t>
                      </a:r>
                    </a:p>
                    <a:p>
                      <a:pPr marL="0" marR="0" indent="0" algn="l" defTabSz="1032083" rtl="0" eaLnBrk="1" fontAlgn="auto" latinLnBrk="0" hangingPunct="1">
                        <a:lnSpc>
                          <a:spcPct val="100000"/>
                        </a:lnSpc>
                        <a:spcBef>
                          <a:spcPts val="0"/>
                        </a:spcBef>
                        <a:spcAft>
                          <a:spcPts val="0"/>
                        </a:spcAft>
                        <a:buClrTx/>
                        <a:buSzTx/>
                        <a:buFontTx/>
                        <a:buNone/>
                        <a:tabLst/>
                        <a:defRPr/>
                      </a:pPr>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Escucha con atención cuestionamiento tales como ¿saben como es una granja? ¿Qué animales hay en una granja? ¿Cuántos animales pueden estar? ¿De las granjas salen productos? ¿Qué productos salen?¿que tipo de sembradío tienen?</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Comenta si esta conforme con los productos que se obtienen de la granja, y si conocía como era, que animales tienen, y los productos que salen de ella.</a:t>
                      </a:r>
                    </a:p>
                    <a:p>
                      <a:pPr algn="l"/>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Pinta en la hoja los objetos, animales o plantas que hay en una granja.</a:t>
                      </a:r>
                    </a:p>
                    <a:p>
                      <a:pPr algn="l"/>
                      <a:endParaRPr lang="es-MX" sz="1200" b="1" baseline="0" dirty="0" smtClean="0">
                        <a:latin typeface="Arial" panose="020B0604020202020204" pitchFamily="34" charset="0"/>
                        <a:cs typeface="Arial" panose="020B0604020202020204" pitchFamily="34" charset="0"/>
                      </a:endParaRPr>
                    </a:p>
                    <a:p>
                      <a:pPr algn="ctr"/>
                      <a:r>
                        <a:rPr lang="es-MX" sz="1200" b="1" baseline="0" dirty="0" smtClean="0">
                          <a:latin typeface="Arial" panose="020B0604020202020204" pitchFamily="34" charset="0"/>
                          <a:cs typeface="Arial" panose="020B0604020202020204" pitchFamily="34" charset="0"/>
                        </a:rPr>
                        <a:t>¿Cuántos más?</a:t>
                      </a:r>
                    </a:p>
                    <a:p>
                      <a:pPr algn="l"/>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Responde cuestionamientos tales como ¿Hasta que numero saben contar? ¿Pasan del número 30? ¿Cuántos animales creen que hay en la granja? ¿Son muchos o pocos? ¿solo habrá un animal de cada uno o más?</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 Observa los dibujos de los animales y comienza a contarlos junto a sus compañeros.</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Pinta, recortar y pega los animales de la granja en la granja.</a:t>
                      </a:r>
                    </a:p>
                    <a:p>
                      <a:pPr algn="ctr"/>
                      <a:endParaRPr lang="es-MX" sz="1200" b="1" baseline="0" dirty="0" smtClean="0">
                        <a:latin typeface="Arial" panose="020B0604020202020204" pitchFamily="34" charset="0"/>
                        <a:cs typeface="Arial" panose="020B0604020202020204" pitchFamily="34" charset="0"/>
                      </a:endParaRPr>
                    </a:p>
                  </a:txBody>
                  <a:tcPr/>
                </a:tc>
                <a:tc>
                  <a:txBody>
                    <a:bodyPr/>
                    <a:lstStyle/>
                    <a:p>
                      <a:pPr marL="0" indent="0">
                        <a:buFontTx/>
                        <a:buNone/>
                      </a:pPr>
                      <a:r>
                        <a:rPr lang="es-MX" sz="1200" dirty="0" smtClean="0">
                          <a:latin typeface="Arial" panose="020B0604020202020204" pitchFamily="34" charset="0"/>
                          <a:cs typeface="Arial" panose="020B0604020202020204" pitchFamily="34" charset="0"/>
                        </a:rPr>
                        <a:t>-Hoja con dibujos de los estilos de aprendizaje</a:t>
                      </a:r>
                    </a:p>
                    <a:p>
                      <a:r>
                        <a:rPr lang="es-ES" sz="1200" b="1" kern="1200" dirty="0" smtClean="0">
                          <a:solidFill>
                            <a:schemeClr val="tx1"/>
                          </a:solidFill>
                          <a:effectLst/>
                          <a:latin typeface="Arial" panose="020B0604020202020204" pitchFamily="34" charset="0"/>
                          <a:ea typeface="+mn-ea"/>
                          <a:cs typeface="Arial" panose="020B0604020202020204" pitchFamily="34" charset="0"/>
                        </a:rPr>
                        <a:t>Evaluación: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-Observación</a:t>
                      </a: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r>
                        <a:rPr lang="es-MX" sz="1200" dirty="0" smtClean="0">
                          <a:latin typeface="Arial" panose="020B0604020202020204" pitchFamily="34" charset="0"/>
                          <a:cs typeface="Arial" panose="020B0604020202020204" pitchFamily="34" charset="0"/>
                        </a:rPr>
                        <a:t>- Video de imágenes de una</a:t>
                      </a:r>
                      <a:r>
                        <a:rPr lang="es-MX" sz="1200" baseline="0" dirty="0" smtClean="0">
                          <a:latin typeface="Arial" panose="020B0604020202020204" pitchFamily="34" charset="0"/>
                          <a:cs typeface="Arial" panose="020B0604020202020204" pitchFamily="34" charset="0"/>
                        </a:rPr>
                        <a:t> granja</a:t>
                      </a:r>
                    </a:p>
                    <a:p>
                      <a:pPr marL="0" indent="0">
                        <a:buFontTx/>
                        <a:buNone/>
                      </a:pPr>
                      <a:r>
                        <a:rPr lang="es-ES" sz="1200" b="1" kern="1200" dirty="0" smtClean="0">
                          <a:solidFill>
                            <a:schemeClr val="tx1"/>
                          </a:solidFill>
                          <a:effectLst/>
                          <a:latin typeface="Arial" panose="020B0604020202020204" pitchFamily="34" charset="0"/>
                          <a:ea typeface="+mn-ea"/>
                          <a:cs typeface="Arial" panose="020B0604020202020204" pitchFamily="34" charset="0"/>
                        </a:rPr>
                        <a:t>Evaluación: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-Observación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-Diario de Campo</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r>
                        <a:rPr lang="es-MX" sz="1200" dirty="0" smtClean="0">
                          <a:latin typeface="Arial" panose="020B0604020202020204" pitchFamily="34" charset="0"/>
                          <a:cs typeface="Arial" panose="020B0604020202020204" pitchFamily="34" charset="0"/>
                        </a:rPr>
                        <a:t>-Hoja con diferentes imágenes, además de lo de la granja,</a:t>
                      </a:r>
                      <a:r>
                        <a:rPr lang="es-MX" sz="1200" baseline="0" dirty="0" smtClean="0">
                          <a:latin typeface="Arial" panose="020B0604020202020204" pitchFamily="34" charset="0"/>
                          <a:cs typeface="Arial" panose="020B0604020202020204" pitchFamily="34" charset="0"/>
                        </a:rPr>
                        <a:t> colores.</a:t>
                      </a:r>
                    </a:p>
                    <a:p>
                      <a:pPr marL="0" indent="0">
                        <a:buFontTx/>
                        <a:buNone/>
                      </a:pPr>
                      <a:r>
                        <a:rPr lang="es-ES" sz="1200" b="1" kern="1200" dirty="0" smtClean="0">
                          <a:solidFill>
                            <a:schemeClr val="tx1"/>
                          </a:solidFill>
                          <a:effectLst/>
                          <a:latin typeface="Arial" panose="020B0604020202020204" pitchFamily="34" charset="0"/>
                          <a:ea typeface="+mn-ea"/>
                          <a:cs typeface="Arial" panose="020B0604020202020204" pitchFamily="34" charset="0"/>
                        </a:rPr>
                        <a:t>Evaluación: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-Observación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pPr marL="0" indent="0">
                        <a:buFontTx/>
                        <a:buNone/>
                      </a:pPr>
                      <a:endParaRPr lang="es-MX" sz="1200" baseline="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r>
                        <a:rPr lang="es-MX" sz="1200" dirty="0" smtClean="0">
                          <a:latin typeface="Arial" panose="020B0604020202020204" pitchFamily="34" charset="0"/>
                          <a:cs typeface="Arial" panose="020B0604020202020204" pitchFamily="34" charset="0"/>
                        </a:rPr>
                        <a:t>-Hoja con animales de la granja y la granja, colores, tijeras, pegamento.</a:t>
                      </a:r>
                    </a:p>
                    <a:p>
                      <a:r>
                        <a:rPr lang="es-ES" sz="1200" b="1" kern="1200" dirty="0" smtClean="0">
                          <a:solidFill>
                            <a:schemeClr val="tx1"/>
                          </a:solidFill>
                          <a:effectLst/>
                          <a:latin typeface="Arial" panose="020B0604020202020204" pitchFamily="34" charset="0"/>
                          <a:ea typeface="+mn-ea"/>
                          <a:cs typeface="Arial" panose="020B0604020202020204" pitchFamily="34" charset="0"/>
                        </a:rPr>
                        <a:t>Evaluación: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-Observación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a:latin typeface="Arial" panose="020B0604020202020204" pitchFamily="34" charset="0"/>
                        <a:cs typeface="Arial" panose="020B0604020202020204" pitchFamily="34" charset="0"/>
                      </a:endParaRPr>
                    </a:p>
                  </a:txBody>
                  <a:tcPr/>
                </a:tc>
                <a:tc>
                  <a:txBody>
                    <a:bodyPr/>
                    <a:lstStyle/>
                    <a:p>
                      <a:pPr algn="ctr"/>
                      <a:endParaRPr lang="es-MX" sz="1200" dirty="0" smtClean="0">
                        <a:latin typeface="Arial" panose="020B0604020202020204" pitchFamily="34" charset="0"/>
                        <a:cs typeface="Arial" panose="020B0604020202020204" pitchFamily="34" charset="0"/>
                      </a:endParaRPr>
                    </a:p>
                    <a:p>
                      <a:pPr marL="0" marR="0" indent="0" algn="ctr" defTabSz="1032083" rtl="0" eaLnBrk="1" fontAlgn="auto" latinLnBrk="0" hangingPunct="1">
                        <a:lnSpc>
                          <a:spcPct val="100000"/>
                        </a:lnSpc>
                        <a:spcBef>
                          <a:spcPts val="0"/>
                        </a:spcBef>
                        <a:spcAft>
                          <a:spcPts val="0"/>
                        </a:spcAft>
                        <a:buClrTx/>
                        <a:buSzTx/>
                        <a:buFontTx/>
                        <a:buNone/>
                        <a:tabLst/>
                        <a:defRPr/>
                      </a:pPr>
                      <a:r>
                        <a:rPr lang="es-MX" sz="1200" dirty="0" smtClean="0">
                          <a:latin typeface="Arial" panose="020B0604020202020204" pitchFamily="34" charset="0"/>
                          <a:cs typeface="Arial" panose="020B0604020202020204" pitchFamily="34" charset="0"/>
                        </a:rPr>
                        <a:t>Lunes 4 de Marzo</a:t>
                      </a: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r>
                        <a:rPr lang="es-MX" sz="1200" dirty="0" smtClean="0">
                          <a:latin typeface="Arial" panose="020B0604020202020204" pitchFamily="34" charset="0"/>
                          <a:cs typeface="Arial" panose="020B0604020202020204" pitchFamily="34" charset="0"/>
                        </a:rPr>
                        <a:t>Lunes 4 de Marzo</a:t>
                      </a: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marL="0" marR="0" indent="0" algn="ctr" defTabSz="1032083" rtl="0" eaLnBrk="1" fontAlgn="auto" latinLnBrk="0" hangingPunct="1">
                        <a:lnSpc>
                          <a:spcPct val="100000"/>
                        </a:lnSpc>
                        <a:spcBef>
                          <a:spcPts val="0"/>
                        </a:spcBef>
                        <a:spcAft>
                          <a:spcPts val="0"/>
                        </a:spcAft>
                        <a:buClrTx/>
                        <a:buSzTx/>
                        <a:buFontTx/>
                        <a:buNone/>
                        <a:tabLst/>
                        <a:defRPr/>
                      </a:pPr>
                      <a:r>
                        <a:rPr lang="es-MX" sz="1200" dirty="0" smtClean="0">
                          <a:latin typeface="Arial" panose="020B0604020202020204" pitchFamily="34" charset="0"/>
                          <a:cs typeface="Arial" panose="020B0604020202020204" pitchFamily="34" charset="0"/>
                        </a:rPr>
                        <a:t>Lunes 4 de Marzo</a:t>
                      </a: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marL="0" marR="0" indent="0" algn="ctr" defTabSz="1032083" rtl="0" eaLnBrk="1" fontAlgn="auto" latinLnBrk="0" hangingPunct="1">
                        <a:lnSpc>
                          <a:spcPct val="100000"/>
                        </a:lnSpc>
                        <a:spcBef>
                          <a:spcPts val="0"/>
                        </a:spcBef>
                        <a:spcAft>
                          <a:spcPts val="0"/>
                        </a:spcAft>
                        <a:buClrTx/>
                        <a:buSzTx/>
                        <a:buFontTx/>
                        <a:buNone/>
                        <a:tabLst/>
                        <a:defRPr/>
                      </a:pPr>
                      <a:r>
                        <a:rPr lang="es-MX" sz="1200" dirty="0" smtClean="0">
                          <a:latin typeface="Arial" panose="020B0604020202020204" pitchFamily="34" charset="0"/>
                          <a:cs typeface="Arial" panose="020B0604020202020204" pitchFamily="34" charset="0"/>
                        </a:rPr>
                        <a:t>Lunes 4 de Marzo</a:t>
                      </a:r>
                    </a:p>
                    <a:p>
                      <a:pPr algn="ctr"/>
                      <a:endParaRPr lang="es-MX" sz="1200" dirty="0" smtClean="0">
                        <a:latin typeface="Arial" panose="020B0604020202020204" pitchFamily="34" charset="0"/>
                        <a:cs typeface="Arial" panose="020B0604020202020204" pitchFamily="34" charset="0"/>
                      </a:endParaRPr>
                    </a:p>
                  </a:txBody>
                  <a:tcPr/>
                </a:tc>
                <a:tc>
                  <a:txBody>
                    <a:bodyPr/>
                    <a:lstStyle/>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Argumenta por qué está de acuerdo o en desacuerdo con ideas y afirmaciones de otras personas.</a:t>
                      </a:r>
                    </a:p>
                    <a:p>
                      <a:pPr marL="0" marR="0" indent="0" algn="l" defTabSz="1032083"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s-MX" sz="1200" dirty="0" smtClean="0">
                        <a:latin typeface="Arial" panose="020B0604020202020204" pitchFamily="34" charset="0"/>
                        <a:cs typeface="Arial" panose="020B0604020202020204" pitchFamily="34" charset="0"/>
                      </a:endParaRPr>
                    </a:p>
                    <a:p>
                      <a:pPr marL="0" marR="0" indent="0" algn="l" defTabSz="1032083"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s-MX" sz="1200" dirty="0" smtClean="0">
                        <a:latin typeface="Arial" panose="020B0604020202020204" pitchFamily="34" charset="0"/>
                        <a:cs typeface="Arial" panose="020B0604020202020204" pitchFamily="34" charset="0"/>
                      </a:endParaRPr>
                    </a:p>
                    <a:p>
                      <a:pPr marL="0" marR="0" indent="0" algn="l" defTabSz="1032083"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s-MX" sz="1200" dirty="0" smtClean="0">
                        <a:latin typeface="Arial" panose="020B0604020202020204" pitchFamily="34" charset="0"/>
                        <a:cs typeface="Arial" panose="020B0604020202020204" pitchFamily="34" charset="0"/>
                      </a:endParaRPr>
                    </a:p>
                    <a:p>
                      <a:pPr marL="0" marR="0" indent="0" algn="l" defTabSz="1032083"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s-MX" sz="1200" dirty="0" smtClean="0">
                        <a:latin typeface="Arial" panose="020B0604020202020204" pitchFamily="34" charset="0"/>
                        <a:cs typeface="Arial" panose="020B0604020202020204" pitchFamily="34" charset="0"/>
                      </a:endParaRPr>
                    </a:p>
                    <a:p>
                      <a:pPr marL="0" marR="0" indent="0" algn="l" defTabSz="1032083"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s-MX" sz="1200" dirty="0" smtClean="0">
                        <a:latin typeface="Arial" panose="020B0604020202020204" pitchFamily="34" charset="0"/>
                        <a:cs typeface="Arial" panose="020B0604020202020204" pitchFamily="34" charset="0"/>
                      </a:endParaRPr>
                    </a:p>
                    <a:p>
                      <a:pPr marL="0" marR="0" indent="0" algn="l" defTabSz="1032083"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s-MX" sz="1200" dirty="0" smtClean="0">
                        <a:latin typeface="Arial" panose="020B0604020202020204" pitchFamily="34" charset="0"/>
                        <a:cs typeface="Arial" panose="020B0604020202020204" pitchFamily="34" charset="0"/>
                      </a:endParaRPr>
                    </a:p>
                    <a:p>
                      <a:pPr marL="0" marR="0" indent="0" algn="l" defTabSz="1032083"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s-MX" sz="1200" dirty="0" smtClean="0">
                        <a:latin typeface="Arial" panose="020B0604020202020204" pitchFamily="34" charset="0"/>
                        <a:cs typeface="Arial" panose="020B0604020202020204" pitchFamily="34" charset="0"/>
                      </a:endParaRPr>
                    </a:p>
                    <a:p>
                      <a:pPr marL="0" marR="0" indent="0" algn="l" defTabSz="1032083"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Explica los beneficios de los servicios con que se cuenta en su localidad. </a:t>
                      </a: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indent="0" algn="l" defTabSz="1032083"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Relaciona el número de elementos de una colección con la sucesión numérica escrita, del 1 al 30. </a:t>
                      </a: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endParaRPr lang="es-MX"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916707817"/>
                  </a:ext>
                </a:extLst>
              </a:tr>
            </a:tbl>
          </a:graphicData>
        </a:graphic>
      </p:graphicFrame>
      <p:sp>
        <p:nvSpPr>
          <p:cNvPr id="3" name="CuadroTexto 2"/>
          <p:cNvSpPr txBox="1"/>
          <p:nvPr/>
        </p:nvSpPr>
        <p:spPr>
          <a:xfrm rot="16200000">
            <a:off x="-174642" y="3129900"/>
            <a:ext cx="1804087" cy="830997"/>
          </a:xfrm>
          <a:prstGeom prst="rect">
            <a:avLst/>
          </a:prstGeom>
          <a:noFill/>
        </p:spPr>
        <p:txBody>
          <a:bodyPr wrap="square" rtlCol="0">
            <a:spAutoFit/>
          </a:bodyPr>
          <a:lstStyle/>
          <a:p>
            <a:r>
              <a:rPr lang="es-MX" sz="4800" dirty="0" smtClean="0">
                <a:solidFill>
                  <a:srgbClr val="002060"/>
                </a:solidFill>
                <a:latin typeface="Times New Roman" panose="02020603050405020304" pitchFamily="18" charset="0"/>
                <a:cs typeface="Times New Roman" panose="02020603050405020304" pitchFamily="18" charset="0"/>
              </a:rPr>
              <a:t>Inicio</a:t>
            </a:r>
            <a:endParaRPr lang="es-MX" sz="4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7393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1316448123"/>
              </p:ext>
            </p:extLst>
          </p:nvPr>
        </p:nvGraphicFramePr>
        <p:xfrm>
          <a:off x="191958" y="679573"/>
          <a:ext cx="11518235" cy="5733923"/>
        </p:xfrm>
        <a:graphic>
          <a:graphicData uri="http://schemas.openxmlformats.org/drawingml/2006/table">
            <a:tbl>
              <a:tblPr firstRow="1" bandRow="1">
                <a:tableStyleId>{5940675A-B579-460E-94D1-54222C63F5DA}</a:tableStyleId>
              </a:tblPr>
              <a:tblGrid>
                <a:gridCol w="1078903">
                  <a:extLst>
                    <a:ext uri="{9D8B030D-6E8A-4147-A177-3AD203B41FA5}">
                      <a16:colId xmlns:a16="http://schemas.microsoft.com/office/drawing/2014/main" val="2124375876"/>
                    </a:ext>
                  </a:extLst>
                </a:gridCol>
                <a:gridCol w="5787119">
                  <a:extLst>
                    <a:ext uri="{9D8B030D-6E8A-4147-A177-3AD203B41FA5}">
                      <a16:colId xmlns:a16="http://schemas.microsoft.com/office/drawing/2014/main" val="3652626108"/>
                    </a:ext>
                  </a:extLst>
                </a:gridCol>
                <a:gridCol w="1962032">
                  <a:extLst>
                    <a:ext uri="{9D8B030D-6E8A-4147-A177-3AD203B41FA5}">
                      <a16:colId xmlns:a16="http://schemas.microsoft.com/office/drawing/2014/main" val="1810571600"/>
                    </a:ext>
                  </a:extLst>
                </a:gridCol>
                <a:gridCol w="941589">
                  <a:extLst>
                    <a:ext uri="{9D8B030D-6E8A-4147-A177-3AD203B41FA5}">
                      <a16:colId xmlns:a16="http://schemas.microsoft.com/office/drawing/2014/main" val="3507542103"/>
                    </a:ext>
                  </a:extLst>
                </a:gridCol>
                <a:gridCol w="1748592">
                  <a:extLst>
                    <a:ext uri="{9D8B030D-6E8A-4147-A177-3AD203B41FA5}">
                      <a16:colId xmlns:a16="http://schemas.microsoft.com/office/drawing/2014/main" val="3624545314"/>
                    </a:ext>
                  </a:extLst>
                </a:gridCol>
              </a:tblGrid>
              <a:tr h="435965">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Momentos</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Actividades, organización y consignas</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Recursos</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Día</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Aprendizaje esperado</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extLst>
                  <a:ext uri="{0D108BD9-81ED-4DB2-BD59-A6C34878D82A}">
                    <a16:rowId xmlns:a16="http://schemas.microsoft.com/office/drawing/2014/main" val="377499139"/>
                  </a:ext>
                </a:extLst>
              </a:tr>
              <a:tr h="4348117">
                <a:tc>
                  <a:txBody>
                    <a:bodyPr/>
                    <a:lstStyle/>
                    <a:p>
                      <a:endParaRPr lang="es-MX" dirty="0"/>
                    </a:p>
                  </a:txBody>
                  <a:tcPr>
                    <a:solidFill>
                      <a:srgbClr val="66CCFF"/>
                    </a:solidFill>
                  </a:tcPr>
                </a:tc>
                <a:tc>
                  <a:txBody>
                    <a:bodyPr/>
                    <a:lstStyle/>
                    <a:p>
                      <a:pPr algn="ctr"/>
                      <a:r>
                        <a:rPr lang="es-MX" sz="1200" b="1" baseline="0" dirty="0" smtClean="0">
                          <a:latin typeface="Arial" panose="020B0604020202020204" pitchFamily="34" charset="0"/>
                          <a:cs typeface="Arial" panose="020B0604020202020204" pitchFamily="34" charset="0"/>
                        </a:rPr>
                        <a:t>“¿Qué hay en mi colonia?</a:t>
                      </a:r>
                    </a:p>
                    <a:p>
                      <a:pPr algn="l"/>
                      <a:r>
                        <a:rPr lang="es-MX" sz="1200" b="1" baseline="0" dirty="0" smtClean="0">
                          <a:latin typeface="Arial" panose="020B0604020202020204" pitchFamily="34" charset="0"/>
                          <a:cs typeface="Arial" panose="020B0604020202020204" pitchFamily="34" charset="0"/>
                        </a:rPr>
                        <a:t>Inicia: </a:t>
                      </a:r>
                      <a:r>
                        <a:rPr lang="es-MX" sz="1200" b="0" baseline="0" dirty="0" smtClean="0">
                          <a:latin typeface="Arial" panose="020B0604020202020204" pitchFamily="34" charset="0"/>
                          <a:cs typeface="Arial" panose="020B0604020202020204" pitchFamily="34" charset="0"/>
                        </a:rPr>
                        <a:t>Responde cuestionamientos tales como ¿de donde creen que salga la leche, carne, huevo, verduras? ¿Los productos salen de los animales de la granja? </a:t>
                      </a:r>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Comenta que beneficio tenemos en las tiendas o súper gracias a los animales de las granjas que tenemos en el país.</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 Pinta los animales de la granja que se le dio y comenta un beneficio de cada animal. </a:t>
                      </a:r>
                    </a:p>
                    <a:p>
                      <a:pPr algn="ctr"/>
                      <a:r>
                        <a:rPr lang="es-MX" sz="1200" b="1" baseline="0" dirty="0" smtClean="0">
                          <a:latin typeface="Arial" panose="020B0604020202020204" pitchFamily="34" charset="0"/>
                          <a:cs typeface="Arial" panose="020B0604020202020204" pitchFamily="34" charset="0"/>
                        </a:rPr>
                        <a:t>“Elote y zanahoria: </a:t>
                      </a:r>
                      <a:r>
                        <a:rPr lang="es-MX" sz="1200" b="1" baseline="0" dirty="0" smtClean="0">
                          <a:latin typeface="Arial" panose="020B0604020202020204" pitchFamily="34" charset="0"/>
                          <a:cs typeface="Arial" panose="020B0604020202020204" pitchFamily="34" charset="0"/>
                          <a:sym typeface="Wingdings" panose="05000000000000000000" pitchFamily="2" charset="2"/>
                        </a:rPr>
                        <a:t>”</a:t>
                      </a:r>
                    </a:p>
                    <a:p>
                      <a:pPr algn="l"/>
                      <a:r>
                        <a:rPr lang="es-MX" sz="1200" b="1" baseline="0" dirty="0" smtClean="0">
                          <a:latin typeface="Arial" panose="020B0604020202020204" pitchFamily="34" charset="0"/>
                          <a:cs typeface="Arial" panose="020B0604020202020204" pitchFamily="34" charset="0"/>
                          <a:sym typeface="Wingdings" panose="05000000000000000000" pitchFamily="2" charset="2"/>
                        </a:rPr>
                        <a:t>Inicio: </a:t>
                      </a:r>
                      <a:r>
                        <a:rPr lang="es-MX" sz="1200" b="0" baseline="0" dirty="0" smtClean="0">
                          <a:latin typeface="Arial" panose="020B0604020202020204" pitchFamily="34" charset="0"/>
                          <a:cs typeface="Arial" panose="020B0604020202020204" pitchFamily="34" charset="0"/>
                          <a:sym typeface="Wingdings" panose="05000000000000000000" pitchFamily="2" charset="2"/>
                        </a:rPr>
                        <a:t>Responde cuestionamientos tales como ¿Hasta que numero se contar?  ¿Paso del ¿Cuántas verduras y hortalizas creen que salgan de la granja?</a:t>
                      </a:r>
                      <a:endParaRPr lang="es-MX" sz="1200" b="1" baseline="0" dirty="0" smtClean="0">
                        <a:latin typeface="Arial" panose="020B0604020202020204" pitchFamily="34" charset="0"/>
                        <a:cs typeface="Arial" panose="020B0604020202020204" pitchFamily="34" charset="0"/>
                        <a:sym typeface="Wingdings" panose="05000000000000000000" pitchFamily="2" charset="2"/>
                      </a:endParaRPr>
                    </a:p>
                    <a:p>
                      <a:pPr algn="l"/>
                      <a:r>
                        <a:rPr lang="es-MX" sz="1200" b="1" baseline="0" dirty="0" smtClean="0">
                          <a:latin typeface="Arial" panose="020B0604020202020204" pitchFamily="34" charset="0"/>
                          <a:cs typeface="Arial" panose="020B0604020202020204" pitchFamily="34" charset="0"/>
                          <a:sym typeface="Wingdings" panose="05000000000000000000" pitchFamily="2" charset="2"/>
                        </a:rPr>
                        <a:t>Desarrollo: </a:t>
                      </a:r>
                      <a:r>
                        <a:rPr lang="es-MX" sz="1200" b="0" baseline="0" dirty="0" smtClean="0">
                          <a:latin typeface="Arial" panose="020B0604020202020204" pitchFamily="34" charset="0"/>
                          <a:cs typeface="Arial" panose="020B0604020202020204" pitchFamily="34" charset="0"/>
                          <a:sym typeface="Wingdings" panose="05000000000000000000" pitchFamily="2" charset="2"/>
                        </a:rPr>
                        <a:t>Observa el sembradío de la granja y relaciona los numero de cada uno, ya sea de elotes, zanahorias, tomate, chiles y pinta según las indicaciones.</a:t>
                      </a:r>
                      <a:endParaRPr lang="es-MX" sz="1200" b="1" baseline="0" dirty="0" smtClean="0">
                        <a:latin typeface="Arial" panose="020B0604020202020204" pitchFamily="34" charset="0"/>
                        <a:cs typeface="Arial" panose="020B0604020202020204" pitchFamily="34" charset="0"/>
                        <a:sym typeface="Wingdings" panose="05000000000000000000" pitchFamily="2" charset="2"/>
                      </a:endParaRPr>
                    </a:p>
                    <a:p>
                      <a:pPr algn="l"/>
                      <a:r>
                        <a:rPr lang="es-MX" sz="1200" b="1" baseline="0" dirty="0" smtClean="0">
                          <a:latin typeface="Arial" panose="020B0604020202020204" pitchFamily="34" charset="0"/>
                          <a:cs typeface="Arial" panose="020B0604020202020204" pitchFamily="34" charset="0"/>
                          <a:sym typeface="Wingdings" panose="05000000000000000000" pitchFamily="2" charset="2"/>
                        </a:rPr>
                        <a:t>Cierre: </a:t>
                      </a:r>
                      <a:r>
                        <a:rPr lang="es-MX" sz="1200" b="0" baseline="0" dirty="0" smtClean="0">
                          <a:latin typeface="Arial" panose="020B0604020202020204" pitchFamily="34" charset="0"/>
                          <a:cs typeface="Arial" panose="020B0604020202020204" pitchFamily="34" charset="0"/>
                          <a:sym typeface="Wingdings" panose="05000000000000000000" pitchFamily="2" charset="2"/>
                        </a:rPr>
                        <a:t>Comenta a sus compañeros y educadora si se le hizo difícil o fácil, comparte como lo hizo.</a:t>
                      </a:r>
                      <a:endParaRPr lang="es-MX" sz="1200" b="0" baseline="0" dirty="0" smtClean="0">
                        <a:latin typeface="Arial" panose="020B0604020202020204" pitchFamily="34" charset="0"/>
                        <a:cs typeface="Arial" panose="020B0604020202020204" pitchFamily="34" charset="0"/>
                      </a:endParaRPr>
                    </a:p>
                    <a:p>
                      <a:pPr algn="l"/>
                      <a:endParaRPr lang="es-MX" sz="1200" b="1" baseline="0" dirty="0" smtClean="0">
                        <a:latin typeface="Arial" panose="020B0604020202020204" pitchFamily="34" charset="0"/>
                        <a:cs typeface="Arial" panose="020B0604020202020204" pitchFamily="34" charset="0"/>
                      </a:endParaRPr>
                    </a:p>
                    <a:p>
                      <a:pPr algn="ctr"/>
                      <a:r>
                        <a:rPr lang="es-MX" sz="1200" b="1" baseline="0" dirty="0" smtClean="0">
                          <a:latin typeface="Arial" panose="020B0604020202020204" pitchFamily="34" charset="0"/>
                          <a:cs typeface="Arial" panose="020B0604020202020204" pitchFamily="34" charset="0"/>
                        </a:rPr>
                        <a:t>“Animales de la granja”</a:t>
                      </a:r>
                    </a:p>
                    <a:p>
                      <a:pPr algn="l"/>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Observa y escucha con atención el video que se les coloco. </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Comenta que conocía y que no acerca del video.</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Desarrolla un dibujo de el animal que le gustaría saber mas durante las siguientes dos semanas.</a:t>
                      </a:r>
                    </a:p>
                    <a:p>
                      <a:pPr algn="l"/>
                      <a:endParaRPr lang="es-MX" sz="1200" b="0" baseline="0" dirty="0" smtClean="0">
                        <a:latin typeface="Arial" panose="020B0604020202020204" pitchFamily="34" charset="0"/>
                        <a:cs typeface="Arial" panose="020B0604020202020204" pitchFamily="34" charset="0"/>
                      </a:endParaRPr>
                    </a:p>
                    <a:p>
                      <a:pPr algn="ctr"/>
                      <a:r>
                        <a:rPr lang="es-MX" sz="1200" b="1" baseline="0" dirty="0" smtClean="0">
                          <a:latin typeface="Arial" panose="020B0604020202020204" pitchFamily="34" charset="0"/>
                          <a:cs typeface="Arial" panose="020B0604020202020204" pitchFamily="34" charset="0"/>
                        </a:rPr>
                        <a:t>“Antifaces”</a:t>
                      </a:r>
                    </a:p>
                    <a:p>
                      <a:pPr algn="l"/>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Recibe material y se coloca en su mesa de trabajo.</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Realiza un antifaz de algún animal de la granja.</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Menciona para que cree que utilizara ese antifaz.</a:t>
                      </a:r>
                      <a:endParaRPr lang="es-MX" sz="1200" b="1" baseline="0" dirty="0" smtClean="0">
                        <a:latin typeface="Arial" panose="020B0604020202020204" pitchFamily="34" charset="0"/>
                        <a:cs typeface="Arial" panose="020B0604020202020204" pitchFamily="34" charset="0"/>
                      </a:endParaRPr>
                    </a:p>
                  </a:txBody>
                  <a:tcPr/>
                </a:tc>
                <a:tc>
                  <a:txBody>
                    <a:bodyPr/>
                    <a:lstStyle/>
                    <a:p>
                      <a:pPr marL="0" indent="0">
                        <a:buFontTx/>
                        <a:buNone/>
                      </a:pPr>
                      <a:r>
                        <a:rPr lang="es-MX" sz="1200" baseline="0" dirty="0" smtClean="0">
                          <a:latin typeface="Arial" panose="020B0604020202020204" pitchFamily="34" charset="0"/>
                          <a:cs typeface="Arial" panose="020B0604020202020204" pitchFamily="34" charset="0"/>
                        </a:rPr>
                        <a:t>-</a:t>
                      </a:r>
                      <a:r>
                        <a:rPr lang="es-MX" sz="1200" dirty="0" smtClean="0">
                          <a:latin typeface="Arial" panose="020B0604020202020204" pitchFamily="34" charset="0"/>
                          <a:cs typeface="Arial" panose="020B0604020202020204" pitchFamily="34" charset="0"/>
                        </a:rPr>
                        <a:t>-Hoja con animales de la granja, y los productos que se obtienen de ella, colores.</a:t>
                      </a:r>
                    </a:p>
                    <a:p>
                      <a:r>
                        <a:rPr lang="es-ES" sz="1200" b="1" kern="1200" dirty="0" smtClean="0">
                          <a:solidFill>
                            <a:schemeClr val="tx1"/>
                          </a:solidFill>
                          <a:effectLst/>
                          <a:latin typeface="Arial" panose="020B0604020202020204" pitchFamily="34" charset="0"/>
                          <a:ea typeface="+mn-ea"/>
                          <a:cs typeface="Arial" panose="020B0604020202020204" pitchFamily="34" charset="0"/>
                        </a:rPr>
                        <a:t>Evaluación: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-Observación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pPr marL="0" indent="0">
                        <a:buFontTx/>
                        <a:buNone/>
                      </a:pPr>
                      <a:endParaRPr lang="es-MX" sz="1200" baseline="0" dirty="0" smtClean="0">
                        <a:latin typeface="Arial" panose="020B0604020202020204" pitchFamily="34" charset="0"/>
                        <a:cs typeface="Arial" panose="020B0604020202020204" pitchFamily="34" charset="0"/>
                      </a:endParaRPr>
                    </a:p>
                    <a:p>
                      <a:pPr marL="0" indent="0">
                        <a:buFontTx/>
                        <a:buNone/>
                      </a:pPr>
                      <a:r>
                        <a:rPr lang="es-MX" sz="1200" baseline="0" dirty="0" smtClean="0">
                          <a:latin typeface="Arial" panose="020B0604020202020204" pitchFamily="34" charset="0"/>
                          <a:cs typeface="Arial" panose="020B0604020202020204" pitchFamily="34" charset="0"/>
                        </a:rPr>
                        <a:t>-Hoja de sembradíos con verduras y números, colores.</a:t>
                      </a:r>
                    </a:p>
                    <a:p>
                      <a:r>
                        <a:rPr lang="es-ES" sz="1200" b="1" kern="1200" dirty="0" smtClean="0">
                          <a:solidFill>
                            <a:schemeClr val="tx1"/>
                          </a:solidFill>
                          <a:effectLst/>
                          <a:latin typeface="Arial" panose="020B0604020202020204" pitchFamily="34" charset="0"/>
                          <a:ea typeface="+mn-ea"/>
                          <a:cs typeface="Arial" panose="020B0604020202020204" pitchFamily="34" charset="0"/>
                        </a:rPr>
                        <a:t>Evaluación: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-Observación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pPr marL="0" indent="0">
                        <a:buFontTx/>
                        <a:buNone/>
                      </a:pPr>
                      <a:endParaRPr lang="es-MX" sz="1200" baseline="0" dirty="0" smtClean="0">
                        <a:latin typeface="Arial" panose="020B0604020202020204" pitchFamily="34" charset="0"/>
                        <a:cs typeface="Arial" panose="020B0604020202020204" pitchFamily="34" charset="0"/>
                      </a:endParaRPr>
                    </a:p>
                    <a:p>
                      <a:pPr marL="0" indent="0">
                        <a:buFontTx/>
                        <a:buNone/>
                      </a:pPr>
                      <a:endParaRPr lang="es-MX" sz="1200" baseline="0" dirty="0" smtClean="0">
                        <a:latin typeface="Arial" panose="020B0604020202020204" pitchFamily="34" charset="0"/>
                        <a:cs typeface="Arial" panose="020B0604020202020204" pitchFamily="34" charset="0"/>
                      </a:endParaRPr>
                    </a:p>
                    <a:p>
                      <a:pPr marL="0" indent="0">
                        <a:buFontTx/>
                        <a:buNone/>
                      </a:pPr>
                      <a:endParaRPr lang="es-MX" sz="1200" baseline="0" dirty="0" smtClean="0">
                        <a:latin typeface="Arial" panose="020B0604020202020204" pitchFamily="34" charset="0"/>
                        <a:cs typeface="Arial" panose="020B0604020202020204" pitchFamily="34" charset="0"/>
                      </a:endParaRPr>
                    </a:p>
                    <a:p>
                      <a:pPr marL="0" indent="0">
                        <a:buFontTx/>
                        <a:buNone/>
                      </a:pPr>
                      <a:r>
                        <a:rPr lang="es-MX" sz="1200" baseline="0" dirty="0" smtClean="0">
                          <a:latin typeface="Arial" panose="020B0604020202020204" pitchFamily="34" charset="0"/>
                          <a:cs typeface="Arial" panose="020B0604020202020204" pitchFamily="34" charset="0"/>
                        </a:rPr>
                        <a:t>-Video de animales, hoja y colores.</a:t>
                      </a:r>
                    </a:p>
                    <a:p>
                      <a:r>
                        <a:rPr lang="es-MX" sz="1200" baseline="0" dirty="0" smtClean="0">
                          <a:latin typeface="Arial" panose="020B0604020202020204" pitchFamily="34" charset="0"/>
                          <a:cs typeface="Arial" panose="020B0604020202020204" pitchFamily="34" charset="0"/>
                        </a:rPr>
                        <a:t> </a:t>
                      </a:r>
                      <a:r>
                        <a:rPr lang="es-ES" sz="1200" b="1" kern="1200" dirty="0" smtClean="0">
                          <a:solidFill>
                            <a:schemeClr val="tx1"/>
                          </a:solidFill>
                          <a:effectLst/>
                          <a:latin typeface="Arial" panose="020B0604020202020204" pitchFamily="34" charset="0"/>
                          <a:ea typeface="+mn-ea"/>
                          <a:cs typeface="Arial" panose="020B0604020202020204" pitchFamily="34" charset="0"/>
                        </a:rPr>
                        <a:t>Evaluación: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-Observación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pPr marL="0" indent="0">
                        <a:buFontTx/>
                        <a:buNone/>
                      </a:pPr>
                      <a:endParaRPr lang="es-MX" sz="1200" baseline="0" dirty="0" smtClean="0">
                        <a:latin typeface="Arial" panose="020B0604020202020204" pitchFamily="34" charset="0"/>
                        <a:cs typeface="Arial" panose="020B0604020202020204" pitchFamily="34" charset="0"/>
                      </a:endParaRPr>
                    </a:p>
                    <a:p>
                      <a:pPr marL="0" indent="0">
                        <a:buFontTx/>
                        <a:buNone/>
                      </a:pPr>
                      <a:endParaRPr lang="es-MX" sz="1200" baseline="0" dirty="0" smtClean="0">
                        <a:latin typeface="Arial" panose="020B0604020202020204" pitchFamily="34" charset="0"/>
                        <a:cs typeface="Arial" panose="020B0604020202020204" pitchFamily="34" charset="0"/>
                      </a:endParaRPr>
                    </a:p>
                    <a:p>
                      <a:pPr marL="0" indent="0">
                        <a:buFontTx/>
                        <a:buNone/>
                      </a:pPr>
                      <a:r>
                        <a:rPr lang="es-MX" sz="1200" baseline="0" dirty="0" smtClean="0">
                          <a:latin typeface="Arial" panose="020B0604020202020204" pitchFamily="34" charset="0"/>
                          <a:cs typeface="Arial" panose="020B0604020202020204" pitchFamily="34" charset="0"/>
                        </a:rPr>
                        <a:t>-</a:t>
                      </a:r>
                      <a:r>
                        <a:rPr lang="es-MX" sz="1200" baseline="0" dirty="0" err="1" smtClean="0">
                          <a:latin typeface="Arial" panose="020B0604020202020204" pitchFamily="34" charset="0"/>
                          <a:cs typeface="Arial" panose="020B0604020202020204" pitchFamily="34" charset="0"/>
                        </a:rPr>
                        <a:t>Fomi</a:t>
                      </a:r>
                      <a:r>
                        <a:rPr lang="es-MX" sz="1200" baseline="0" dirty="0" smtClean="0">
                          <a:latin typeface="Arial" panose="020B0604020202020204" pitchFamily="34" charset="0"/>
                          <a:cs typeface="Arial" panose="020B0604020202020204" pitchFamily="34" charset="0"/>
                        </a:rPr>
                        <a:t> de colores, silicón frio.</a:t>
                      </a:r>
                    </a:p>
                  </a:txBody>
                  <a:tcPr/>
                </a:tc>
                <a:tc>
                  <a:txBody>
                    <a:bodyPr/>
                    <a:lstStyle/>
                    <a:p>
                      <a:pPr algn="ctr"/>
                      <a:r>
                        <a:rPr lang="es-MX" sz="1200" dirty="0" smtClean="0">
                          <a:latin typeface="Arial" panose="020B0604020202020204" pitchFamily="34" charset="0"/>
                          <a:cs typeface="Arial" panose="020B0604020202020204" pitchFamily="34" charset="0"/>
                        </a:rPr>
                        <a:t>Martes 5 de Marzo</a:t>
                      </a: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marL="0" marR="0" indent="0" algn="ctr" defTabSz="1032083" rtl="0" eaLnBrk="1" fontAlgn="auto" latinLnBrk="0" hangingPunct="1">
                        <a:lnSpc>
                          <a:spcPct val="100000"/>
                        </a:lnSpc>
                        <a:spcBef>
                          <a:spcPts val="0"/>
                        </a:spcBef>
                        <a:spcAft>
                          <a:spcPts val="0"/>
                        </a:spcAft>
                        <a:buClrTx/>
                        <a:buSzTx/>
                        <a:buFontTx/>
                        <a:buNone/>
                        <a:tabLst/>
                        <a:defRPr/>
                      </a:pPr>
                      <a:r>
                        <a:rPr lang="es-MX" sz="1200" dirty="0" smtClean="0">
                          <a:latin typeface="Arial" panose="020B0604020202020204" pitchFamily="34" charset="0"/>
                          <a:cs typeface="Arial" panose="020B0604020202020204" pitchFamily="34" charset="0"/>
                        </a:rPr>
                        <a:t>Martes 5 de Marzo</a:t>
                      </a: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marL="0" marR="0" indent="0" algn="ctr" defTabSz="1032083" rtl="0" eaLnBrk="1" fontAlgn="auto" latinLnBrk="0" hangingPunct="1">
                        <a:lnSpc>
                          <a:spcPct val="100000"/>
                        </a:lnSpc>
                        <a:spcBef>
                          <a:spcPts val="0"/>
                        </a:spcBef>
                        <a:spcAft>
                          <a:spcPts val="0"/>
                        </a:spcAft>
                        <a:buClrTx/>
                        <a:buSzTx/>
                        <a:buFontTx/>
                        <a:buNone/>
                        <a:tabLst/>
                        <a:defRPr/>
                      </a:pPr>
                      <a:r>
                        <a:rPr lang="es-MX" sz="1200" dirty="0" smtClean="0">
                          <a:latin typeface="Arial" panose="020B0604020202020204" pitchFamily="34" charset="0"/>
                          <a:cs typeface="Arial" panose="020B0604020202020204" pitchFamily="34" charset="0"/>
                        </a:rPr>
                        <a:t>Martes 5 de Marzo</a:t>
                      </a: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txBody>
                  <a:tcPr/>
                </a:tc>
                <a:tc>
                  <a:txBody>
                    <a:bodyPr/>
                    <a:lstStyle/>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.Explica los beneficios de los servicios con que se cuenta en su localidad. </a:t>
                      </a:r>
                    </a:p>
                    <a:p>
                      <a:pPr marL="0" marR="0" indent="0" algn="l" defTabSz="1032083"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indent="0" algn="l" defTabSz="1032083"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Relaciona el número de elementos de una colección con la sucesión numérica escrita, del 1 al 30. </a:t>
                      </a: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endParaRPr lang="es-MX" sz="1200" dirty="0" smtClean="0">
                        <a:latin typeface="Arial" panose="020B0604020202020204" pitchFamily="34" charset="0"/>
                        <a:cs typeface="Arial" panose="020B0604020202020204" pitchFamily="34" charset="0"/>
                      </a:endParaRPr>
                    </a:p>
                    <a:p>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lang="es-MX" sz="1200" dirty="0" smtClean="0">
                          <a:latin typeface="Arial" panose="020B0604020202020204" pitchFamily="34" charset="0"/>
                          <a:cs typeface="Arial" panose="020B0604020202020204" pitchFamily="34" charset="0"/>
                        </a:rPr>
                        <a:t> Argumenta por qué está de acuerdo o en desacuerdo con ideas y afirmaciones de otras personas.</a:t>
                      </a: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Argumenta por qué está de acuerdo o en desacuerdo con ideas y afirmaciones de otras personas.</a:t>
                      </a: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endParaRPr lang="es-MX"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916707817"/>
                  </a:ext>
                </a:extLst>
              </a:tr>
            </a:tbl>
          </a:graphicData>
        </a:graphic>
      </p:graphicFrame>
      <p:sp>
        <p:nvSpPr>
          <p:cNvPr id="4" name="CuadroTexto 3"/>
          <p:cNvSpPr txBox="1"/>
          <p:nvPr/>
        </p:nvSpPr>
        <p:spPr>
          <a:xfrm rot="16200000">
            <a:off x="-294586" y="3131037"/>
            <a:ext cx="1804087" cy="830997"/>
          </a:xfrm>
          <a:prstGeom prst="rect">
            <a:avLst/>
          </a:prstGeom>
          <a:noFill/>
        </p:spPr>
        <p:txBody>
          <a:bodyPr wrap="square" rtlCol="0">
            <a:spAutoFit/>
          </a:bodyPr>
          <a:lstStyle/>
          <a:p>
            <a:r>
              <a:rPr lang="es-MX" sz="4800" dirty="0" smtClean="0">
                <a:solidFill>
                  <a:srgbClr val="002060"/>
                </a:solidFill>
                <a:latin typeface="Times New Roman" panose="02020603050405020304" pitchFamily="18" charset="0"/>
                <a:cs typeface="Times New Roman" panose="02020603050405020304" pitchFamily="18" charset="0"/>
              </a:rPr>
              <a:t>Inicio</a:t>
            </a:r>
            <a:endParaRPr lang="es-MX" sz="4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9479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537208130"/>
              </p:ext>
            </p:extLst>
          </p:nvPr>
        </p:nvGraphicFramePr>
        <p:xfrm>
          <a:off x="230438" y="500840"/>
          <a:ext cx="11518235" cy="6780411"/>
        </p:xfrm>
        <a:graphic>
          <a:graphicData uri="http://schemas.openxmlformats.org/drawingml/2006/table">
            <a:tbl>
              <a:tblPr firstRow="1" bandRow="1">
                <a:tableStyleId>{5940675A-B579-460E-94D1-54222C63F5DA}</a:tableStyleId>
              </a:tblPr>
              <a:tblGrid>
                <a:gridCol w="1071420">
                  <a:extLst>
                    <a:ext uri="{9D8B030D-6E8A-4147-A177-3AD203B41FA5}">
                      <a16:colId xmlns:a16="http://schemas.microsoft.com/office/drawing/2014/main" val="2124375876"/>
                    </a:ext>
                  </a:extLst>
                </a:gridCol>
                <a:gridCol w="5794602">
                  <a:extLst>
                    <a:ext uri="{9D8B030D-6E8A-4147-A177-3AD203B41FA5}">
                      <a16:colId xmlns:a16="http://schemas.microsoft.com/office/drawing/2014/main" val="3652626108"/>
                    </a:ext>
                  </a:extLst>
                </a:gridCol>
                <a:gridCol w="1714059">
                  <a:extLst>
                    <a:ext uri="{9D8B030D-6E8A-4147-A177-3AD203B41FA5}">
                      <a16:colId xmlns:a16="http://schemas.microsoft.com/office/drawing/2014/main" val="1810571600"/>
                    </a:ext>
                  </a:extLst>
                </a:gridCol>
                <a:gridCol w="1189562">
                  <a:extLst>
                    <a:ext uri="{9D8B030D-6E8A-4147-A177-3AD203B41FA5}">
                      <a16:colId xmlns:a16="http://schemas.microsoft.com/office/drawing/2014/main" val="3507542103"/>
                    </a:ext>
                  </a:extLst>
                </a:gridCol>
                <a:gridCol w="1748592">
                  <a:extLst>
                    <a:ext uri="{9D8B030D-6E8A-4147-A177-3AD203B41FA5}">
                      <a16:colId xmlns:a16="http://schemas.microsoft.com/office/drawing/2014/main" val="3624545314"/>
                    </a:ext>
                  </a:extLst>
                </a:gridCol>
              </a:tblGrid>
              <a:tr h="509297">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Momentos</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Actividades, organización y consignas</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Recursos</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Día</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Aprendizaje esperado</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extLst>
                  <a:ext uri="{0D108BD9-81ED-4DB2-BD59-A6C34878D82A}">
                    <a16:rowId xmlns:a16="http://schemas.microsoft.com/office/drawing/2014/main" val="377499139"/>
                  </a:ext>
                </a:extLst>
              </a:tr>
              <a:tr h="6258568">
                <a:tc>
                  <a:txBody>
                    <a:bodyPr/>
                    <a:lstStyle/>
                    <a:p>
                      <a:endParaRPr lang="es-MX" dirty="0"/>
                    </a:p>
                  </a:txBody>
                  <a:tcPr>
                    <a:solidFill>
                      <a:schemeClr val="accent4">
                        <a:lumMod val="60000"/>
                        <a:lumOff val="40000"/>
                      </a:schemeClr>
                    </a:solidFill>
                  </a:tcPr>
                </a:tc>
                <a:tc>
                  <a:txBody>
                    <a:bodyPr/>
                    <a:lstStyle/>
                    <a:p>
                      <a:pPr algn="ctr"/>
                      <a:r>
                        <a:rPr lang="es-MX" sz="1200" b="1" baseline="0" dirty="0" smtClean="0">
                          <a:latin typeface="Arial" panose="020B0604020202020204" pitchFamily="34" charset="0"/>
                          <a:cs typeface="Arial" panose="020B0604020202020204" pitchFamily="34" charset="0"/>
                        </a:rPr>
                        <a:t>“¿Qué son las gallinas?”</a:t>
                      </a:r>
                    </a:p>
                    <a:p>
                      <a:pPr algn="l"/>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Responde cuestionamientos tales como ¿Cómo creen que crecen las gallinas? ¿Cómo es su ciclo de vida? ¿Cómo nace la gallina? ¿La gallina y el pollito son los mismos?</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Observa con atención las imágenes que se le muestra, escucha con atención como nace, crece y se desarrolla la gallina.</a:t>
                      </a:r>
                    </a:p>
                    <a:p>
                      <a:pPr algn="l"/>
                      <a:r>
                        <a:rPr lang="es-MX" sz="1200" b="0" baseline="0" dirty="0" smtClean="0">
                          <a:latin typeface="Arial" panose="020B0604020202020204" pitchFamily="34" charset="0"/>
                          <a:cs typeface="Arial" panose="020B0604020202020204" pitchFamily="34" charset="0"/>
                        </a:rPr>
                        <a:t>Comenta si sabia su ciclo de vida, o tenia alguna idea de ello, afirma o esta en desacuerdo con lo que dice alguno de sus compañeros.</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Realiza el ciclo de vida de la gallina.</a:t>
                      </a:r>
                      <a:endParaRPr lang="es-MX" sz="1200" b="1" baseline="0" dirty="0" smtClean="0">
                        <a:latin typeface="Arial" panose="020B0604020202020204" pitchFamily="34" charset="0"/>
                        <a:cs typeface="Arial" panose="020B0604020202020204" pitchFamily="34" charset="0"/>
                      </a:endParaRPr>
                    </a:p>
                    <a:p>
                      <a:pPr algn="l"/>
                      <a:endParaRPr lang="es-MX" sz="1200" b="1" baseline="0" dirty="0" smtClean="0">
                        <a:latin typeface="Arial" panose="020B0604020202020204" pitchFamily="34" charset="0"/>
                        <a:cs typeface="Arial" panose="020B0604020202020204" pitchFamily="34" charset="0"/>
                      </a:endParaRPr>
                    </a:p>
                    <a:p>
                      <a:pPr algn="ctr"/>
                      <a:r>
                        <a:rPr lang="es-MX" sz="1200" b="1" baseline="0" dirty="0" smtClean="0">
                          <a:latin typeface="Arial" panose="020B0604020202020204" pitchFamily="34" charset="0"/>
                          <a:cs typeface="Arial" panose="020B0604020202020204" pitchFamily="34" charset="0"/>
                        </a:rPr>
                        <a:t>“¿Huevos, pollos?”</a:t>
                      </a:r>
                    </a:p>
                    <a:p>
                      <a:pPr algn="l"/>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Comenta los productos que obtenemos de las gallinas.</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Platica si cree que esta bien o no el obtener esos productos de el animal de la granja.</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Pinta los productos que provienen de la gallina y los que no los tacha con una ´X´</a:t>
                      </a:r>
                      <a:endParaRPr lang="es-MX" sz="1200" b="1" baseline="0" dirty="0" smtClean="0">
                        <a:latin typeface="Arial" panose="020B0604020202020204" pitchFamily="34" charset="0"/>
                        <a:cs typeface="Arial" panose="020B0604020202020204" pitchFamily="34" charset="0"/>
                      </a:endParaRPr>
                    </a:p>
                    <a:p>
                      <a:pPr algn="ctr"/>
                      <a:endParaRPr lang="es-MX" sz="1200" b="1" baseline="0" dirty="0" smtClean="0">
                        <a:latin typeface="Arial" panose="020B0604020202020204" pitchFamily="34" charset="0"/>
                        <a:cs typeface="Arial" panose="020B0604020202020204" pitchFamily="34" charset="0"/>
                      </a:endParaRPr>
                    </a:p>
                    <a:p>
                      <a:pPr algn="ctr"/>
                      <a:r>
                        <a:rPr lang="es-MX" sz="1200" b="1" baseline="0" dirty="0" smtClean="0">
                          <a:latin typeface="Arial" panose="020B0604020202020204" pitchFamily="34" charset="0"/>
                          <a:cs typeface="Arial" panose="020B0604020202020204" pitchFamily="34" charset="0"/>
                        </a:rPr>
                        <a:t>“Contando huevos”</a:t>
                      </a:r>
                    </a:p>
                    <a:p>
                      <a:pPr algn="l"/>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Comenta cuantos huevos puede tener en su casa, reflexiona si son muchos o pocos.</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Observa la hoja y relaciona los números de la serie según el orden de los huevos de gallina.</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Desarrolla de manera correcta la actividad y comenta si se le dificultad o no.</a:t>
                      </a:r>
                      <a:endParaRPr lang="es-MX" sz="1200" b="1" baseline="0" dirty="0" smtClean="0">
                        <a:latin typeface="Arial" panose="020B0604020202020204" pitchFamily="34" charset="0"/>
                        <a:cs typeface="Arial" panose="020B0604020202020204" pitchFamily="34" charset="0"/>
                      </a:endParaRPr>
                    </a:p>
                    <a:p>
                      <a:pPr algn="l"/>
                      <a:endParaRPr lang="es-MX" sz="1200" b="1" baseline="0" dirty="0" smtClean="0">
                        <a:latin typeface="Arial" panose="020B0604020202020204" pitchFamily="34" charset="0"/>
                        <a:cs typeface="Arial" panose="020B0604020202020204" pitchFamily="34" charset="0"/>
                      </a:endParaRPr>
                    </a:p>
                    <a:p>
                      <a:pPr algn="ctr"/>
                      <a:r>
                        <a:rPr lang="es-MX" sz="1200" b="1" baseline="0" dirty="0" smtClean="0">
                          <a:latin typeface="Arial" panose="020B0604020202020204" pitchFamily="34" charset="0"/>
                          <a:cs typeface="Arial" panose="020B0604020202020204" pitchFamily="34" charset="0"/>
                        </a:rPr>
                        <a:t>“¿Cómo cuidar un huevo?”</a:t>
                      </a:r>
                    </a:p>
                    <a:p>
                      <a:pPr algn="l"/>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Responde cuestionamientos tales como ¿sabes como nacen los huevos? ¿Cómo los cuidan las gallinas? ¿Qué necesita para nacer y crecer?</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Observa el video y argumenta porque esta de acuerdo o no con alguno de sus compañeros y reflexiona en como su mamá lo cuida a el.</a:t>
                      </a:r>
                    </a:p>
                    <a:p>
                      <a:pPr algn="l"/>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Realiza un huevo rompiéndose con una hoja.</a:t>
                      </a:r>
                      <a:endParaRPr lang="es-MX" sz="1200" b="1" baseline="0" dirty="0" smtClean="0">
                        <a:latin typeface="Arial" panose="020B0604020202020204" pitchFamily="34" charset="0"/>
                        <a:cs typeface="Arial" panose="020B0604020202020204" pitchFamily="34" charset="0"/>
                      </a:endParaRPr>
                    </a:p>
                    <a:p>
                      <a:pPr algn="l"/>
                      <a:endParaRPr lang="es-MX" sz="1200" b="1" baseline="0" dirty="0" smtClean="0">
                        <a:latin typeface="Arial" panose="020B0604020202020204" pitchFamily="34" charset="0"/>
                        <a:cs typeface="Arial" panose="020B0604020202020204" pitchFamily="34" charset="0"/>
                      </a:endParaRPr>
                    </a:p>
                    <a:p>
                      <a:pPr algn="ctr"/>
                      <a:endParaRPr lang="es-MX" sz="1200" b="1" baseline="0" dirty="0" smtClean="0">
                        <a:latin typeface="Arial" panose="020B0604020202020204" pitchFamily="34" charset="0"/>
                        <a:cs typeface="Arial" panose="020B0604020202020204" pitchFamily="34" charset="0"/>
                      </a:endParaRPr>
                    </a:p>
                  </a:txBody>
                  <a:tcPr/>
                </a:tc>
                <a:tc>
                  <a:txBody>
                    <a:bodyPr/>
                    <a:lstStyle/>
                    <a:p>
                      <a:pPr marL="0" indent="0">
                        <a:buFontTx/>
                        <a:buNone/>
                      </a:pPr>
                      <a:r>
                        <a:rPr lang="es-MX" sz="1200" dirty="0" smtClean="0">
                          <a:latin typeface="Arial" panose="020B0604020202020204" pitchFamily="34" charset="0"/>
                          <a:cs typeface="Arial" panose="020B0604020202020204" pitchFamily="34" charset="0"/>
                        </a:rPr>
                        <a:t>-Imágenes del ciclo de vida de la gallina, hoja blanca, amarilla,</a:t>
                      </a:r>
                      <a:r>
                        <a:rPr lang="es-MX" sz="1200" baseline="0" dirty="0" smtClean="0">
                          <a:latin typeface="Arial" panose="020B0604020202020204" pitchFamily="34" charset="0"/>
                          <a:cs typeface="Arial" panose="020B0604020202020204" pitchFamily="34" charset="0"/>
                        </a:rPr>
                        <a:t> café, pintura, ojos movibles.</a:t>
                      </a:r>
                    </a:p>
                    <a:p>
                      <a:r>
                        <a:rPr lang="es-ES" sz="1200" b="1" kern="1200" dirty="0" smtClean="0">
                          <a:solidFill>
                            <a:schemeClr val="tx1"/>
                          </a:solidFill>
                          <a:effectLst/>
                          <a:latin typeface="Arial" panose="020B0604020202020204" pitchFamily="34" charset="0"/>
                          <a:ea typeface="+mn-ea"/>
                          <a:cs typeface="Arial" panose="020B0604020202020204" pitchFamily="34" charset="0"/>
                        </a:rPr>
                        <a:t>Evaluación: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-Observación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pPr marL="0" indent="0">
                        <a:buFontTx/>
                        <a:buNone/>
                      </a:pPr>
                      <a:r>
                        <a:rPr lang="es-MX" sz="1200" dirty="0" smtClean="0">
                          <a:latin typeface="Arial" panose="020B0604020202020204" pitchFamily="34" charset="0"/>
                          <a:cs typeface="Arial" panose="020B0604020202020204" pitchFamily="34" charset="0"/>
                        </a:rPr>
                        <a:t>-Fotos</a:t>
                      </a: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r>
                        <a:rPr lang="es-MX" sz="1200" dirty="0" smtClean="0">
                          <a:latin typeface="Arial" panose="020B0604020202020204" pitchFamily="34" charset="0"/>
                          <a:cs typeface="Arial" panose="020B0604020202020204" pitchFamily="34" charset="0"/>
                        </a:rPr>
                        <a:t>-Hoja</a:t>
                      </a:r>
                      <a:r>
                        <a:rPr lang="es-MX" sz="1200" baseline="0" dirty="0" smtClean="0">
                          <a:latin typeface="Arial" panose="020B0604020202020204" pitchFamily="34" charset="0"/>
                          <a:cs typeface="Arial" panose="020B0604020202020204" pitchFamily="34" charset="0"/>
                        </a:rPr>
                        <a:t> con productos de la gallina y de algún otro animal.</a:t>
                      </a:r>
                    </a:p>
                    <a:p>
                      <a:r>
                        <a:rPr lang="es-ES" sz="1200" b="1" kern="1200" dirty="0" smtClean="0">
                          <a:solidFill>
                            <a:schemeClr val="tx1"/>
                          </a:solidFill>
                          <a:effectLst/>
                          <a:latin typeface="Arial" panose="020B0604020202020204" pitchFamily="34" charset="0"/>
                          <a:ea typeface="+mn-ea"/>
                          <a:cs typeface="Arial" panose="020B0604020202020204" pitchFamily="34" charset="0"/>
                        </a:rPr>
                        <a:t>Evaluación: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-Observación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pPr marL="0" indent="0">
                        <a:buFontTx/>
                        <a:buNone/>
                      </a:pPr>
                      <a:endParaRPr lang="es-MX" sz="1200" baseline="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r>
                        <a:rPr lang="es-MX" sz="1200" dirty="0" smtClean="0">
                          <a:latin typeface="Arial" panose="020B0604020202020204" pitchFamily="34" charset="0"/>
                          <a:cs typeface="Arial" panose="020B0604020202020204" pitchFamily="34" charset="0"/>
                        </a:rPr>
                        <a:t>-Hoja con una seriación de huevos.</a:t>
                      </a:r>
                    </a:p>
                    <a:p>
                      <a:r>
                        <a:rPr lang="es-ES" sz="1200" b="1" kern="1200" dirty="0" smtClean="0">
                          <a:solidFill>
                            <a:schemeClr val="tx1"/>
                          </a:solidFill>
                          <a:effectLst/>
                          <a:latin typeface="Arial" panose="020B0604020202020204" pitchFamily="34" charset="0"/>
                          <a:ea typeface="+mn-ea"/>
                          <a:cs typeface="Arial" panose="020B0604020202020204" pitchFamily="34" charset="0"/>
                        </a:rPr>
                        <a:t>Evaluación: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-Observación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r>
                        <a:rPr lang="es-MX" sz="1200" dirty="0" smtClean="0">
                          <a:latin typeface="Arial" panose="020B0604020202020204" pitchFamily="34" charset="0"/>
                          <a:cs typeface="Arial" panose="020B0604020202020204" pitchFamily="34" charset="0"/>
                        </a:rPr>
                        <a:t>-Hoja amarilla, blanca y azul, lápiz, pegamento.</a:t>
                      </a:r>
                    </a:p>
                    <a:p>
                      <a:r>
                        <a:rPr lang="es-ES" sz="1200" b="1" kern="1200" dirty="0" smtClean="0">
                          <a:solidFill>
                            <a:schemeClr val="tx1"/>
                          </a:solidFill>
                          <a:effectLst/>
                          <a:latin typeface="Arial" panose="020B0604020202020204" pitchFamily="34" charset="0"/>
                          <a:ea typeface="+mn-ea"/>
                          <a:cs typeface="Arial" panose="020B0604020202020204" pitchFamily="34" charset="0"/>
                        </a:rPr>
                        <a:t>Evaluación: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-Observación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pPr marL="0" indent="0">
                        <a:buFontTx/>
                        <a:buNone/>
                      </a:pPr>
                      <a:r>
                        <a:rPr lang="es-MX" sz="1200" dirty="0" smtClean="0">
                          <a:latin typeface="Arial" panose="020B0604020202020204" pitchFamily="34" charset="0"/>
                          <a:cs typeface="Arial" panose="020B0604020202020204" pitchFamily="34" charset="0"/>
                        </a:rPr>
                        <a:t>-Fotos</a:t>
                      </a:r>
                    </a:p>
                    <a:p>
                      <a:pPr marL="0" indent="0">
                        <a:buFontTx/>
                        <a:buNone/>
                      </a:pPr>
                      <a:endParaRPr lang="es-MX" sz="1200" dirty="0" smtClean="0">
                        <a:latin typeface="Arial" panose="020B0604020202020204" pitchFamily="34" charset="0"/>
                        <a:cs typeface="Arial" panose="020B0604020202020204" pitchFamily="34" charset="0"/>
                      </a:endParaRPr>
                    </a:p>
                  </a:txBody>
                  <a:tcPr/>
                </a:tc>
                <a:tc>
                  <a:txBody>
                    <a:bodyPr/>
                    <a:lstStyle/>
                    <a:p>
                      <a:pPr algn="ctr"/>
                      <a:r>
                        <a:rPr lang="es-MX" sz="1200" dirty="0" smtClean="0">
                          <a:latin typeface="Arial" panose="020B0604020202020204" pitchFamily="34" charset="0"/>
                          <a:cs typeface="Arial" panose="020B0604020202020204" pitchFamily="34" charset="0"/>
                        </a:rPr>
                        <a:t>Miércoles 6 de Febrero</a:t>
                      </a: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marL="0" marR="0" indent="0" algn="ctr" defTabSz="1032083" rtl="0" eaLnBrk="1" fontAlgn="auto" latinLnBrk="0" hangingPunct="1">
                        <a:lnSpc>
                          <a:spcPct val="100000"/>
                        </a:lnSpc>
                        <a:spcBef>
                          <a:spcPts val="0"/>
                        </a:spcBef>
                        <a:spcAft>
                          <a:spcPts val="0"/>
                        </a:spcAft>
                        <a:buClrTx/>
                        <a:buSzTx/>
                        <a:buFontTx/>
                        <a:buNone/>
                        <a:tabLst/>
                        <a:defRPr/>
                      </a:pPr>
                      <a:r>
                        <a:rPr lang="es-MX" sz="1200" dirty="0" smtClean="0">
                          <a:latin typeface="Arial" panose="020B0604020202020204" pitchFamily="34" charset="0"/>
                          <a:cs typeface="Arial" panose="020B0604020202020204" pitchFamily="34" charset="0"/>
                        </a:rPr>
                        <a:t>Miércoles 6 de Febrero</a:t>
                      </a: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marL="0" marR="0" indent="0" algn="ctr" defTabSz="1032083" rtl="0" eaLnBrk="1" fontAlgn="auto" latinLnBrk="0" hangingPunct="1">
                        <a:lnSpc>
                          <a:spcPct val="100000"/>
                        </a:lnSpc>
                        <a:spcBef>
                          <a:spcPts val="0"/>
                        </a:spcBef>
                        <a:spcAft>
                          <a:spcPts val="0"/>
                        </a:spcAft>
                        <a:buClrTx/>
                        <a:buSzTx/>
                        <a:buFontTx/>
                        <a:buNone/>
                        <a:tabLst/>
                        <a:defRPr/>
                      </a:pPr>
                      <a:r>
                        <a:rPr lang="es-MX" sz="1200" dirty="0" smtClean="0">
                          <a:latin typeface="Arial" panose="020B0604020202020204" pitchFamily="34" charset="0"/>
                          <a:cs typeface="Arial" panose="020B0604020202020204" pitchFamily="34" charset="0"/>
                        </a:rPr>
                        <a:t>Miércoles 6 de Febrero</a:t>
                      </a: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marL="0" marR="0" indent="0" algn="ctr" defTabSz="1032083" rtl="0" eaLnBrk="1" fontAlgn="auto" latinLnBrk="0" hangingPunct="1">
                        <a:lnSpc>
                          <a:spcPct val="100000"/>
                        </a:lnSpc>
                        <a:spcBef>
                          <a:spcPts val="0"/>
                        </a:spcBef>
                        <a:spcAft>
                          <a:spcPts val="0"/>
                        </a:spcAft>
                        <a:buClrTx/>
                        <a:buSzTx/>
                        <a:buFontTx/>
                        <a:buNone/>
                        <a:tabLst/>
                        <a:defRPr/>
                      </a:pPr>
                      <a:r>
                        <a:rPr lang="es-MX" sz="1200" dirty="0" smtClean="0">
                          <a:latin typeface="Arial" panose="020B0604020202020204" pitchFamily="34" charset="0"/>
                          <a:cs typeface="Arial" panose="020B0604020202020204" pitchFamily="34" charset="0"/>
                        </a:rPr>
                        <a:t>Miércoles 6 de Febrero</a:t>
                      </a:r>
                    </a:p>
                    <a:p>
                      <a:pPr algn="ctr"/>
                      <a:endParaRPr lang="es-MX" sz="1200" dirty="0" smtClean="0">
                        <a:latin typeface="Arial" panose="020B0604020202020204" pitchFamily="34" charset="0"/>
                        <a:cs typeface="Arial" panose="020B0604020202020204" pitchFamily="34" charset="0"/>
                      </a:endParaRPr>
                    </a:p>
                  </a:txBody>
                  <a:tcPr/>
                </a:tc>
                <a:tc>
                  <a:txBody>
                    <a:bodyPr/>
                    <a:lstStyle/>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Argumenta por qué está de acuerdo o en desacuerdo con ideas y afirmaciones de otras personas.</a:t>
                      </a:r>
                    </a:p>
                    <a:p>
                      <a:pPr marL="171450" indent="-171450">
                        <a:buFont typeface="Wingdings" panose="05000000000000000000" pitchFamily="2" charset="2"/>
                        <a:buChar char="ü"/>
                      </a:pPr>
                      <a:endParaRPr lang="es-MX" sz="1200" dirty="0" smtClean="0">
                        <a:latin typeface="Arial" panose="020B0604020202020204" pitchFamily="34" charset="0"/>
                        <a:cs typeface="Arial" panose="020B0604020202020204" pitchFamily="34" charset="0"/>
                      </a:endParaRPr>
                    </a:p>
                    <a:p>
                      <a:pPr marL="171450" indent="-171450">
                        <a:buFont typeface="Wingdings" panose="05000000000000000000" pitchFamily="2" charset="2"/>
                        <a:buChar char="ü"/>
                      </a:pPr>
                      <a:endParaRPr lang="es-MX" sz="1200" dirty="0" smtClean="0">
                        <a:latin typeface="Arial" panose="020B0604020202020204" pitchFamily="34" charset="0"/>
                        <a:cs typeface="Arial" panose="020B0604020202020204" pitchFamily="34" charset="0"/>
                      </a:endParaRPr>
                    </a:p>
                    <a:p>
                      <a:pPr marL="171450" indent="-171450">
                        <a:buFont typeface="Wingdings" panose="05000000000000000000" pitchFamily="2" charset="2"/>
                        <a:buChar char="ü"/>
                      </a:pPr>
                      <a:endParaRPr lang="es-MX" sz="1200" dirty="0" smtClean="0">
                        <a:latin typeface="Arial" panose="020B0604020202020204" pitchFamily="34" charset="0"/>
                        <a:cs typeface="Arial" panose="020B0604020202020204" pitchFamily="34" charset="0"/>
                      </a:endParaRPr>
                    </a:p>
                    <a:p>
                      <a:pPr marL="171450" indent="-171450">
                        <a:buFont typeface="Wingdings" panose="05000000000000000000" pitchFamily="2" charset="2"/>
                        <a:buChar char="ü"/>
                      </a:pPr>
                      <a:endParaRPr lang="es-MX" sz="1200" dirty="0" smtClean="0">
                        <a:latin typeface="Arial" panose="020B0604020202020204" pitchFamily="34" charset="0"/>
                        <a:cs typeface="Arial" panose="020B0604020202020204" pitchFamily="34" charset="0"/>
                      </a:endParaRPr>
                    </a:p>
                    <a:p>
                      <a:pPr marL="171450" indent="-171450">
                        <a:buFont typeface="Wingdings" panose="05000000000000000000" pitchFamily="2" charset="2"/>
                        <a:buChar char="ü"/>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Explica los beneficios de los servicios con que se cuenta en su localidad. </a:t>
                      </a: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indent="-171450">
                        <a:buFont typeface="Wingdings" panose="05000000000000000000" pitchFamily="2" charset="2"/>
                        <a:buChar char="ü"/>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Relaciona el número de elementos de una colección con la sucesión numérica escrita, del 1 al 30. </a:t>
                      </a: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Argumenta por qué está de acuerdo o en desacuerdo con ideas y afirmaciones de otras personas.</a:t>
                      </a:r>
                    </a:p>
                    <a:p>
                      <a:pPr marL="0" marR="0" indent="0" algn="l" defTabSz="1032083" rtl="0" eaLnBrk="1" fontAlgn="auto" latinLnBrk="0" hangingPunct="1">
                        <a:lnSpc>
                          <a:spcPct val="100000"/>
                        </a:lnSpc>
                        <a:spcBef>
                          <a:spcPts val="0"/>
                        </a:spcBef>
                        <a:spcAft>
                          <a:spcPts val="0"/>
                        </a:spcAft>
                        <a:buClrTx/>
                        <a:buSzTx/>
                        <a:buFontTx/>
                        <a:buNone/>
                        <a:tabLst/>
                        <a:defRPr/>
                      </a:pP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endParaRPr lang="es-MX"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916707817"/>
                  </a:ext>
                </a:extLst>
              </a:tr>
            </a:tbl>
          </a:graphicData>
        </a:graphic>
      </p:graphicFrame>
      <p:sp>
        <p:nvSpPr>
          <p:cNvPr id="3" name="CuadroTexto 2"/>
          <p:cNvSpPr txBox="1"/>
          <p:nvPr/>
        </p:nvSpPr>
        <p:spPr>
          <a:xfrm rot="16200000">
            <a:off x="-802869" y="3218570"/>
            <a:ext cx="2897612" cy="830997"/>
          </a:xfrm>
          <a:prstGeom prst="rect">
            <a:avLst/>
          </a:prstGeom>
          <a:noFill/>
        </p:spPr>
        <p:txBody>
          <a:bodyPr wrap="square" rtlCol="0">
            <a:spAutoFit/>
          </a:bodyPr>
          <a:lstStyle/>
          <a:p>
            <a:r>
              <a:rPr lang="es-MX" sz="4800" dirty="0" smtClean="0">
                <a:solidFill>
                  <a:srgbClr val="002060"/>
                </a:solidFill>
                <a:latin typeface="Times New Roman" panose="02020603050405020304" pitchFamily="18" charset="0"/>
                <a:cs typeface="Times New Roman" panose="02020603050405020304" pitchFamily="18" charset="0"/>
              </a:rPr>
              <a:t>Desarrollo</a:t>
            </a:r>
          </a:p>
        </p:txBody>
      </p:sp>
    </p:spTree>
    <p:extLst>
      <p:ext uri="{BB962C8B-B14F-4D97-AF65-F5344CB8AC3E}">
        <p14:creationId xmlns:p14="http://schemas.microsoft.com/office/powerpoint/2010/main" val="3568361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330879325"/>
              </p:ext>
            </p:extLst>
          </p:nvPr>
        </p:nvGraphicFramePr>
        <p:xfrm>
          <a:off x="176462" y="500840"/>
          <a:ext cx="11518235" cy="6780411"/>
        </p:xfrm>
        <a:graphic>
          <a:graphicData uri="http://schemas.openxmlformats.org/drawingml/2006/table">
            <a:tbl>
              <a:tblPr firstRow="1" bandRow="1">
                <a:tableStyleId>{5940675A-B579-460E-94D1-54222C63F5DA}</a:tableStyleId>
              </a:tblPr>
              <a:tblGrid>
                <a:gridCol w="1058780">
                  <a:extLst>
                    <a:ext uri="{9D8B030D-6E8A-4147-A177-3AD203B41FA5}">
                      <a16:colId xmlns:a16="http://schemas.microsoft.com/office/drawing/2014/main" val="2124375876"/>
                    </a:ext>
                  </a:extLst>
                </a:gridCol>
                <a:gridCol w="5807242">
                  <a:extLst>
                    <a:ext uri="{9D8B030D-6E8A-4147-A177-3AD203B41FA5}">
                      <a16:colId xmlns:a16="http://schemas.microsoft.com/office/drawing/2014/main" val="3652626108"/>
                    </a:ext>
                  </a:extLst>
                </a:gridCol>
                <a:gridCol w="1714059">
                  <a:extLst>
                    <a:ext uri="{9D8B030D-6E8A-4147-A177-3AD203B41FA5}">
                      <a16:colId xmlns:a16="http://schemas.microsoft.com/office/drawing/2014/main" val="1810571600"/>
                    </a:ext>
                  </a:extLst>
                </a:gridCol>
                <a:gridCol w="1189562">
                  <a:extLst>
                    <a:ext uri="{9D8B030D-6E8A-4147-A177-3AD203B41FA5}">
                      <a16:colId xmlns:a16="http://schemas.microsoft.com/office/drawing/2014/main" val="3507542103"/>
                    </a:ext>
                  </a:extLst>
                </a:gridCol>
                <a:gridCol w="1748592">
                  <a:extLst>
                    <a:ext uri="{9D8B030D-6E8A-4147-A177-3AD203B41FA5}">
                      <a16:colId xmlns:a16="http://schemas.microsoft.com/office/drawing/2014/main" val="3624545314"/>
                    </a:ext>
                  </a:extLst>
                </a:gridCol>
              </a:tblGrid>
              <a:tr h="509297">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Momentos</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Actividades, organización y consignas</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Recursos</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Día</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Aprendizaje esperado</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extLst>
                  <a:ext uri="{0D108BD9-81ED-4DB2-BD59-A6C34878D82A}">
                    <a16:rowId xmlns:a16="http://schemas.microsoft.com/office/drawing/2014/main" val="377499139"/>
                  </a:ext>
                </a:extLst>
              </a:tr>
              <a:tr h="6258568">
                <a:tc>
                  <a:txBody>
                    <a:bodyPr/>
                    <a:lstStyle/>
                    <a:p>
                      <a:endParaRPr lang="es-MX" dirty="0"/>
                    </a:p>
                  </a:txBody>
                  <a:tcPr>
                    <a:solidFill>
                      <a:schemeClr val="accent4">
                        <a:lumMod val="60000"/>
                        <a:lumOff val="40000"/>
                      </a:schemeClr>
                    </a:solidFill>
                  </a:tcPr>
                </a:tc>
                <a:tc>
                  <a:txBody>
                    <a:bodyPr/>
                    <a:lstStyle/>
                    <a:p>
                      <a:pPr algn="ctr"/>
                      <a:r>
                        <a:rPr lang="es-MX" sz="1200" b="1" baseline="0" dirty="0" smtClean="0">
                          <a:latin typeface="Arial" panose="020B0604020202020204" pitchFamily="34" charset="0"/>
                          <a:cs typeface="Arial" panose="020B0604020202020204" pitchFamily="34" charset="0"/>
                        </a:rPr>
                        <a:t>“¿Quién es la vaca?”</a:t>
                      </a:r>
                    </a:p>
                    <a:p>
                      <a:pPr algn="l"/>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Responde cuestionamientos tales como ¿Quién es la vaca? ¿sabes las partes de ellas? ¿Dónde viven? </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Observan con atención las imagines y video y argumentan si conocían eso o no, afirman y construyen sus respuestas.</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Realiza un móvil de vaca.</a:t>
                      </a:r>
                    </a:p>
                    <a:p>
                      <a:pPr algn="ctr"/>
                      <a:endParaRPr lang="es-MX" sz="1200" b="1" baseline="0" dirty="0" smtClean="0">
                        <a:latin typeface="Arial" panose="020B0604020202020204" pitchFamily="34" charset="0"/>
                        <a:cs typeface="Arial" panose="020B0604020202020204" pitchFamily="34" charset="0"/>
                      </a:endParaRPr>
                    </a:p>
                    <a:p>
                      <a:pPr algn="ctr"/>
                      <a:r>
                        <a:rPr lang="es-MX" sz="1200" b="1" baseline="0" dirty="0" smtClean="0">
                          <a:latin typeface="Arial" panose="020B0604020202020204" pitchFamily="34" charset="0"/>
                          <a:cs typeface="Arial" panose="020B0604020202020204" pitchFamily="34" charset="0"/>
                        </a:rPr>
                        <a:t>“ Cuenta las vacas”</a:t>
                      </a:r>
                    </a:p>
                    <a:p>
                      <a:pPr algn="l"/>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Responde cuestionamiento tales como ¿Cuántas vacas crees que haya un granero? ¿Serán muchas o pocas? ¿Hasta que numero sabes contar?</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Observa la hoja, diferencia la vaca de los demás animales de la granja y cuenta cada una de ellas, coloca el numero de la cantidad de vacas que hay en un granero y las pinta.</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Comenta si lo hizo de la manera correcta o incorrecta.</a:t>
                      </a:r>
                      <a:endParaRPr lang="es-MX" sz="1200" b="1" baseline="0" dirty="0" smtClean="0">
                        <a:latin typeface="Arial" panose="020B0604020202020204" pitchFamily="34" charset="0"/>
                        <a:cs typeface="Arial" panose="020B0604020202020204" pitchFamily="34" charset="0"/>
                      </a:endParaRPr>
                    </a:p>
                    <a:p>
                      <a:pPr algn="ctr"/>
                      <a:endParaRPr lang="es-MX" sz="1200" b="1" baseline="0" dirty="0" smtClean="0">
                        <a:latin typeface="Arial" panose="020B0604020202020204" pitchFamily="34" charset="0"/>
                        <a:cs typeface="Arial" panose="020B0604020202020204" pitchFamily="34" charset="0"/>
                      </a:endParaRPr>
                    </a:p>
                    <a:p>
                      <a:pPr algn="ctr"/>
                      <a:r>
                        <a:rPr lang="es-MX" sz="1200" b="1" baseline="0" dirty="0" smtClean="0">
                          <a:latin typeface="Arial" panose="020B0604020202020204" pitchFamily="34" charset="0"/>
                          <a:cs typeface="Arial" panose="020B0604020202020204" pitchFamily="34" charset="0"/>
                        </a:rPr>
                        <a:t>“Cuidados de la vaca”</a:t>
                      </a:r>
                    </a:p>
                    <a:p>
                      <a:pPr algn="l"/>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Se reúne con sus compañeros en el centro del aula y responde cuestionamientos tales como ¿Qué cuidados tienen las vacas? ¿Qué come? ¿es higiénica o no?</a:t>
                      </a: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Escucha y observa con atención el video que se les muestra. Comenta el porque debemos cuidar a las vacas.</a:t>
                      </a:r>
                    </a:p>
                    <a:p>
                      <a:pPr algn="l"/>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Realiza un dibujo de una vaca cuidada.</a:t>
                      </a:r>
                      <a:endParaRPr lang="es-MX" sz="1200" b="1" baseline="0" dirty="0" smtClean="0">
                        <a:latin typeface="Arial" panose="020B0604020202020204" pitchFamily="34" charset="0"/>
                        <a:cs typeface="Arial" panose="020B0604020202020204" pitchFamily="34" charset="0"/>
                      </a:endParaRPr>
                    </a:p>
                    <a:p>
                      <a:pPr algn="ctr"/>
                      <a:endParaRPr lang="es-MX" sz="1200" b="1" baseline="0" dirty="0" smtClean="0">
                        <a:latin typeface="Arial" panose="020B0604020202020204" pitchFamily="34" charset="0"/>
                        <a:cs typeface="Arial" panose="020B0604020202020204" pitchFamily="34" charset="0"/>
                      </a:endParaRPr>
                    </a:p>
                    <a:p>
                      <a:pPr algn="ctr"/>
                      <a:r>
                        <a:rPr lang="es-MX" sz="1200" b="1" baseline="0" dirty="0" smtClean="0">
                          <a:latin typeface="Arial" panose="020B0604020202020204" pitchFamily="34" charset="0"/>
                          <a:cs typeface="Arial" panose="020B0604020202020204" pitchFamily="34" charset="0"/>
                        </a:rPr>
                        <a:t>“Productos de la vaca”</a:t>
                      </a:r>
                    </a:p>
                    <a:p>
                      <a:pPr algn="l"/>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Comenta que beneficios cree que obtenemos de la vaca, da unos ejemplos.</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Reflexiona si sabia la mayoría de los productos mencionados anteriormente.</a:t>
                      </a:r>
                    </a:p>
                    <a:p>
                      <a:pPr algn="l"/>
                      <a:r>
                        <a:rPr lang="es-MX" sz="1200" b="0" baseline="0" dirty="0" smtClean="0">
                          <a:latin typeface="Arial" panose="020B0604020202020204" pitchFamily="34" charset="0"/>
                          <a:cs typeface="Arial" panose="020B0604020202020204" pitchFamily="34" charset="0"/>
                        </a:rPr>
                        <a:t>Recibe material tales como una vaca productos que provienen de ella y otros que no. Elige cuales son los de la vaca.</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Realiza una tipo tarjeta con los productos que obtenemos de la vaca.</a:t>
                      </a:r>
                    </a:p>
                    <a:p>
                      <a:pPr algn="ctr"/>
                      <a:endParaRPr lang="es-MX" sz="1200" b="1" baseline="0" dirty="0" smtClean="0">
                        <a:latin typeface="Arial" panose="020B0604020202020204" pitchFamily="34" charset="0"/>
                        <a:cs typeface="Arial" panose="020B0604020202020204" pitchFamily="34" charset="0"/>
                      </a:endParaRPr>
                    </a:p>
                  </a:txBody>
                  <a:tcPr/>
                </a:tc>
                <a:tc>
                  <a:txBody>
                    <a:bodyPr/>
                    <a:lstStyle/>
                    <a:p>
                      <a:pPr marL="0" indent="0">
                        <a:buFontTx/>
                        <a:buNone/>
                      </a:pPr>
                      <a:r>
                        <a:rPr lang="es-MX" sz="1200" dirty="0" smtClean="0">
                          <a:latin typeface="Arial" panose="020B0604020202020204" pitchFamily="34" charset="0"/>
                          <a:cs typeface="Arial" panose="020B0604020202020204" pitchFamily="34" charset="0"/>
                        </a:rPr>
                        <a:t>-imágenes, video, hojas con las piezas del móvil.</a:t>
                      </a:r>
                    </a:p>
                    <a:p>
                      <a:r>
                        <a:rPr lang="es-ES" sz="1200" b="1" kern="1200" dirty="0" smtClean="0">
                          <a:solidFill>
                            <a:schemeClr val="tx1"/>
                          </a:solidFill>
                          <a:effectLst/>
                          <a:latin typeface="Arial" panose="020B0604020202020204" pitchFamily="34" charset="0"/>
                          <a:ea typeface="+mn-ea"/>
                          <a:cs typeface="Arial" panose="020B0604020202020204" pitchFamily="34" charset="0"/>
                        </a:rPr>
                        <a:t>Evaluación: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-Observación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pPr marL="0" indent="0">
                        <a:buFontTx/>
                        <a:buNone/>
                      </a:pPr>
                      <a:r>
                        <a:rPr lang="es-MX" sz="1200" dirty="0" smtClean="0">
                          <a:latin typeface="Arial" panose="020B0604020202020204" pitchFamily="34" charset="0"/>
                          <a:cs typeface="Arial" panose="020B0604020202020204" pitchFamily="34" charset="0"/>
                        </a:rPr>
                        <a:t>-Fotos</a:t>
                      </a: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r>
                        <a:rPr lang="es-MX" sz="1200" dirty="0" smtClean="0">
                          <a:latin typeface="Arial" panose="020B0604020202020204" pitchFamily="34" charset="0"/>
                          <a:cs typeface="Arial" panose="020B0604020202020204" pitchFamily="34" charset="0"/>
                        </a:rPr>
                        <a:t>-Hoja con granja</a:t>
                      </a:r>
                      <a:r>
                        <a:rPr lang="es-MX" sz="1200" baseline="0" dirty="0" smtClean="0">
                          <a:latin typeface="Arial" panose="020B0604020202020204" pitchFamily="34" charset="0"/>
                          <a:cs typeface="Arial" panose="020B0604020202020204" pitchFamily="34" charset="0"/>
                        </a:rPr>
                        <a:t> y animales.</a:t>
                      </a:r>
                    </a:p>
                    <a:p>
                      <a:pPr marL="0" indent="0">
                        <a:buFontTx/>
                        <a:buNone/>
                      </a:pPr>
                      <a:r>
                        <a:rPr lang="es-MX" sz="1200" baseline="0" dirty="0" smtClean="0">
                          <a:latin typeface="Arial" panose="020B0604020202020204" pitchFamily="34" charset="0"/>
                          <a:cs typeface="Arial" panose="020B0604020202020204" pitchFamily="34" charset="0"/>
                        </a:rPr>
                        <a:t>-Lápiz y colores</a:t>
                      </a:r>
                      <a:r>
                        <a:rPr lang="es-ES" sz="1200" b="1" kern="1200" dirty="0" smtClean="0">
                          <a:solidFill>
                            <a:schemeClr val="tx1"/>
                          </a:solidFill>
                          <a:effectLst/>
                          <a:latin typeface="Arial" panose="020B0604020202020204" pitchFamily="34" charset="0"/>
                          <a:ea typeface="+mn-ea"/>
                          <a:cs typeface="Arial" panose="020B0604020202020204" pitchFamily="34" charset="0"/>
                        </a:rPr>
                        <a:t> Evaluación: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-Observación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r>
                        <a:rPr lang="es-MX" sz="1200" dirty="0" smtClean="0">
                          <a:latin typeface="Arial" panose="020B0604020202020204" pitchFamily="34" charset="0"/>
                          <a:cs typeface="Arial" panose="020B0604020202020204" pitchFamily="34" charset="0"/>
                        </a:rPr>
                        <a:t>-USB con video, hoja y colores.</a:t>
                      </a:r>
                    </a:p>
                    <a:p>
                      <a:pPr marL="0" indent="0">
                        <a:buFontTx/>
                        <a:buNone/>
                      </a:pPr>
                      <a:r>
                        <a:rPr lang="es-ES" sz="1200" b="1" kern="1200" dirty="0" smtClean="0">
                          <a:solidFill>
                            <a:schemeClr val="tx1"/>
                          </a:solidFill>
                          <a:effectLst/>
                          <a:latin typeface="Arial" panose="020B0604020202020204" pitchFamily="34" charset="0"/>
                          <a:ea typeface="+mn-ea"/>
                          <a:cs typeface="Arial" panose="020B0604020202020204" pitchFamily="34" charset="0"/>
                        </a:rPr>
                        <a:t>Evaluación: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-Observación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r>
                        <a:rPr lang="es-MX" sz="1200" dirty="0" smtClean="0">
                          <a:latin typeface="Arial" panose="020B0604020202020204" pitchFamily="34" charset="0"/>
                          <a:cs typeface="Arial" panose="020B0604020202020204" pitchFamily="34" charset="0"/>
                        </a:rPr>
                        <a:t>-cartulina de color, hoja con productos de la vaca y una vaca,</a:t>
                      </a:r>
                      <a:r>
                        <a:rPr lang="es-MX" sz="1200" baseline="0" dirty="0" smtClean="0">
                          <a:latin typeface="Arial" panose="020B0604020202020204" pitchFamily="34" charset="0"/>
                          <a:cs typeface="Arial" panose="020B0604020202020204" pitchFamily="34" charset="0"/>
                        </a:rPr>
                        <a:t> colores, tijeras pegamento</a:t>
                      </a:r>
                    </a:p>
                    <a:p>
                      <a:r>
                        <a:rPr lang="es-ES" sz="1200" b="1" kern="1200" dirty="0" smtClean="0">
                          <a:solidFill>
                            <a:schemeClr val="tx1"/>
                          </a:solidFill>
                          <a:effectLst/>
                          <a:latin typeface="Arial" panose="020B0604020202020204" pitchFamily="34" charset="0"/>
                          <a:ea typeface="+mn-ea"/>
                          <a:cs typeface="Arial" panose="020B0604020202020204" pitchFamily="34" charset="0"/>
                        </a:rPr>
                        <a:t>Evaluación: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-Observación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pPr marL="0" indent="0">
                        <a:buFontTx/>
                        <a:buNone/>
                      </a:pPr>
                      <a:r>
                        <a:rPr lang="es-MX" sz="1200" dirty="0" smtClean="0">
                          <a:latin typeface="Arial" panose="020B0604020202020204" pitchFamily="34" charset="0"/>
                          <a:cs typeface="Arial" panose="020B0604020202020204" pitchFamily="34" charset="0"/>
                        </a:rPr>
                        <a:t>-Fotos</a:t>
                      </a:r>
                    </a:p>
                    <a:p>
                      <a:pPr marL="0" indent="0">
                        <a:buFontTx/>
                        <a:buNone/>
                      </a:pPr>
                      <a:endParaRPr lang="es-MX" sz="1200" baseline="0" dirty="0" smtClean="0">
                        <a:latin typeface="Arial" panose="020B0604020202020204" pitchFamily="34" charset="0"/>
                        <a:cs typeface="Arial" panose="020B0604020202020204" pitchFamily="34" charset="0"/>
                      </a:endParaRPr>
                    </a:p>
                    <a:p>
                      <a:pPr marL="0" indent="0">
                        <a:buFontTx/>
                        <a:buNone/>
                      </a:pPr>
                      <a:endParaRPr lang="es-MX" sz="1200" dirty="0" smtClean="0">
                        <a:latin typeface="Arial" panose="020B0604020202020204" pitchFamily="34" charset="0"/>
                        <a:cs typeface="Arial" panose="020B0604020202020204" pitchFamily="34" charset="0"/>
                      </a:endParaRPr>
                    </a:p>
                  </a:txBody>
                  <a:tcPr/>
                </a:tc>
                <a:tc>
                  <a:txBody>
                    <a:bodyPr/>
                    <a:lstStyle/>
                    <a:p>
                      <a:pPr algn="ctr"/>
                      <a:r>
                        <a:rPr lang="es-MX" sz="1200" dirty="0" smtClean="0">
                          <a:latin typeface="Arial" panose="020B0604020202020204" pitchFamily="34" charset="0"/>
                          <a:cs typeface="Arial" panose="020B0604020202020204" pitchFamily="34" charset="0"/>
                        </a:rPr>
                        <a:t>Jueves</a:t>
                      </a:r>
                      <a:r>
                        <a:rPr lang="es-MX" sz="1200" baseline="0" dirty="0" smtClean="0">
                          <a:latin typeface="Arial" panose="020B0604020202020204" pitchFamily="34" charset="0"/>
                          <a:cs typeface="Arial" panose="020B0604020202020204" pitchFamily="34" charset="0"/>
                        </a:rPr>
                        <a:t> 7 de Marzo</a:t>
                      </a: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marL="0" marR="0" indent="0" algn="ctr" defTabSz="1032083" rtl="0" eaLnBrk="1" fontAlgn="auto" latinLnBrk="0" hangingPunct="1">
                        <a:lnSpc>
                          <a:spcPct val="100000"/>
                        </a:lnSpc>
                        <a:spcBef>
                          <a:spcPts val="0"/>
                        </a:spcBef>
                        <a:spcAft>
                          <a:spcPts val="0"/>
                        </a:spcAft>
                        <a:buClrTx/>
                        <a:buSzTx/>
                        <a:buFontTx/>
                        <a:buNone/>
                        <a:tabLst/>
                        <a:defRPr/>
                      </a:pPr>
                      <a:r>
                        <a:rPr lang="es-MX" sz="1200" dirty="0" smtClean="0">
                          <a:latin typeface="Arial" panose="020B0604020202020204" pitchFamily="34" charset="0"/>
                          <a:cs typeface="Arial" panose="020B0604020202020204" pitchFamily="34" charset="0"/>
                        </a:rPr>
                        <a:t>Jueves</a:t>
                      </a:r>
                      <a:r>
                        <a:rPr lang="es-MX" sz="1200" baseline="0" dirty="0" smtClean="0">
                          <a:latin typeface="Arial" panose="020B0604020202020204" pitchFamily="34" charset="0"/>
                          <a:cs typeface="Arial" panose="020B0604020202020204" pitchFamily="34" charset="0"/>
                        </a:rPr>
                        <a:t> 7 de Marzo</a:t>
                      </a: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marL="0" marR="0" indent="0" algn="ctr" defTabSz="1032083" rtl="0" eaLnBrk="1" fontAlgn="auto" latinLnBrk="0" hangingPunct="1">
                        <a:lnSpc>
                          <a:spcPct val="100000"/>
                        </a:lnSpc>
                        <a:spcBef>
                          <a:spcPts val="0"/>
                        </a:spcBef>
                        <a:spcAft>
                          <a:spcPts val="0"/>
                        </a:spcAft>
                        <a:buClrTx/>
                        <a:buSzTx/>
                        <a:buFontTx/>
                        <a:buNone/>
                        <a:tabLst/>
                        <a:defRPr/>
                      </a:pPr>
                      <a:r>
                        <a:rPr lang="es-MX" sz="1200" dirty="0" smtClean="0">
                          <a:latin typeface="Arial" panose="020B0604020202020204" pitchFamily="34" charset="0"/>
                          <a:cs typeface="Arial" panose="020B0604020202020204" pitchFamily="34" charset="0"/>
                        </a:rPr>
                        <a:t>Jueves</a:t>
                      </a:r>
                      <a:r>
                        <a:rPr lang="es-MX" sz="1200" baseline="0" dirty="0" smtClean="0">
                          <a:latin typeface="Arial" panose="020B0604020202020204" pitchFamily="34" charset="0"/>
                          <a:cs typeface="Arial" panose="020B0604020202020204" pitchFamily="34" charset="0"/>
                        </a:rPr>
                        <a:t> 7 de Marzo</a:t>
                      </a: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marL="0" marR="0" indent="0" algn="ctr" defTabSz="1032083" rtl="0" eaLnBrk="1" fontAlgn="auto" latinLnBrk="0" hangingPunct="1">
                        <a:lnSpc>
                          <a:spcPct val="100000"/>
                        </a:lnSpc>
                        <a:spcBef>
                          <a:spcPts val="0"/>
                        </a:spcBef>
                        <a:spcAft>
                          <a:spcPts val="0"/>
                        </a:spcAft>
                        <a:buClrTx/>
                        <a:buSzTx/>
                        <a:buFontTx/>
                        <a:buNone/>
                        <a:tabLst/>
                        <a:defRPr/>
                      </a:pPr>
                      <a:r>
                        <a:rPr lang="es-MX" sz="1200" dirty="0" smtClean="0">
                          <a:latin typeface="Arial" panose="020B0604020202020204" pitchFamily="34" charset="0"/>
                          <a:cs typeface="Arial" panose="020B0604020202020204" pitchFamily="34" charset="0"/>
                        </a:rPr>
                        <a:t>Jueves</a:t>
                      </a:r>
                      <a:r>
                        <a:rPr lang="es-MX" sz="1200" baseline="0" dirty="0" smtClean="0">
                          <a:latin typeface="Arial" panose="020B0604020202020204" pitchFamily="34" charset="0"/>
                          <a:cs typeface="Arial" panose="020B0604020202020204" pitchFamily="34" charset="0"/>
                        </a:rPr>
                        <a:t> 7 de Marzo</a:t>
                      </a: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txBody>
                  <a:tcPr/>
                </a:tc>
                <a:tc>
                  <a:txBody>
                    <a:bodyPr/>
                    <a:lstStyle/>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Argumenta por qué está de acuerdo o en desacuerdo con ideas y afirmaciones de otras personas</a:t>
                      </a: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indent="-171450">
                        <a:buFont typeface="Wingdings" panose="05000000000000000000" pitchFamily="2" charset="2"/>
                        <a:buChar char="ü"/>
                      </a:pPr>
                      <a:endParaRPr lang="es-MX" sz="1200" dirty="0" smtClean="0">
                        <a:latin typeface="Arial" panose="020B0604020202020204" pitchFamily="34" charset="0"/>
                        <a:cs typeface="Arial" panose="020B0604020202020204" pitchFamily="34" charset="0"/>
                      </a:endParaRPr>
                    </a:p>
                    <a:p>
                      <a:pPr marL="0" indent="0">
                        <a:buFont typeface="Wingdings" panose="05000000000000000000" pitchFamily="2" charset="2"/>
                        <a:buNone/>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Relaciona el número de elementos de una colección con la sucesión numérica escrita, del 1 al 30. </a:t>
                      </a: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Argumenta por qué está de acuerdo o en desacuerdo con ideas y afirmaciones de otras personas.</a:t>
                      </a:r>
                    </a:p>
                    <a:p>
                      <a:pPr marL="171450" indent="-171450">
                        <a:buFont typeface="Wingdings" panose="05000000000000000000" pitchFamily="2" charset="2"/>
                        <a:buChar char="ü"/>
                      </a:pPr>
                      <a:endParaRPr lang="es-MX" sz="1200" dirty="0" smtClean="0">
                        <a:latin typeface="Arial" panose="020B0604020202020204" pitchFamily="34" charset="0"/>
                        <a:cs typeface="Arial" panose="020B0604020202020204" pitchFamily="34" charset="0"/>
                      </a:endParaRPr>
                    </a:p>
                    <a:p>
                      <a:pPr marL="0" indent="0">
                        <a:buFont typeface="Wingdings" panose="05000000000000000000" pitchFamily="2" charset="2"/>
                        <a:buNone/>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Explica los beneficios de los servicios con que se cuenta en su localidad. </a:t>
                      </a:r>
                    </a:p>
                    <a:p>
                      <a:endParaRPr lang="es-MX"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916707817"/>
                  </a:ext>
                </a:extLst>
              </a:tr>
            </a:tbl>
          </a:graphicData>
        </a:graphic>
      </p:graphicFrame>
      <p:sp>
        <p:nvSpPr>
          <p:cNvPr id="3" name="CuadroTexto 2"/>
          <p:cNvSpPr txBox="1"/>
          <p:nvPr/>
        </p:nvSpPr>
        <p:spPr>
          <a:xfrm rot="16200000">
            <a:off x="-721404" y="3218569"/>
            <a:ext cx="2897612" cy="830997"/>
          </a:xfrm>
          <a:prstGeom prst="rect">
            <a:avLst/>
          </a:prstGeom>
          <a:noFill/>
        </p:spPr>
        <p:txBody>
          <a:bodyPr wrap="square" rtlCol="0">
            <a:spAutoFit/>
          </a:bodyPr>
          <a:lstStyle/>
          <a:p>
            <a:r>
              <a:rPr lang="es-MX" sz="4800" dirty="0" smtClean="0">
                <a:solidFill>
                  <a:srgbClr val="002060"/>
                </a:solidFill>
                <a:latin typeface="Times New Roman" panose="02020603050405020304" pitchFamily="18" charset="0"/>
                <a:cs typeface="Times New Roman" panose="02020603050405020304" pitchFamily="18" charset="0"/>
              </a:rPr>
              <a:t>Desarrollo</a:t>
            </a:r>
          </a:p>
        </p:txBody>
      </p:sp>
    </p:spTree>
    <p:extLst>
      <p:ext uri="{BB962C8B-B14F-4D97-AF65-F5344CB8AC3E}">
        <p14:creationId xmlns:p14="http://schemas.microsoft.com/office/powerpoint/2010/main" val="2809779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1613011273"/>
              </p:ext>
            </p:extLst>
          </p:nvPr>
        </p:nvGraphicFramePr>
        <p:xfrm>
          <a:off x="191961" y="345857"/>
          <a:ext cx="11518235" cy="7007092"/>
        </p:xfrm>
        <a:graphic>
          <a:graphicData uri="http://schemas.openxmlformats.org/drawingml/2006/table">
            <a:tbl>
              <a:tblPr firstRow="1" bandRow="1">
                <a:tableStyleId>{5940675A-B579-460E-94D1-54222C63F5DA}</a:tableStyleId>
              </a:tblPr>
              <a:tblGrid>
                <a:gridCol w="1111240">
                  <a:extLst>
                    <a:ext uri="{9D8B030D-6E8A-4147-A177-3AD203B41FA5}">
                      <a16:colId xmlns:a16="http://schemas.microsoft.com/office/drawing/2014/main" val="2124375876"/>
                    </a:ext>
                  </a:extLst>
                </a:gridCol>
                <a:gridCol w="5888013">
                  <a:extLst>
                    <a:ext uri="{9D8B030D-6E8A-4147-A177-3AD203B41FA5}">
                      <a16:colId xmlns:a16="http://schemas.microsoft.com/office/drawing/2014/main" val="3652626108"/>
                    </a:ext>
                  </a:extLst>
                </a:gridCol>
                <a:gridCol w="1673817">
                  <a:extLst>
                    <a:ext uri="{9D8B030D-6E8A-4147-A177-3AD203B41FA5}">
                      <a16:colId xmlns:a16="http://schemas.microsoft.com/office/drawing/2014/main" val="1810571600"/>
                    </a:ext>
                  </a:extLst>
                </a:gridCol>
                <a:gridCol w="960894">
                  <a:extLst>
                    <a:ext uri="{9D8B030D-6E8A-4147-A177-3AD203B41FA5}">
                      <a16:colId xmlns:a16="http://schemas.microsoft.com/office/drawing/2014/main" val="3507542103"/>
                    </a:ext>
                  </a:extLst>
                </a:gridCol>
                <a:gridCol w="1884271">
                  <a:extLst>
                    <a:ext uri="{9D8B030D-6E8A-4147-A177-3AD203B41FA5}">
                      <a16:colId xmlns:a16="http://schemas.microsoft.com/office/drawing/2014/main" val="3624545314"/>
                    </a:ext>
                  </a:extLst>
                </a:gridCol>
              </a:tblGrid>
              <a:tr h="497502">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Momentos</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Actividades, organización y consignas</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Recursos</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Día</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tc>
                  <a:txBody>
                    <a:bodyPr/>
                    <a:lstStyle/>
                    <a:p>
                      <a:pPr algn="ctr">
                        <a:lnSpc>
                          <a:spcPct val="107000"/>
                        </a:lnSpc>
                        <a:spcAft>
                          <a:spcPts val="0"/>
                        </a:spcAft>
                      </a:pPr>
                      <a:r>
                        <a:rPr lang="es-MX" sz="1600" b="1" dirty="0">
                          <a:effectLst/>
                          <a:latin typeface="Times New Roman" panose="02020603050405020304" pitchFamily="18" charset="0"/>
                          <a:ea typeface="Calibri" panose="020F0502020204030204" pitchFamily="34" charset="0"/>
                          <a:cs typeface="Times New Roman" panose="02020603050405020304" pitchFamily="18" charset="0"/>
                        </a:rPr>
                        <a:t>Aprendizaje esperado</a:t>
                      </a:r>
                      <a:endParaRPr lang="es-MX"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rgbClr val="FF6600"/>
                    </a:solidFill>
                  </a:tcPr>
                </a:tc>
                <a:extLst>
                  <a:ext uri="{0D108BD9-81ED-4DB2-BD59-A6C34878D82A}">
                    <a16:rowId xmlns:a16="http://schemas.microsoft.com/office/drawing/2014/main" val="377499139"/>
                  </a:ext>
                </a:extLst>
              </a:tr>
              <a:tr h="6502838">
                <a:tc>
                  <a:txBody>
                    <a:bodyPr/>
                    <a:lstStyle/>
                    <a:p>
                      <a:endParaRPr lang="es-MX" dirty="0"/>
                    </a:p>
                  </a:txBody>
                  <a:tcPr>
                    <a:solidFill>
                      <a:schemeClr val="accent4">
                        <a:lumMod val="60000"/>
                        <a:lumOff val="40000"/>
                      </a:schemeClr>
                    </a:solidFill>
                  </a:tcPr>
                </a:tc>
                <a:tc>
                  <a:txBody>
                    <a:bodyPr/>
                    <a:lstStyle/>
                    <a:p>
                      <a:pPr algn="ctr"/>
                      <a:r>
                        <a:rPr lang="es-MX" sz="1200" b="1" baseline="0" dirty="0" smtClean="0">
                          <a:latin typeface="Arial" panose="020B0604020202020204" pitchFamily="34" charset="0"/>
                          <a:cs typeface="Arial" panose="020B0604020202020204" pitchFamily="34" charset="0"/>
                        </a:rPr>
                        <a:t>“Cuento motor”</a:t>
                      </a:r>
                    </a:p>
                    <a:p>
                      <a:pPr algn="l"/>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Responde cuestionamiento tales como: ¿Les gustaría realizar un recorrido como animales de la granja? ¿Qué necesitamos para vernos como animales de la granja? </a:t>
                      </a:r>
                    </a:p>
                    <a:p>
                      <a:pPr algn="l"/>
                      <a:r>
                        <a:rPr lang="es-MX" sz="1200" b="1" baseline="0" dirty="0" smtClean="0">
                          <a:latin typeface="Arial" panose="020B0604020202020204" pitchFamily="34" charset="0"/>
                          <a:cs typeface="Arial" panose="020B0604020202020204" pitchFamily="34" charset="0"/>
                        </a:rPr>
                        <a:t>Desarrollo</a:t>
                      </a:r>
                      <a:r>
                        <a:rPr lang="es-MX" sz="1200" b="1" baseline="0" dirty="0" smtClean="0">
                          <a:latin typeface="Arial" panose="020B0604020202020204" pitchFamily="34" charset="0"/>
                          <a:cs typeface="Arial" panose="020B0604020202020204" pitchFamily="34" charset="0"/>
                        </a:rPr>
                        <a:t>:</a:t>
                      </a:r>
                      <a:r>
                        <a:rPr lang="es-MX" sz="1200" b="1" dirty="0" smtClean="0">
                          <a:effectLst/>
                          <a:latin typeface="Times New Roman" panose="02020603050405020304" pitchFamily="18" charset="0"/>
                          <a:ea typeface="Calibri" panose="020F0502020204030204" pitchFamily="34" charset="0"/>
                        </a:rPr>
                        <a:t> </a:t>
                      </a:r>
                      <a:r>
                        <a:rPr lang="es-MX" sz="1200" dirty="0" smtClean="0">
                          <a:effectLst/>
                          <a:latin typeface="Arial" panose="020B0604020202020204" pitchFamily="34" charset="0"/>
                          <a:ea typeface="Calibri" panose="020F0502020204030204" pitchFamily="34" charset="0"/>
                          <a:cs typeface="Arial" panose="020B0604020202020204" pitchFamily="34" charset="0"/>
                        </a:rPr>
                        <a:t>Realizan el recorrido del Mapa mediante la narración del cuento motor y todos sus desafíos</a:t>
                      </a:r>
                      <a:r>
                        <a:rPr lang="es-MX" sz="1200" dirty="0" smtClean="0">
                          <a:effectLst/>
                          <a:latin typeface="Times New Roman" panose="02020603050405020304" pitchFamily="18" charset="0"/>
                          <a:ea typeface="Calibri" panose="020F0502020204030204" pitchFamily="34" charset="0"/>
                        </a:rPr>
                        <a:t>.</a:t>
                      </a:r>
                      <a:r>
                        <a:rPr lang="es-MX" sz="1200" b="1" baseline="0" dirty="0" smtClean="0">
                          <a:latin typeface="Arial" panose="020B0604020202020204" pitchFamily="34" charset="0"/>
                          <a:cs typeface="Arial" panose="020B0604020202020204" pitchFamily="34" charset="0"/>
                        </a:rPr>
                        <a:t> </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Cierre</a:t>
                      </a:r>
                      <a:r>
                        <a:rPr lang="es-MX" sz="1200" b="1" baseline="0" dirty="0" smtClean="0">
                          <a:latin typeface="Arial" panose="020B0604020202020204" pitchFamily="34" charset="0"/>
                          <a:cs typeface="Arial" panose="020B0604020202020204" pitchFamily="34" charset="0"/>
                        </a:rPr>
                        <a:t>: </a:t>
                      </a:r>
                      <a:r>
                        <a:rPr lang="es-MX" sz="1200" b="0" baseline="0" dirty="0" smtClean="0">
                          <a:latin typeface="Arial" panose="020B0604020202020204" pitchFamily="34" charset="0"/>
                          <a:cs typeface="Arial" panose="020B0604020202020204" pitchFamily="34" charset="0"/>
                        </a:rPr>
                        <a:t>Responde a las siguientes preguntas ¿Les gustó la actividad? ¿Recuerdas que recorrido realizamos? ¿Cuál te gustó más? ¿Estuvo divertido?</a:t>
                      </a:r>
                      <a:endParaRPr lang="es-MX" sz="1200" b="0" baseline="0" dirty="0" smtClean="0">
                        <a:latin typeface="Arial" panose="020B0604020202020204" pitchFamily="34" charset="0"/>
                        <a:cs typeface="Arial" panose="020B0604020202020204" pitchFamily="34" charset="0"/>
                      </a:endParaRPr>
                    </a:p>
                    <a:p>
                      <a:pPr algn="ctr"/>
                      <a:endParaRPr lang="es-MX" sz="1200" b="1" baseline="0" dirty="0" smtClean="0">
                        <a:latin typeface="Arial" panose="020B0604020202020204" pitchFamily="34" charset="0"/>
                        <a:cs typeface="Arial" panose="020B0604020202020204" pitchFamily="34" charset="0"/>
                      </a:endParaRPr>
                    </a:p>
                    <a:p>
                      <a:pPr algn="ctr"/>
                      <a:r>
                        <a:rPr lang="es-MX" sz="1200" b="1" baseline="0" dirty="0" smtClean="0">
                          <a:latin typeface="Arial" panose="020B0604020202020204" pitchFamily="34" charset="0"/>
                          <a:cs typeface="Arial" panose="020B0604020202020204" pitchFamily="34" charset="0"/>
                        </a:rPr>
                        <a:t>“¿Qué es un espantapájaros?”</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Inicio</a:t>
                      </a:r>
                      <a:r>
                        <a:rPr lang="es-MX" sz="1200" b="1" baseline="0" dirty="0" smtClean="0">
                          <a:latin typeface="Arial" panose="020B0604020202020204" pitchFamily="34" charset="0"/>
                          <a:cs typeface="Arial" panose="020B0604020202020204" pitchFamily="34" charset="0"/>
                        </a:rPr>
                        <a:t>: </a:t>
                      </a:r>
                      <a:r>
                        <a:rPr lang="es-MX" sz="1200" b="0" baseline="0" dirty="0" smtClean="0">
                          <a:latin typeface="Arial" panose="020B0604020202020204" pitchFamily="34" charset="0"/>
                          <a:cs typeface="Arial" panose="020B0604020202020204" pitchFamily="34" charset="0"/>
                        </a:rPr>
                        <a:t>Observa con atención el video sobre el espantapájaros.</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a:t>
                      </a:r>
                      <a:r>
                        <a:rPr lang="es-MX" sz="1200" b="1" baseline="0" dirty="0" smtClean="0">
                          <a:latin typeface="Arial" panose="020B0604020202020204" pitchFamily="34" charset="0"/>
                          <a:cs typeface="Arial" panose="020B0604020202020204" pitchFamily="34" charset="0"/>
                        </a:rPr>
                        <a:t>: </a:t>
                      </a:r>
                      <a:r>
                        <a:rPr lang="es-MX" sz="1200" b="0" baseline="0" dirty="0" smtClean="0">
                          <a:latin typeface="Arial" panose="020B0604020202020204" pitchFamily="34" charset="0"/>
                          <a:cs typeface="Arial" panose="020B0604020202020204" pitchFamily="34" charset="0"/>
                        </a:rPr>
                        <a:t>Observa las imágenes que le muestra su educadora y escucha la información que le brinda para conocer sobre el.</a:t>
                      </a:r>
                      <a:endParaRPr lang="es-MX" sz="1200" b="0"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Cierre</a:t>
                      </a:r>
                      <a:r>
                        <a:rPr lang="es-MX" sz="1200" b="1" baseline="0" dirty="0" smtClean="0">
                          <a:latin typeface="Arial" panose="020B0604020202020204" pitchFamily="34" charset="0"/>
                          <a:cs typeface="Arial" panose="020B0604020202020204" pitchFamily="34" charset="0"/>
                        </a:rPr>
                        <a:t>: </a:t>
                      </a:r>
                      <a:r>
                        <a:rPr lang="es-MX" sz="1200" b="0" baseline="0" dirty="0" smtClean="0">
                          <a:latin typeface="Arial" panose="020B0604020202020204" pitchFamily="34" charset="0"/>
                          <a:cs typeface="Arial" panose="020B0604020202020204" pitchFamily="34" charset="0"/>
                        </a:rPr>
                        <a:t>Comenta si cree que sirvan los espantapájaros en las granjas y si no esta de acuerdo.</a:t>
                      </a:r>
                      <a:endParaRPr lang="es-MX" sz="1200" b="1" baseline="0" dirty="0" smtClean="0">
                        <a:latin typeface="Arial" panose="020B0604020202020204" pitchFamily="34" charset="0"/>
                        <a:cs typeface="Arial" panose="020B0604020202020204" pitchFamily="34" charset="0"/>
                      </a:endParaRPr>
                    </a:p>
                    <a:p>
                      <a:pPr algn="ctr"/>
                      <a:r>
                        <a:rPr lang="es-MX" sz="1200" b="1" baseline="0" dirty="0" smtClean="0">
                          <a:latin typeface="Arial" panose="020B0604020202020204" pitchFamily="34" charset="0"/>
                          <a:cs typeface="Arial" panose="020B0604020202020204" pitchFamily="34" charset="0"/>
                        </a:rPr>
                        <a:t>“Taller de espantapájaros”</a:t>
                      </a:r>
                    </a:p>
                    <a:p>
                      <a:pPr algn="l"/>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Recibe el material para realizar el espantapájaros,.</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Comenta si funciona o no el espantapájaros, escucha las reglas para realizar de manera adecuada el espantapájaros.</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Realiza el espantapájaros junto a sus compañeros. y lo coloca en un sembradía realizado por la educadora.</a:t>
                      </a:r>
                    </a:p>
                    <a:p>
                      <a:pPr algn="l"/>
                      <a:endParaRPr lang="es-MX" sz="1200" b="0" baseline="0" dirty="0" smtClean="0">
                        <a:latin typeface="Arial" panose="020B0604020202020204" pitchFamily="34" charset="0"/>
                        <a:cs typeface="Arial" panose="020B0604020202020204" pitchFamily="34" charset="0"/>
                      </a:endParaRPr>
                    </a:p>
                    <a:p>
                      <a:pPr algn="ctr"/>
                      <a:r>
                        <a:rPr lang="es-MX" sz="1200" b="1" baseline="0" dirty="0" smtClean="0">
                          <a:latin typeface="Arial" panose="020B0604020202020204" pitchFamily="34" charset="0"/>
                          <a:cs typeface="Arial" panose="020B0604020202020204" pitchFamily="34" charset="0"/>
                        </a:rPr>
                        <a:t>“¿Qué es el cerdito?”</a:t>
                      </a:r>
                    </a:p>
                    <a:p>
                      <a:pPr algn="l"/>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Escucha con atención el video que se le coloca. </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Menciona a sus compañeros si conocía alguna cosas de los que se menciono en el video.</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Realiza una lista de lo que le gusto más del video con la educadora y dibuja un cerdito en la lista.</a:t>
                      </a:r>
                    </a:p>
                    <a:p>
                      <a:pPr algn="ctr"/>
                      <a:r>
                        <a:rPr lang="es-MX" sz="1200" b="1" baseline="0" dirty="0" smtClean="0">
                          <a:latin typeface="Arial" panose="020B0604020202020204" pitchFamily="34" charset="0"/>
                          <a:cs typeface="Arial" panose="020B0604020202020204" pitchFamily="34" charset="0"/>
                        </a:rPr>
                        <a:t>“Derivados de mi amigo”</a:t>
                      </a:r>
                    </a:p>
                    <a:p>
                      <a:pPr algn="l"/>
                      <a:r>
                        <a:rPr lang="es-MX" sz="1200" b="1" baseline="0" dirty="0" smtClean="0">
                          <a:latin typeface="Arial" panose="020B0604020202020204" pitchFamily="34" charset="0"/>
                          <a:cs typeface="Arial" panose="020B0604020202020204" pitchFamily="34" charset="0"/>
                        </a:rPr>
                        <a:t>Inicio: </a:t>
                      </a:r>
                      <a:r>
                        <a:rPr lang="es-MX" sz="1200" b="0" baseline="0" dirty="0" smtClean="0">
                          <a:latin typeface="Arial" panose="020B0604020202020204" pitchFamily="34" charset="0"/>
                          <a:cs typeface="Arial" panose="020B0604020202020204" pitchFamily="34" charset="0"/>
                        </a:rPr>
                        <a:t>Comenta lo que cree que viene del cerdo, atiende indicaciones.</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Desarrollo: </a:t>
                      </a:r>
                      <a:r>
                        <a:rPr lang="es-MX" sz="1200" b="0" baseline="0" dirty="0" smtClean="0">
                          <a:latin typeface="Arial" panose="020B0604020202020204" pitchFamily="34" charset="0"/>
                          <a:cs typeface="Arial" panose="020B0604020202020204" pitchFamily="34" charset="0"/>
                        </a:rPr>
                        <a:t>Observa la  hoja de trabaja con el cerdito y sus derivados, comenta si sabia o conocía alguno de ellos, los pinta.</a:t>
                      </a:r>
                      <a:endParaRPr lang="es-MX" sz="1200" b="1" baseline="0" dirty="0" smtClean="0">
                        <a:latin typeface="Arial" panose="020B0604020202020204" pitchFamily="34" charset="0"/>
                        <a:cs typeface="Arial" panose="020B0604020202020204" pitchFamily="34" charset="0"/>
                      </a:endParaRPr>
                    </a:p>
                    <a:p>
                      <a:pPr algn="l"/>
                      <a:r>
                        <a:rPr lang="es-MX" sz="1200" b="1" baseline="0" dirty="0" smtClean="0">
                          <a:latin typeface="Arial" panose="020B0604020202020204" pitchFamily="34" charset="0"/>
                          <a:cs typeface="Arial" panose="020B0604020202020204" pitchFamily="34" charset="0"/>
                        </a:rPr>
                        <a:t>Cierre: </a:t>
                      </a:r>
                      <a:r>
                        <a:rPr lang="es-MX" sz="1200" b="0" baseline="0" dirty="0" smtClean="0">
                          <a:latin typeface="Arial" panose="020B0604020202020204" pitchFamily="34" charset="0"/>
                          <a:cs typeface="Arial" panose="020B0604020202020204" pitchFamily="34" charset="0"/>
                        </a:rPr>
                        <a:t>Se le cuestiona si conoce si se encuentran en su comunidad, da ejemplos.</a:t>
                      </a:r>
                      <a:endParaRPr lang="es-MX" sz="1200" b="1" baseline="0" dirty="0" smtClean="0">
                        <a:latin typeface="Arial" panose="020B0604020202020204" pitchFamily="34" charset="0"/>
                        <a:cs typeface="Arial" panose="020B0604020202020204" pitchFamily="34" charset="0"/>
                      </a:endParaRPr>
                    </a:p>
                    <a:p>
                      <a:pPr algn="l"/>
                      <a:endParaRPr lang="es-MX" sz="1200" b="1" baseline="0" dirty="0" smtClean="0">
                        <a:latin typeface="Arial" panose="020B0604020202020204" pitchFamily="34" charset="0"/>
                        <a:cs typeface="Arial" panose="020B0604020202020204" pitchFamily="34" charset="0"/>
                      </a:endParaRPr>
                    </a:p>
                  </a:txBody>
                  <a:tcPr/>
                </a:tc>
                <a:tc>
                  <a:txBody>
                    <a:bodyPr/>
                    <a:lstStyle/>
                    <a:p>
                      <a:pPr marL="0" indent="0">
                        <a:buFontTx/>
                        <a:buNone/>
                      </a:pPr>
                      <a:r>
                        <a:rPr lang="es-MX" sz="1200" dirty="0" smtClean="0">
                          <a:latin typeface="Arial" panose="020B0604020202020204" pitchFamily="34" charset="0"/>
                          <a:cs typeface="Arial" panose="020B0604020202020204" pitchFamily="34" charset="0"/>
                        </a:rPr>
                        <a:t>-colchonetas, tubo de tela, aros, bolos y pelota, papel de</a:t>
                      </a:r>
                      <a:r>
                        <a:rPr lang="es-MX" sz="1200" baseline="0" dirty="0" smtClean="0">
                          <a:latin typeface="Arial" panose="020B0604020202020204" pitchFamily="34" charset="0"/>
                          <a:cs typeface="Arial" panose="020B0604020202020204" pitchFamily="34" charset="0"/>
                        </a:rPr>
                        <a:t> varios colores para ambientar.</a:t>
                      </a:r>
                    </a:p>
                    <a:p>
                      <a:r>
                        <a:rPr lang="es-ES" sz="1200" b="1" kern="1200" dirty="0" smtClean="0">
                          <a:solidFill>
                            <a:schemeClr val="tx1"/>
                          </a:solidFill>
                          <a:effectLst/>
                          <a:latin typeface="Arial" panose="020B0604020202020204" pitchFamily="34" charset="0"/>
                          <a:ea typeface="+mn-ea"/>
                          <a:cs typeface="Arial" panose="020B0604020202020204" pitchFamily="34" charset="0"/>
                        </a:rPr>
                        <a:t>Evaluación: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-Observación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pPr marL="0" indent="0">
                        <a:buFontTx/>
                        <a:buNone/>
                      </a:pPr>
                      <a:r>
                        <a:rPr lang="es-MX" sz="1200" dirty="0" smtClean="0">
                          <a:latin typeface="Arial" panose="020B0604020202020204" pitchFamily="34" charset="0"/>
                          <a:cs typeface="Arial" panose="020B0604020202020204" pitchFamily="34" charset="0"/>
                        </a:rPr>
                        <a:t>-Fotos</a:t>
                      </a: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r>
                        <a:rPr lang="es-MX" sz="1200" dirty="0" smtClean="0">
                          <a:latin typeface="Arial" panose="020B0604020202020204" pitchFamily="34" charset="0"/>
                          <a:cs typeface="Arial" panose="020B0604020202020204" pitchFamily="34" charset="0"/>
                        </a:rPr>
                        <a:t>-USB con video del espantapájaros, imágenes del</a:t>
                      </a:r>
                      <a:r>
                        <a:rPr lang="es-MX" sz="1200" baseline="0" dirty="0" smtClean="0">
                          <a:latin typeface="Arial" panose="020B0604020202020204" pitchFamily="34" charset="0"/>
                          <a:cs typeface="Arial" panose="020B0604020202020204" pitchFamily="34" charset="0"/>
                        </a:rPr>
                        <a:t> mismo.</a:t>
                      </a:r>
                    </a:p>
                    <a:p>
                      <a:r>
                        <a:rPr lang="es-ES" sz="1200" b="1" kern="1200" dirty="0" smtClean="0">
                          <a:solidFill>
                            <a:schemeClr val="tx1"/>
                          </a:solidFill>
                          <a:effectLst/>
                          <a:latin typeface="Arial" panose="020B0604020202020204" pitchFamily="34" charset="0"/>
                          <a:ea typeface="+mn-ea"/>
                          <a:cs typeface="Arial" panose="020B0604020202020204" pitchFamily="34" charset="0"/>
                        </a:rPr>
                        <a:t>Evaluación: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-Observación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endParaRPr lang="es-MX" sz="1200" dirty="0" smtClean="0">
                        <a:latin typeface="Arial" panose="020B0604020202020204" pitchFamily="34" charset="0"/>
                        <a:cs typeface="Arial" panose="020B0604020202020204" pitchFamily="34" charset="0"/>
                      </a:endParaRPr>
                    </a:p>
                    <a:p>
                      <a:pPr marL="0" indent="0">
                        <a:buFontTx/>
                        <a:buNone/>
                      </a:pPr>
                      <a:r>
                        <a:rPr lang="es-MX" sz="1200" dirty="0" smtClean="0">
                          <a:latin typeface="Arial" panose="020B0604020202020204" pitchFamily="34" charset="0"/>
                          <a:cs typeface="Arial" panose="020B0604020202020204" pitchFamily="34" charset="0"/>
                        </a:rPr>
                        <a:t>-Palo de madera, hoja de colores, rafia de color amarillo </a:t>
                      </a:r>
                    </a:p>
                    <a:p>
                      <a:r>
                        <a:rPr lang="es-ES" sz="1200" b="1" kern="1200" dirty="0" smtClean="0">
                          <a:solidFill>
                            <a:schemeClr val="tx1"/>
                          </a:solidFill>
                          <a:effectLst/>
                          <a:latin typeface="Arial" panose="020B0604020202020204" pitchFamily="34" charset="0"/>
                          <a:ea typeface="+mn-ea"/>
                          <a:cs typeface="Arial" panose="020B0604020202020204" pitchFamily="34" charset="0"/>
                        </a:rPr>
                        <a:t>Evaluación: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-Observación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pPr marL="0" indent="0">
                        <a:buFontTx/>
                        <a:buNone/>
                      </a:pPr>
                      <a:r>
                        <a:rPr lang="es-MX" sz="1200" dirty="0" smtClean="0">
                          <a:latin typeface="Arial" panose="020B0604020202020204" pitchFamily="34" charset="0"/>
                          <a:cs typeface="Arial" panose="020B0604020202020204" pitchFamily="34" charset="0"/>
                        </a:rPr>
                        <a:t>-Fotos</a:t>
                      </a:r>
                    </a:p>
                    <a:p>
                      <a:pPr marL="0" indent="0">
                        <a:buFontTx/>
                        <a:buNone/>
                      </a:pPr>
                      <a:endParaRPr lang="es-MX" sz="1200" dirty="0" smtClean="0">
                        <a:latin typeface="Arial" panose="020B0604020202020204" pitchFamily="34" charset="0"/>
                        <a:cs typeface="Arial" panose="020B0604020202020204" pitchFamily="34" charset="0"/>
                      </a:endParaRPr>
                    </a:p>
                    <a:p>
                      <a:pPr marL="0" indent="0">
                        <a:buFontTx/>
                        <a:buNone/>
                      </a:pPr>
                      <a:r>
                        <a:rPr lang="es-MX" sz="1200" dirty="0" smtClean="0">
                          <a:latin typeface="Arial" panose="020B0604020202020204" pitchFamily="34" charset="0"/>
                          <a:cs typeface="Arial" panose="020B0604020202020204" pitchFamily="34" charset="0"/>
                        </a:rPr>
                        <a:t>-USB con video,</a:t>
                      </a:r>
                      <a:r>
                        <a:rPr lang="es-MX" sz="1200" baseline="0" dirty="0" smtClean="0">
                          <a:latin typeface="Arial" panose="020B0604020202020204" pitchFamily="34" charset="0"/>
                          <a:cs typeface="Arial" panose="020B0604020202020204" pitchFamily="34" charset="0"/>
                        </a:rPr>
                        <a:t> hoja, lápiz y colores.</a:t>
                      </a:r>
                    </a:p>
                    <a:p>
                      <a:r>
                        <a:rPr lang="es-ES" sz="1200" b="1" kern="1200" dirty="0" smtClean="0">
                          <a:solidFill>
                            <a:schemeClr val="tx1"/>
                          </a:solidFill>
                          <a:effectLst/>
                          <a:latin typeface="Arial" panose="020B0604020202020204" pitchFamily="34" charset="0"/>
                          <a:ea typeface="+mn-ea"/>
                          <a:cs typeface="Arial" panose="020B0604020202020204" pitchFamily="34" charset="0"/>
                        </a:rPr>
                        <a:t>Evaluación: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-Observación</a:t>
                      </a:r>
                    </a:p>
                    <a:p>
                      <a:endParaRPr lang="es-ES" sz="1200" kern="1200" dirty="0" smtClean="0">
                        <a:solidFill>
                          <a:schemeClr val="tx1"/>
                        </a:solidFill>
                        <a:effectLst/>
                        <a:latin typeface="Arial" panose="020B0604020202020204" pitchFamily="34" charset="0"/>
                        <a:ea typeface="+mn-ea"/>
                        <a:cs typeface="Arial" panose="020B0604020202020204" pitchFamily="34" charset="0"/>
                      </a:endParaRPr>
                    </a:p>
                    <a:p>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MX" sz="1200" kern="1200" dirty="0" smtClean="0">
                          <a:solidFill>
                            <a:schemeClr val="tx1"/>
                          </a:solidFill>
                          <a:effectLst/>
                          <a:latin typeface="Arial" panose="020B0604020202020204" pitchFamily="34" charset="0"/>
                          <a:ea typeface="+mn-ea"/>
                          <a:cs typeface="Arial" panose="020B0604020202020204" pitchFamily="34" charset="0"/>
                        </a:rPr>
                        <a:t>-Hoja</a:t>
                      </a:r>
                      <a:r>
                        <a:rPr lang="es-MX" sz="1200" kern="1200" baseline="0" dirty="0" smtClean="0">
                          <a:solidFill>
                            <a:schemeClr val="tx1"/>
                          </a:solidFill>
                          <a:effectLst/>
                          <a:latin typeface="Arial" panose="020B0604020202020204" pitchFamily="34" charset="0"/>
                          <a:ea typeface="+mn-ea"/>
                          <a:cs typeface="Arial" panose="020B0604020202020204" pitchFamily="34" charset="0"/>
                        </a:rPr>
                        <a:t> con cerdito y sus derivados, colores.</a:t>
                      </a:r>
                    </a:p>
                    <a:p>
                      <a:r>
                        <a:rPr lang="es-ES" sz="1200" b="1" kern="1200" dirty="0" smtClean="0">
                          <a:solidFill>
                            <a:schemeClr val="tx1"/>
                          </a:solidFill>
                          <a:effectLst/>
                          <a:latin typeface="Arial" panose="020B0604020202020204" pitchFamily="34" charset="0"/>
                          <a:ea typeface="+mn-ea"/>
                          <a:cs typeface="Arial" panose="020B0604020202020204" pitchFamily="34" charset="0"/>
                        </a:rPr>
                        <a:t>Evaluación:</a:t>
                      </a:r>
                      <a:endParaRPr lang="es-MX" sz="1200" kern="1200" dirty="0" smtClean="0">
                        <a:solidFill>
                          <a:schemeClr val="tx1"/>
                        </a:solidFill>
                        <a:effectLst/>
                        <a:latin typeface="Arial" panose="020B0604020202020204" pitchFamily="34" charset="0"/>
                        <a:ea typeface="+mn-ea"/>
                        <a:cs typeface="Arial" panose="020B0604020202020204" pitchFamily="34" charset="0"/>
                      </a:endParaRPr>
                    </a:p>
                    <a:p>
                      <a:r>
                        <a:rPr lang="es-ES" sz="1200" kern="1200" dirty="0" smtClean="0">
                          <a:solidFill>
                            <a:schemeClr val="tx1"/>
                          </a:solidFill>
                          <a:effectLst/>
                          <a:latin typeface="Arial" panose="020B0604020202020204" pitchFamily="34" charset="0"/>
                          <a:ea typeface="+mn-ea"/>
                          <a:cs typeface="Arial" panose="020B0604020202020204" pitchFamily="34" charset="0"/>
                        </a:rPr>
                        <a:t>-Observación</a:t>
                      </a:r>
                    </a:p>
                    <a:p>
                      <a:endParaRPr lang="es-MX" sz="1200" kern="1200" baseline="0" dirty="0" smtClean="0">
                        <a:solidFill>
                          <a:schemeClr val="tx1"/>
                        </a:solidFill>
                        <a:effectLst/>
                        <a:latin typeface="Arial" panose="020B0604020202020204" pitchFamily="34" charset="0"/>
                        <a:ea typeface="+mn-ea"/>
                        <a:cs typeface="Arial" panose="020B0604020202020204" pitchFamily="34" charset="0"/>
                      </a:endParaRPr>
                    </a:p>
                    <a:p>
                      <a:endParaRPr lang="es-MX" sz="1200" kern="1200" baseline="0" dirty="0" smtClean="0">
                        <a:solidFill>
                          <a:schemeClr val="tx1"/>
                        </a:solidFill>
                        <a:effectLst/>
                        <a:latin typeface="Arial" panose="020B0604020202020204" pitchFamily="34" charset="0"/>
                        <a:ea typeface="+mn-ea"/>
                        <a:cs typeface="Arial" panose="020B0604020202020204" pitchFamily="34" charset="0"/>
                      </a:endParaRPr>
                    </a:p>
                  </a:txBody>
                  <a:tcPr/>
                </a:tc>
                <a:tc>
                  <a:txBody>
                    <a:bodyPr/>
                    <a:lstStyle/>
                    <a:p>
                      <a:pPr algn="ctr"/>
                      <a:r>
                        <a:rPr lang="es-MX" sz="1200" dirty="0" smtClean="0">
                          <a:latin typeface="Arial" panose="020B0604020202020204" pitchFamily="34" charset="0"/>
                          <a:cs typeface="Arial" panose="020B0604020202020204" pitchFamily="34" charset="0"/>
                        </a:rPr>
                        <a:t>Viernes 8 de Marzo</a:t>
                      </a: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marL="0" marR="0" indent="0" algn="ctr" defTabSz="1032083" rtl="0" eaLnBrk="1" fontAlgn="auto" latinLnBrk="0" hangingPunct="1">
                        <a:lnSpc>
                          <a:spcPct val="100000"/>
                        </a:lnSpc>
                        <a:spcBef>
                          <a:spcPts val="0"/>
                        </a:spcBef>
                        <a:spcAft>
                          <a:spcPts val="0"/>
                        </a:spcAft>
                        <a:buClrTx/>
                        <a:buSzTx/>
                        <a:buFontTx/>
                        <a:buNone/>
                        <a:tabLst/>
                        <a:defRPr/>
                      </a:pPr>
                      <a:r>
                        <a:rPr lang="es-MX" sz="1200" dirty="0" smtClean="0">
                          <a:latin typeface="Arial" panose="020B0604020202020204" pitchFamily="34" charset="0"/>
                          <a:cs typeface="Arial" panose="020B0604020202020204" pitchFamily="34" charset="0"/>
                        </a:rPr>
                        <a:t>Viernes 8 de Marzo</a:t>
                      </a: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marL="0" marR="0" indent="0" algn="ctr" defTabSz="1032083" rtl="0" eaLnBrk="1" fontAlgn="auto" latinLnBrk="0" hangingPunct="1">
                        <a:lnSpc>
                          <a:spcPct val="100000"/>
                        </a:lnSpc>
                        <a:spcBef>
                          <a:spcPts val="0"/>
                        </a:spcBef>
                        <a:spcAft>
                          <a:spcPts val="0"/>
                        </a:spcAft>
                        <a:buClrTx/>
                        <a:buSzTx/>
                        <a:buFontTx/>
                        <a:buNone/>
                        <a:tabLst/>
                        <a:defRPr/>
                      </a:pPr>
                      <a:r>
                        <a:rPr lang="es-MX" sz="1200" dirty="0" smtClean="0">
                          <a:latin typeface="Arial" panose="020B0604020202020204" pitchFamily="34" charset="0"/>
                          <a:cs typeface="Arial" panose="020B0604020202020204" pitchFamily="34" charset="0"/>
                        </a:rPr>
                        <a:t>Viernes 8 de Marzo</a:t>
                      </a: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r>
                        <a:rPr lang="es-MX" sz="1200" dirty="0" smtClean="0">
                          <a:latin typeface="Arial" panose="020B0604020202020204" pitchFamily="34" charset="0"/>
                          <a:cs typeface="Arial" panose="020B0604020202020204" pitchFamily="34" charset="0"/>
                        </a:rPr>
                        <a:t>Lunes 11 de Marzo </a:t>
                      </a: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algn="ctr"/>
                      <a:endParaRPr lang="es-MX" sz="1200" dirty="0" smtClean="0">
                        <a:latin typeface="Arial" panose="020B0604020202020204" pitchFamily="34" charset="0"/>
                        <a:cs typeface="Arial" panose="020B0604020202020204" pitchFamily="34" charset="0"/>
                      </a:endParaRPr>
                    </a:p>
                    <a:p>
                      <a:pPr marL="0" marR="0" indent="0" algn="ctr" defTabSz="1032083" rtl="0" eaLnBrk="1" fontAlgn="auto" latinLnBrk="0" hangingPunct="1">
                        <a:lnSpc>
                          <a:spcPct val="100000"/>
                        </a:lnSpc>
                        <a:spcBef>
                          <a:spcPts val="0"/>
                        </a:spcBef>
                        <a:spcAft>
                          <a:spcPts val="0"/>
                        </a:spcAft>
                        <a:buClrTx/>
                        <a:buSzTx/>
                        <a:buFontTx/>
                        <a:buNone/>
                        <a:tabLst/>
                        <a:defRPr/>
                      </a:pPr>
                      <a:r>
                        <a:rPr lang="es-MX" sz="1200" dirty="0" smtClean="0">
                          <a:latin typeface="Arial" panose="020B0604020202020204" pitchFamily="34" charset="0"/>
                          <a:cs typeface="Arial" panose="020B0604020202020204" pitchFamily="34" charset="0"/>
                        </a:rPr>
                        <a:t>Lunes 11 de Marzo </a:t>
                      </a:r>
                    </a:p>
                    <a:p>
                      <a:pPr algn="ctr"/>
                      <a:endParaRPr lang="es-MX" sz="1200" dirty="0" smtClean="0">
                        <a:latin typeface="Arial" panose="020B0604020202020204" pitchFamily="34" charset="0"/>
                        <a:cs typeface="Arial" panose="020B0604020202020204" pitchFamily="34" charset="0"/>
                      </a:endParaRPr>
                    </a:p>
                  </a:txBody>
                  <a:tcPr/>
                </a:tc>
                <a:tc>
                  <a:txBody>
                    <a:bodyPr/>
                    <a:lstStyle/>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Argumenta por qué está de acuerdo o en desacuerdo con ideas y afirmaciones de otras personas</a:t>
                      </a: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indent="-171450">
                        <a:buFont typeface="Wingdings" panose="05000000000000000000" pitchFamily="2" charset="2"/>
                        <a:buChar char="ü"/>
                      </a:pPr>
                      <a:endParaRPr lang="es-MX" sz="1200" dirty="0" smtClean="0">
                        <a:latin typeface="Arial" panose="020B0604020202020204" pitchFamily="34" charset="0"/>
                        <a:cs typeface="Arial" panose="020B0604020202020204" pitchFamily="34" charset="0"/>
                      </a:endParaRPr>
                    </a:p>
                    <a:p>
                      <a:pPr marL="0" indent="0">
                        <a:buFont typeface="Wingdings" panose="05000000000000000000" pitchFamily="2" charset="2"/>
                        <a:buNone/>
                      </a:pPr>
                      <a:endParaRPr lang="es-MX" sz="1200" dirty="0" smtClean="0">
                        <a:latin typeface="Arial" panose="020B0604020202020204" pitchFamily="34" charset="0"/>
                        <a:cs typeface="Arial" panose="020B0604020202020204" pitchFamily="34" charset="0"/>
                      </a:endParaRPr>
                    </a:p>
                    <a:p>
                      <a:pPr marL="0" indent="0">
                        <a:buFont typeface="Wingdings" panose="05000000000000000000" pitchFamily="2" charset="2"/>
                        <a:buNone/>
                      </a:pPr>
                      <a:endParaRPr lang="es-MX" sz="1200" dirty="0" smtClean="0">
                        <a:latin typeface="Arial" panose="020B0604020202020204" pitchFamily="34" charset="0"/>
                        <a:cs typeface="Arial" panose="020B0604020202020204" pitchFamily="34" charset="0"/>
                      </a:endParaRPr>
                    </a:p>
                    <a:p>
                      <a:pPr marL="171450" indent="-171450">
                        <a:buFont typeface="Wingdings" panose="05000000000000000000" pitchFamily="2" charset="2"/>
                        <a:buChar char="ü"/>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Argumenta por qué está de acuerdo o en desacuerdo con ideas y afirmaciones de otras personas</a:t>
                      </a: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indent="0">
                        <a:buFont typeface="Wingdings" panose="05000000000000000000" pitchFamily="2" charset="2"/>
                        <a:buNone/>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Explica los beneficios de los servicios con que se cuenta en su localidad. </a:t>
                      </a: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latin typeface="Arial" panose="020B0604020202020204" pitchFamily="34" charset="0"/>
                        <a:cs typeface="Arial" panose="020B0604020202020204" pitchFamily="34" charset="0"/>
                      </a:endParaRPr>
                    </a:p>
                    <a:p>
                      <a:pPr marL="0" marR="0" indent="0" algn="l" defTabSz="1032083"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s-MX" sz="1200" dirty="0" smtClean="0">
                        <a:latin typeface="Arial" panose="020B060402020202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Argumenta por qué está de acuerdo o en desacuerdo con ideas y afirmaciones de otras personas</a:t>
                      </a: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s-MX" sz="1200" dirty="0" smtClean="0">
                          <a:latin typeface="Arial" panose="020B0604020202020204" pitchFamily="34" charset="0"/>
                          <a:cs typeface="Arial" panose="020B0604020202020204" pitchFamily="34" charset="0"/>
                        </a:rPr>
                        <a:t>Explica los beneficios de los servicios con que se cuenta en su localidad. </a:t>
                      </a: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171450" marR="0" indent="-171450" algn="l" defTabSz="1032083" rtl="0" eaLnBrk="1" fontAlgn="auto" latinLnBrk="0" hangingPunct="1">
                        <a:lnSpc>
                          <a:spcPct val="100000"/>
                        </a:lnSpc>
                        <a:spcBef>
                          <a:spcPts val="0"/>
                        </a:spcBef>
                        <a:spcAft>
                          <a:spcPts val="0"/>
                        </a:spcAft>
                        <a:buClrTx/>
                        <a:buSzTx/>
                        <a:buFont typeface="Wingdings" panose="05000000000000000000" pitchFamily="2" charset="2"/>
                        <a:buChar char="ü"/>
                        <a:tabLst/>
                        <a:defRPr/>
                      </a:pPr>
                      <a:endParaRPr lang="es-MX" sz="1200" dirty="0" smtClean="0">
                        <a:latin typeface="Arial" panose="020B0604020202020204" pitchFamily="34" charset="0"/>
                        <a:cs typeface="Arial" panose="020B0604020202020204" pitchFamily="34" charset="0"/>
                      </a:endParaRPr>
                    </a:p>
                    <a:p>
                      <a:endParaRPr lang="es-MX"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916707817"/>
                  </a:ext>
                </a:extLst>
              </a:tr>
            </a:tbl>
          </a:graphicData>
        </a:graphic>
      </p:graphicFrame>
      <p:sp>
        <p:nvSpPr>
          <p:cNvPr id="3" name="CuadroTexto 2"/>
          <p:cNvSpPr txBox="1"/>
          <p:nvPr/>
        </p:nvSpPr>
        <p:spPr>
          <a:xfrm rot="16200000">
            <a:off x="-841346" y="3227574"/>
            <a:ext cx="2897612" cy="830997"/>
          </a:xfrm>
          <a:prstGeom prst="rect">
            <a:avLst/>
          </a:prstGeom>
          <a:noFill/>
        </p:spPr>
        <p:txBody>
          <a:bodyPr wrap="square" rtlCol="0">
            <a:spAutoFit/>
          </a:bodyPr>
          <a:lstStyle/>
          <a:p>
            <a:r>
              <a:rPr lang="es-MX" sz="4800" dirty="0" smtClean="0">
                <a:solidFill>
                  <a:srgbClr val="002060"/>
                </a:solidFill>
                <a:latin typeface="Times New Roman" panose="02020603050405020304" pitchFamily="18" charset="0"/>
                <a:cs typeface="Times New Roman" panose="02020603050405020304" pitchFamily="18" charset="0"/>
              </a:rPr>
              <a:t>Desarrollo</a:t>
            </a:r>
          </a:p>
        </p:txBody>
      </p:sp>
    </p:spTree>
    <p:extLst>
      <p:ext uri="{BB962C8B-B14F-4D97-AF65-F5344CB8AC3E}">
        <p14:creationId xmlns:p14="http://schemas.microsoft.com/office/powerpoint/2010/main" val="273391393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3981</TotalTime>
  <Words>4701</Words>
  <Application>Microsoft Office PowerPoint</Application>
  <PresentationFormat>Personalizado</PresentationFormat>
  <Paragraphs>966</Paragraphs>
  <Slides>13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13</vt:i4>
      </vt:variant>
    </vt:vector>
  </HeadingPairs>
  <TitlesOfParts>
    <vt:vector size="20" baseType="lpstr">
      <vt:lpstr>Arial</vt:lpstr>
      <vt:lpstr>Calibri</vt:lpstr>
      <vt:lpstr>Calibri Light</vt:lpstr>
      <vt:lpstr>Courier New</vt:lpstr>
      <vt:lpstr>Times New Roman</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Usuario de Windows</cp:lastModifiedBy>
  <cp:revision>127</cp:revision>
  <dcterms:created xsi:type="dcterms:W3CDTF">2019-02-23T02:53:09Z</dcterms:created>
  <dcterms:modified xsi:type="dcterms:W3CDTF">2019-03-01T03:38:50Z</dcterms:modified>
</cp:coreProperties>
</file>