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66" r:id="rId4"/>
    <p:sldId id="260" r:id="rId5"/>
    <p:sldId id="267" r:id="rId6"/>
    <p:sldId id="268" r:id="rId7"/>
    <p:sldId id="269" r:id="rId8"/>
    <p:sldId id="259" r:id="rId9"/>
    <p:sldId id="270" r:id="rId10"/>
    <p:sldId id="271" r:id="rId11"/>
    <p:sldId id="272" r:id="rId12"/>
    <p:sldId id="273" r:id="rId13"/>
    <p:sldId id="263" r:id="rId14"/>
    <p:sldId id="264" r:id="rId15"/>
    <p:sldId id="265" r:id="rId16"/>
  </p:sldIdLst>
  <p:sldSz cx="6858000" cy="9144000" type="letter"/>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HelloBigDeal" panose="020B0604020202020204" charset="0"/>
      <p:regular r:id="rId23"/>
    </p:embeddedFont>
    <p:embeddedFont>
      <p:font typeface="Cutie Patootie" panose="020B0604020202020204" charset="0"/>
      <p:regular r:id="rId24"/>
    </p:embeddedFont>
    <p:embeddedFont>
      <p:font typeface="KG Miss Kindy Chunky" panose="020B0604020202020204" charset="0"/>
      <p:regular r:id="rId25"/>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79B"/>
    <a:srgbClr val="CC66FF"/>
    <a:srgbClr val="00DCCA"/>
    <a:srgbClr val="FF7C80"/>
    <a:srgbClr val="F77520"/>
    <a:srgbClr val="C6D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10" d="100"/>
          <a:sy n="110" d="100"/>
        </p:scale>
        <p:origin x="105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1F5F16-4C1C-4F45-BD7C-78FE567A9C3B}" type="datetimeFigureOut">
              <a:rPr lang="es-MX" smtClean="0"/>
              <a:t>03/03/2019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102564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F5F16-4C1C-4F45-BD7C-78FE567A9C3B}" type="datetimeFigureOut">
              <a:rPr lang="es-MX" smtClean="0"/>
              <a:t>03/03/2019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424003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F5F16-4C1C-4F45-BD7C-78FE567A9C3B}" type="datetimeFigureOut">
              <a:rPr lang="es-MX" smtClean="0"/>
              <a:t>03/03/2019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40645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F5F16-4C1C-4F45-BD7C-78FE567A9C3B}" type="datetimeFigureOut">
              <a:rPr lang="es-MX" smtClean="0"/>
              <a:t>03/03/2019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7961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1F5F16-4C1C-4F45-BD7C-78FE567A9C3B}" type="datetimeFigureOut">
              <a:rPr lang="es-MX" smtClean="0"/>
              <a:t>03/03/2019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402507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1F5F16-4C1C-4F45-BD7C-78FE567A9C3B}" type="datetimeFigureOut">
              <a:rPr lang="es-MX" smtClean="0"/>
              <a:t>03/03/2019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182917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B1F5F16-4C1C-4F45-BD7C-78FE567A9C3B}" type="datetimeFigureOut">
              <a:rPr lang="es-MX" smtClean="0"/>
              <a:t>03/03/2019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394731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1F5F16-4C1C-4F45-BD7C-78FE567A9C3B}" type="datetimeFigureOut">
              <a:rPr lang="es-MX" smtClean="0"/>
              <a:t>03/03/2019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3888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F5F16-4C1C-4F45-BD7C-78FE567A9C3B}" type="datetimeFigureOut">
              <a:rPr lang="es-MX" smtClean="0"/>
              <a:t>03/03/2019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9233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F5F16-4C1C-4F45-BD7C-78FE567A9C3B}" type="datetimeFigureOut">
              <a:rPr lang="es-MX" smtClean="0"/>
              <a:t>03/03/2019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341332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F5F16-4C1C-4F45-BD7C-78FE567A9C3B}" type="datetimeFigureOut">
              <a:rPr lang="es-MX" smtClean="0"/>
              <a:t>03/03/2019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2A30C3-F224-45B0-9491-EB147597396E}" type="slidenum">
              <a:rPr lang="es-MX" smtClean="0"/>
              <a:t>‹Nº›</a:t>
            </a:fld>
            <a:endParaRPr lang="es-MX"/>
          </a:p>
        </p:txBody>
      </p:sp>
    </p:spTree>
    <p:extLst>
      <p:ext uri="{BB962C8B-B14F-4D97-AF65-F5344CB8AC3E}">
        <p14:creationId xmlns:p14="http://schemas.microsoft.com/office/powerpoint/2010/main" val="26739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B1F5F16-4C1C-4F45-BD7C-78FE567A9C3B}" type="datetimeFigureOut">
              <a:rPr lang="es-MX" smtClean="0"/>
              <a:t>03/03/2019</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E2A30C3-F224-45B0-9491-EB147597396E}" type="slidenum">
              <a:rPr lang="es-MX" smtClean="0"/>
              <a:t>‹Nº›</a:t>
            </a:fld>
            <a:endParaRPr lang="es-MX"/>
          </a:p>
        </p:txBody>
      </p:sp>
    </p:spTree>
    <p:extLst>
      <p:ext uri="{BB962C8B-B14F-4D97-AF65-F5344CB8AC3E}">
        <p14:creationId xmlns:p14="http://schemas.microsoft.com/office/powerpoint/2010/main" val="299183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9820" y="353099"/>
            <a:ext cx="6245832" cy="82705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 y="55418"/>
            <a:ext cx="6858000" cy="9144000"/>
          </a:xfrm>
          <a:prstGeom prst="rect">
            <a:avLst/>
          </a:prstGeom>
        </p:spPr>
      </p:pic>
      <p:sp>
        <p:nvSpPr>
          <p:cNvPr id="27" name="CuadroTexto 26"/>
          <p:cNvSpPr txBox="1"/>
          <p:nvPr/>
        </p:nvSpPr>
        <p:spPr>
          <a:xfrm>
            <a:off x="1561458" y="1770782"/>
            <a:ext cx="4726046" cy="584775"/>
          </a:xfrm>
          <a:prstGeom prst="rect">
            <a:avLst/>
          </a:prstGeom>
          <a:noFill/>
        </p:spPr>
        <p:txBody>
          <a:bodyPr wrap="square" rtlCol="0">
            <a:spAutoFit/>
          </a:bodyPr>
          <a:lstStyle/>
          <a:p>
            <a:pPr algn="ctr"/>
            <a:r>
              <a:rPr lang="es-MX" sz="1600" dirty="0">
                <a:ln w="0"/>
                <a:solidFill>
                  <a:srgbClr val="F77520"/>
                </a:solidFill>
                <a:latin typeface="KG Miss Kindy Chunky" panose="02000000000000000000" pitchFamily="2" charset="0"/>
                <a:ea typeface="Cutie Patootie" panose="02000603000000000000" pitchFamily="2" charset="0"/>
              </a:rPr>
              <a:t>Alumna practicante: </a:t>
            </a:r>
            <a:r>
              <a:rPr lang="es-MX" sz="1600" dirty="0" smtClean="0">
                <a:ln w="0"/>
                <a:solidFill>
                  <a:srgbClr val="F77520"/>
                </a:solidFill>
                <a:latin typeface="KG Miss Kindy Chunky" panose="02000000000000000000" pitchFamily="2" charset="0"/>
                <a:ea typeface="Cutie Patootie" panose="02000603000000000000" pitchFamily="2" charset="0"/>
              </a:rPr>
              <a:t>Natalia Elizabeth Rodríguez Ramos</a:t>
            </a:r>
            <a:endParaRPr lang="es-MX" sz="1600" dirty="0">
              <a:ln w="0"/>
              <a:solidFill>
                <a:srgbClr val="F77520"/>
              </a:solidFill>
              <a:latin typeface="KG Miss Kindy Chunky" panose="02000000000000000000" pitchFamily="2" charset="0"/>
              <a:ea typeface="Cutie Patootie" panose="02000603000000000000" pitchFamily="2" charset="0"/>
            </a:endParaRPr>
          </a:p>
        </p:txBody>
      </p:sp>
      <p:sp>
        <p:nvSpPr>
          <p:cNvPr id="28" name="CuadroTexto 27"/>
          <p:cNvSpPr txBox="1"/>
          <p:nvPr/>
        </p:nvSpPr>
        <p:spPr>
          <a:xfrm>
            <a:off x="1094379" y="851168"/>
            <a:ext cx="5522495" cy="830997"/>
          </a:xfrm>
          <a:prstGeom prst="rect">
            <a:avLst/>
          </a:prstGeom>
          <a:noFill/>
        </p:spPr>
        <p:txBody>
          <a:bodyPr wrap="square" rtlCol="0">
            <a:spAutoFit/>
          </a:bodyPr>
          <a:lstStyle/>
          <a:p>
            <a:pPr algn="ctr"/>
            <a:r>
              <a:rPr lang="es-MX" sz="2400" dirty="0">
                <a:ln w="0"/>
                <a:latin typeface="KG Miss Kindy Chunky" panose="02000000000000000000" pitchFamily="2" charset="0"/>
                <a:ea typeface="Cutie Patootie" panose="02000603000000000000" pitchFamily="2" charset="0"/>
              </a:rPr>
              <a:t>ESCUELA NORMAL DE EDUCACIÓN PREESCOLAR</a:t>
            </a:r>
          </a:p>
        </p:txBody>
      </p:sp>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30" y="873601"/>
            <a:ext cx="1410163" cy="1048583"/>
          </a:xfrm>
          <a:prstGeom prst="rect">
            <a:avLst/>
          </a:prstGeom>
        </p:spPr>
      </p:pic>
      <p:sp>
        <p:nvSpPr>
          <p:cNvPr id="30" name="CuadroTexto 29"/>
          <p:cNvSpPr txBox="1"/>
          <p:nvPr/>
        </p:nvSpPr>
        <p:spPr>
          <a:xfrm>
            <a:off x="3564708" y="2496274"/>
            <a:ext cx="2732377" cy="584775"/>
          </a:xfrm>
          <a:prstGeom prst="rect">
            <a:avLst/>
          </a:prstGeom>
          <a:noFill/>
        </p:spPr>
        <p:txBody>
          <a:bodyPr wrap="square" rtlCol="0">
            <a:spAutoFit/>
          </a:bodyPr>
          <a:lstStyle/>
          <a:p>
            <a:pPr algn="ctr"/>
            <a:r>
              <a:rPr lang="es-MX" sz="1600" dirty="0">
                <a:ln w="0"/>
                <a:solidFill>
                  <a:srgbClr val="CC66FF"/>
                </a:solidFill>
                <a:latin typeface="KG Miss Kindy Chunky" panose="02000000000000000000" pitchFamily="2" charset="0"/>
                <a:ea typeface="Cutie Patootie" panose="02000603000000000000" pitchFamily="2" charset="0"/>
              </a:rPr>
              <a:t>Grado: </a:t>
            </a:r>
            <a:r>
              <a:rPr lang="es-MX" sz="1600" dirty="0" smtClean="0">
                <a:ln w="0"/>
                <a:solidFill>
                  <a:srgbClr val="CC66FF"/>
                </a:solidFill>
                <a:latin typeface="KG Miss Kindy Chunky" panose="02000000000000000000" pitchFamily="2" charset="0"/>
                <a:ea typeface="Cutie Patootie" panose="02000603000000000000" pitchFamily="2" charset="0"/>
              </a:rPr>
              <a:t>2°    </a:t>
            </a:r>
            <a:r>
              <a:rPr lang="es-MX" sz="1600" dirty="0">
                <a:ln w="0"/>
                <a:solidFill>
                  <a:srgbClr val="CC66FF"/>
                </a:solidFill>
                <a:latin typeface="KG Miss Kindy Chunky" panose="02000000000000000000" pitchFamily="2" charset="0"/>
                <a:ea typeface="Cutie Patootie" panose="02000603000000000000" pitchFamily="2" charset="0"/>
              </a:rPr>
              <a:t>Sección: </a:t>
            </a:r>
            <a:r>
              <a:rPr lang="es-MX" sz="1600" dirty="0" smtClean="0">
                <a:ln w="0"/>
                <a:solidFill>
                  <a:srgbClr val="CC66FF"/>
                </a:solidFill>
                <a:latin typeface="KG Miss Kindy Chunky" panose="02000000000000000000" pitchFamily="2" charset="0"/>
                <a:ea typeface="Cutie Patootie" panose="02000603000000000000" pitchFamily="2" charset="0"/>
              </a:rPr>
              <a:t>B</a:t>
            </a:r>
          </a:p>
          <a:p>
            <a:pPr algn="ctr"/>
            <a:r>
              <a:rPr lang="es-MX" sz="1600" dirty="0" smtClean="0">
                <a:ln w="0"/>
                <a:solidFill>
                  <a:srgbClr val="CC66FF"/>
                </a:solidFill>
                <a:latin typeface="KG Miss Kindy Chunky" panose="02000000000000000000" pitchFamily="2" charset="0"/>
                <a:ea typeface="Cutie Patootie" panose="02000603000000000000" pitchFamily="2" charset="0"/>
              </a:rPr>
              <a:t>Número de lista: 17</a:t>
            </a:r>
            <a:endParaRPr lang="es-MX" sz="1600" dirty="0">
              <a:ln w="0"/>
              <a:solidFill>
                <a:srgbClr val="CC66FF"/>
              </a:solidFill>
              <a:latin typeface="KG Miss Kindy Chunky" panose="02000000000000000000" pitchFamily="2" charset="0"/>
              <a:ea typeface="Cutie Patootie" panose="02000603000000000000" pitchFamily="2" charset="0"/>
            </a:endParaRPr>
          </a:p>
        </p:txBody>
      </p:sp>
      <p:sp>
        <p:nvSpPr>
          <p:cNvPr id="31" name="Rectángulo 30"/>
          <p:cNvSpPr/>
          <p:nvPr/>
        </p:nvSpPr>
        <p:spPr>
          <a:xfrm>
            <a:off x="747726" y="2533039"/>
            <a:ext cx="2966824" cy="523220"/>
          </a:xfrm>
          <a:prstGeom prst="rect">
            <a:avLst/>
          </a:prstGeom>
        </p:spPr>
        <p:txBody>
          <a:bodyPr wrap="square">
            <a:spAutoFit/>
          </a:bodyPr>
          <a:lstStyle/>
          <a:p>
            <a:pPr algn="ctr"/>
            <a:r>
              <a:rPr lang="es-MX" sz="1400" dirty="0">
                <a:ln w="0"/>
                <a:solidFill>
                  <a:srgbClr val="CC66FF"/>
                </a:solidFill>
                <a:latin typeface="KG Miss Kindy Chunky" panose="02000000000000000000" pitchFamily="2" charset="0"/>
                <a:ea typeface="Cutie Patootie" panose="02000603000000000000" pitchFamily="2" charset="0"/>
              </a:rPr>
              <a:t>Periodo de práctica: </a:t>
            </a:r>
            <a:r>
              <a:rPr lang="es-MX" sz="1400" dirty="0" smtClean="0">
                <a:ln w="0"/>
                <a:solidFill>
                  <a:srgbClr val="CC66FF"/>
                </a:solidFill>
                <a:latin typeface="KG Miss Kindy Chunky" panose="02000000000000000000" pitchFamily="2" charset="0"/>
                <a:ea typeface="Cutie Patootie" panose="02000603000000000000" pitchFamily="2" charset="0"/>
              </a:rPr>
              <a:t>04 al 15 de marzo de 2019</a:t>
            </a:r>
            <a:endParaRPr lang="es-MX" sz="1400" dirty="0">
              <a:solidFill>
                <a:srgbClr val="CC66FF"/>
              </a:solidFill>
              <a:latin typeface="KG Miss Kindy Chunky" panose="02000000000000000000" pitchFamily="2" charset="0"/>
            </a:endParaRPr>
          </a:p>
        </p:txBody>
      </p:sp>
      <p:sp>
        <p:nvSpPr>
          <p:cNvPr id="32" name="CuadroTexto 31"/>
          <p:cNvSpPr txBox="1"/>
          <p:nvPr/>
        </p:nvSpPr>
        <p:spPr>
          <a:xfrm>
            <a:off x="1306412" y="5070898"/>
            <a:ext cx="4411425" cy="338554"/>
          </a:xfrm>
          <a:prstGeom prst="rect">
            <a:avLst/>
          </a:prstGeom>
          <a:noFill/>
        </p:spPr>
        <p:txBody>
          <a:bodyPr wrap="square" rtlCol="0">
            <a:spAutoFit/>
          </a:bodyPr>
          <a:lstStyle/>
          <a:p>
            <a:pPr algn="ctr"/>
            <a:r>
              <a:rPr lang="es-MX" sz="1600" dirty="0">
                <a:ln w="0"/>
                <a:latin typeface="KG Miss Kindy Chunky" panose="02000000000000000000" pitchFamily="2" charset="0"/>
                <a:ea typeface="Cutie Patootie" panose="02000603000000000000" pitchFamily="2" charset="0"/>
              </a:rPr>
              <a:t>Clave: </a:t>
            </a:r>
            <a:r>
              <a:rPr lang="es-MX" sz="1600" dirty="0" smtClean="0">
                <a:ln w="0"/>
                <a:latin typeface="KG Miss Kindy Chunky" panose="02000000000000000000" pitchFamily="2" charset="0"/>
                <a:ea typeface="Cutie Patootie" panose="02000603000000000000" pitchFamily="2" charset="0"/>
              </a:rPr>
              <a:t>05EJN0020O   </a:t>
            </a:r>
            <a:r>
              <a:rPr lang="es-MX" sz="1600" dirty="0">
                <a:ln w="0"/>
                <a:latin typeface="KG Miss Kindy Chunky" panose="02000000000000000000" pitchFamily="2" charset="0"/>
                <a:ea typeface="Cutie Patootie" panose="02000603000000000000" pitchFamily="2" charset="0"/>
              </a:rPr>
              <a:t>Zona escolar: </a:t>
            </a:r>
            <a:r>
              <a:rPr lang="es-MX" sz="1600" dirty="0" smtClean="0">
                <a:ln w="0"/>
                <a:latin typeface="KG Miss Kindy Chunky" panose="02000000000000000000" pitchFamily="2" charset="0"/>
                <a:ea typeface="Cutie Patootie" panose="02000603000000000000" pitchFamily="2" charset="0"/>
              </a:rPr>
              <a:t>102</a:t>
            </a:r>
            <a:endParaRPr lang="es-MX" sz="1600" dirty="0">
              <a:ln w="0"/>
              <a:latin typeface="KG Miss Kindy Chunky" panose="02000000000000000000" pitchFamily="2" charset="0"/>
              <a:ea typeface="Cutie Patootie" panose="02000603000000000000" pitchFamily="2" charset="0"/>
            </a:endParaRPr>
          </a:p>
        </p:txBody>
      </p:sp>
      <p:sp>
        <p:nvSpPr>
          <p:cNvPr id="33" name="CuadroTexto 32"/>
          <p:cNvSpPr txBox="1"/>
          <p:nvPr/>
        </p:nvSpPr>
        <p:spPr>
          <a:xfrm>
            <a:off x="706069" y="3272895"/>
            <a:ext cx="5493333" cy="1569660"/>
          </a:xfrm>
          <a:prstGeom prst="rect">
            <a:avLst/>
          </a:prstGeom>
          <a:noFill/>
        </p:spPr>
        <p:txBody>
          <a:bodyPr wrap="square" rtlCol="0">
            <a:spAutoFit/>
          </a:bodyPr>
          <a:lstStyle/>
          <a:p>
            <a:pPr algn="ctr"/>
            <a:r>
              <a:rPr lang="es-MX" sz="2400" dirty="0">
                <a:ln w="0"/>
                <a:latin typeface="HelloBigDeal" panose="02000603000000000000" pitchFamily="2" charset="0"/>
                <a:ea typeface="HelloBigDeal" panose="02000603000000000000" pitchFamily="2" charset="0"/>
              </a:rPr>
              <a:t>JARDÍN DE NIÑOS </a:t>
            </a:r>
            <a:endParaRPr lang="es-MX" sz="2400" dirty="0" smtClean="0">
              <a:ln w="0"/>
              <a:latin typeface="HelloBigDeal" panose="02000603000000000000" pitchFamily="2" charset="0"/>
              <a:ea typeface="HelloBigDeal" panose="02000603000000000000" pitchFamily="2" charset="0"/>
            </a:endParaRPr>
          </a:p>
          <a:p>
            <a:pPr algn="ctr"/>
            <a:r>
              <a:rPr lang="es-MX" sz="2400" dirty="0" smtClean="0">
                <a:ln w="0"/>
                <a:solidFill>
                  <a:srgbClr val="FA479B"/>
                </a:solidFill>
                <a:latin typeface="KG Miss Kindy Chunky" panose="02000000000000000000" pitchFamily="2" charset="0"/>
                <a:ea typeface="Cutie Patootie" panose="02000603000000000000" pitchFamily="2" charset="0"/>
              </a:rPr>
              <a:t>“Constituyentes de 1917, Anexo a la Escuela Normal de Educación Preescolar del Estado”</a:t>
            </a:r>
            <a:endParaRPr lang="es-MX" sz="2400" dirty="0">
              <a:ln w="0"/>
              <a:solidFill>
                <a:srgbClr val="FA479B"/>
              </a:solidFill>
              <a:latin typeface="KG Miss Kindy Chunky" panose="02000000000000000000" pitchFamily="2" charset="0"/>
              <a:ea typeface="Cutie Patootie" panose="02000603000000000000" pitchFamily="2" charset="0"/>
            </a:endParaRPr>
          </a:p>
        </p:txBody>
      </p:sp>
      <p:sp>
        <p:nvSpPr>
          <p:cNvPr id="35" name="CuadroTexto 34"/>
          <p:cNvSpPr txBox="1"/>
          <p:nvPr/>
        </p:nvSpPr>
        <p:spPr>
          <a:xfrm>
            <a:off x="1075333" y="5389990"/>
            <a:ext cx="4962616" cy="646331"/>
          </a:xfrm>
          <a:prstGeom prst="rect">
            <a:avLst/>
          </a:prstGeom>
          <a:noFill/>
        </p:spPr>
        <p:txBody>
          <a:bodyPr wrap="square" rtlCol="0">
            <a:spAutoFit/>
          </a:bodyPr>
          <a:lstStyle/>
          <a:p>
            <a:pPr algn="ctr"/>
            <a:r>
              <a:rPr lang="es-MX" dirty="0">
                <a:ln w="0"/>
                <a:solidFill>
                  <a:srgbClr val="00DCCA"/>
                </a:solidFill>
                <a:latin typeface="KG Miss Kindy Chunky" panose="02000000000000000000" pitchFamily="2" charset="0"/>
                <a:ea typeface="Cutie Patootie" panose="02000603000000000000" pitchFamily="2" charset="0"/>
              </a:rPr>
              <a:t>Educadora titular: </a:t>
            </a:r>
            <a:r>
              <a:rPr lang="es-MX" dirty="0" smtClean="0">
                <a:ln w="0"/>
                <a:solidFill>
                  <a:srgbClr val="00DCCA"/>
                </a:solidFill>
                <a:latin typeface="KG Miss Kindy Chunky" panose="02000000000000000000" pitchFamily="2" charset="0"/>
                <a:ea typeface="Cutie Patootie" panose="02000603000000000000" pitchFamily="2" charset="0"/>
              </a:rPr>
              <a:t>Carla María Martínez Morales </a:t>
            </a:r>
            <a:endParaRPr lang="es-MX" dirty="0">
              <a:ln w="0"/>
              <a:solidFill>
                <a:srgbClr val="00DCCA"/>
              </a:solidFill>
              <a:latin typeface="KG Miss Kindy Chunky" panose="02000000000000000000" pitchFamily="2" charset="0"/>
              <a:ea typeface="Cutie Patootie" panose="02000603000000000000" pitchFamily="2" charset="0"/>
            </a:endParaRPr>
          </a:p>
        </p:txBody>
      </p:sp>
      <p:sp>
        <p:nvSpPr>
          <p:cNvPr id="36" name="CuadroTexto 35"/>
          <p:cNvSpPr txBox="1"/>
          <p:nvPr/>
        </p:nvSpPr>
        <p:spPr>
          <a:xfrm>
            <a:off x="3057708" y="6125251"/>
            <a:ext cx="2525055" cy="350032"/>
          </a:xfrm>
          <a:prstGeom prst="rect">
            <a:avLst/>
          </a:prstGeom>
          <a:noFill/>
        </p:spPr>
        <p:txBody>
          <a:bodyPr wrap="square" rtlCol="0">
            <a:spAutoFit/>
          </a:bodyPr>
          <a:lstStyle/>
          <a:p>
            <a:pPr algn="ctr"/>
            <a:r>
              <a:rPr lang="es-MX" sz="1600" dirty="0">
                <a:ln w="0"/>
                <a:solidFill>
                  <a:srgbClr val="CC66FF"/>
                </a:solidFill>
                <a:latin typeface="KG Miss Kindy Chunky" panose="02000000000000000000" pitchFamily="2" charset="0"/>
                <a:ea typeface="Cutie Patootie" panose="02000603000000000000" pitchFamily="2" charset="0"/>
              </a:rPr>
              <a:t>Grado: </a:t>
            </a:r>
            <a:r>
              <a:rPr lang="es-MX" sz="1600" dirty="0" smtClean="0">
                <a:ln w="0"/>
                <a:solidFill>
                  <a:srgbClr val="CC66FF"/>
                </a:solidFill>
                <a:latin typeface="KG Miss Kindy Chunky" panose="02000000000000000000" pitchFamily="2" charset="0"/>
                <a:ea typeface="Cutie Patootie" panose="02000603000000000000" pitchFamily="2" charset="0"/>
              </a:rPr>
              <a:t>3°   Sección</a:t>
            </a:r>
            <a:r>
              <a:rPr lang="es-MX" sz="1600" dirty="0">
                <a:ln w="0"/>
                <a:solidFill>
                  <a:srgbClr val="CC66FF"/>
                </a:solidFill>
                <a:latin typeface="KG Miss Kindy Chunky" panose="02000000000000000000" pitchFamily="2" charset="0"/>
                <a:ea typeface="Cutie Patootie" panose="02000603000000000000" pitchFamily="2" charset="0"/>
              </a:rPr>
              <a:t>: </a:t>
            </a:r>
            <a:r>
              <a:rPr lang="es-MX" sz="1600" dirty="0" smtClean="0">
                <a:ln w="0"/>
                <a:solidFill>
                  <a:srgbClr val="CC66FF"/>
                </a:solidFill>
                <a:latin typeface="KG Miss Kindy Chunky" panose="02000000000000000000" pitchFamily="2" charset="0"/>
                <a:ea typeface="Cutie Patootie" panose="02000603000000000000" pitchFamily="2" charset="0"/>
              </a:rPr>
              <a:t>D</a:t>
            </a:r>
            <a:endParaRPr lang="es-MX" sz="1600" dirty="0">
              <a:ln w="0"/>
              <a:solidFill>
                <a:srgbClr val="CC66FF"/>
              </a:solidFill>
              <a:latin typeface="KG Miss Kindy Chunky" panose="02000000000000000000" pitchFamily="2" charset="0"/>
              <a:ea typeface="Cutie Patootie" panose="02000603000000000000" pitchFamily="2" charset="0"/>
            </a:endParaRPr>
          </a:p>
        </p:txBody>
      </p:sp>
      <p:sp>
        <p:nvSpPr>
          <p:cNvPr id="37" name="CuadroTexto 36"/>
          <p:cNvSpPr txBox="1"/>
          <p:nvPr/>
        </p:nvSpPr>
        <p:spPr>
          <a:xfrm>
            <a:off x="2512790" y="6345998"/>
            <a:ext cx="3614892" cy="338554"/>
          </a:xfrm>
          <a:prstGeom prst="rect">
            <a:avLst/>
          </a:prstGeom>
          <a:noFill/>
        </p:spPr>
        <p:txBody>
          <a:bodyPr wrap="square" rtlCol="0">
            <a:spAutoFit/>
          </a:bodyPr>
          <a:lstStyle/>
          <a:p>
            <a:pPr algn="ctr"/>
            <a:r>
              <a:rPr lang="es-MX" sz="1600" dirty="0">
                <a:ln w="0"/>
                <a:solidFill>
                  <a:srgbClr val="CC66FF"/>
                </a:solidFill>
                <a:latin typeface="KG Miss Kindy Chunky" panose="02000000000000000000" pitchFamily="2" charset="0"/>
                <a:ea typeface="Cutie Patootie" panose="02000603000000000000" pitchFamily="2" charset="0"/>
              </a:rPr>
              <a:t>Niños</a:t>
            </a:r>
            <a:r>
              <a:rPr lang="es-MX" sz="1600">
                <a:ln w="0"/>
                <a:solidFill>
                  <a:srgbClr val="CC66FF"/>
                </a:solidFill>
                <a:latin typeface="KG Miss Kindy Chunky" panose="02000000000000000000" pitchFamily="2" charset="0"/>
                <a:ea typeface="Cutie Patootie" panose="02000603000000000000" pitchFamily="2" charset="0"/>
              </a:rPr>
              <a:t>: </a:t>
            </a:r>
            <a:r>
              <a:rPr lang="es-MX" sz="1600" smtClean="0">
                <a:ln w="0"/>
                <a:solidFill>
                  <a:srgbClr val="CC66FF"/>
                </a:solidFill>
                <a:latin typeface="KG Miss Kindy Chunky" panose="02000000000000000000" pitchFamily="2" charset="0"/>
                <a:ea typeface="Cutie Patootie" panose="02000603000000000000" pitchFamily="2" charset="0"/>
              </a:rPr>
              <a:t>18  </a:t>
            </a:r>
            <a:r>
              <a:rPr lang="es-MX" sz="1600" dirty="0" smtClean="0">
                <a:ln w="0"/>
                <a:solidFill>
                  <a:srgbClr val="CC66FF"/>
                </a:solidFill>
                <a:latin typeface="KG Miss Kindy Chunky" panose="02000000000000000000" pitchFamily="2" charset="0"/>
                <a:ea typeface="Cutie Patootie" panose="02000603000000000000" pitchFamily="2" charset="0"/>
              </a:rPr>
              <a:t>Niñas: 13   </a:t>
            </a:r>
            <a:r>
              <a:rPr lang="es-MX" sz="1600" dirty="0">
                <a:ln w="0"/>
                <a:solidFill>
                  <a:srgbClr val="CC66FF"/>
                </a:solidFill>
                <a:latin typeface="KG Miss Kindy Chunky" panose="02000000000000000000" pitchFamily="2" charset="0"/>
                <a:ea typeface="Cutie Patootie" panose="02000603000000000000" pitchFamily="2" charset="0"/>
              </a:rPr>
              <a:t>Total: </a:t>
            </a:r>
            <a:r>
              <a:rPr lang="es-MX" sz="1600" dirty="0" smtClean="0">
                <a:ln w="0"/>
                <a:solidFill>
                  <a:srgbClr val="CC66FF"/>
                </a:solidFill>
                <a:latin typeface="KG Miss Kindy Chunky" panose="02000000000000000000" pitchFamily="2" charset="0"/>
                <a:ea typeface="Cutie Patootie" panose="02000603000000000000" pitchFamily="2" charset="0"/>
              </a:rPr>
              <a:t>30</a:t>
            </a:r>
            <a:endParaRPr lang="es-MX" sz="1600" dirty="0">
              <a:ln w="0"/>
              <a:solidFill>
                <a:srgbClr val="CC66FF"/>
              </a:solidFill>
              <a:latin typeface="KG Miss Kindy Chunky" panose="02000000000000000000" pitchFamily="2" charset="0"/>
              <a:ea typeface="Cutie Patootie" panose="02000603000000000000" pitchFamily="2" charset="0"/>
            </a:endParaRPr>
          </a:p>
        </p:txBody>
      </p:sp>
      <p:sp>
        <p:nvSpPr>
          <p:cNvPr id="39" name="CuadroTexto 38"/>
          <p:cNvSpPr txBox="1"/>
          <p:nvPr/>
        </p:nvSpPr>
        <p:spPr>
          <a:xfrm>
            <a:off x="2602522" y="6752589"/>
            <a:ext cx="3545237" cy="461665"/>
          </a:xfrm>
          <a:prstGeom prst="rect">
            <a:avLst/>
          </a:prstGeom>
          <a:noFill/>
        </p:spPr>
        <p:txBody>
          <a:bodyPr wrap="square" rtlCol="0">
            <a:spAutoFit/>
          </a:bodyPr>
          <a:lstStyle/>
          <a:p>
            <a:pPr algn="ctr"/>
            <a:r>
              <a:rPr lang="es-MX" sz="2400" dirty="0">
                <a:ln w="0"/>
                <a:solidFill>
                  <a:srgbClr val="C6D547"/>
                </a:solidFill>
                <a:latin typeface="KG Miss Kindy Chunky" panose="02000000000000000000" pitchFamily="2" charset="0"/>
                <a:ea typeface="Cutie Patootie" panose="02000603000000000000" pitchFamily="2" charset="0"/>
              </a:rPr>
              <a:t>PLAN DE TRABAJO:</a:t>
            </a:r>
          </a:p>
        </p:txBody>
      </p:sp>
      <p:sp>
        <p:nvSpPr>
          <p:cNvPr id="40" name="CuadroTexto 39"/>
          <p:cNvSpPr txBox="1"/>
          <p:nvPr/>
        </p:nvSpPr>
        <p:spPr>
          <a:xfrm>
            <a:off x="1841014" y="7103781"/>
            <a:ext cx="4638331" cy="1077218"/>
          </a:xfrm>
          <a:prstGeom prst="rect">
            <a:avLst/>
          </a:prstGeom>
          <a:noFill/>
        </p:spPr>
        <p:txBody>
          <a:bodyPr wrap="square" rtlCol="0">
            <a:spAutoFit/>
          </a:bodyPr>
          <a:lstStyle/>
          <a:p>
            <a:pPr algn="ctr"/>
            <a:r>
              <a:rPr lang="es-MX" sz="3200" dirty="0" smtClean="0">
                <a:ln w="0"/>
                <a:solidFill>
                  <a:srgbClr val="00DCCA"/>
                </a:solidFill>
                <a:latin typeface="HelloBigDeal" panose="02000603000000000000" pitchFamily="2" charset="0"/>
                <a:ea typeface="HelloBigDeal" panose="02000603000000000000" pitchFamily="2" charset="0"/>
              </a:rPr>
              <a:t>CUIDEMOS NUESTRO CUERPO</a:t>
            </a:r>
            <a:endParaRPr lang="es-MX" sz="3200" dirty="0">
              <a:ln w="0"/>
              <a:solidFill>
                <a:srgbClr val="00DCCA"/>
              </a:solidFill>
              <a:latin typeface="HelloBigDeal" panose="02000603000000000000" pitchFamily="2" charset="0"/>
              <a:ea typeface="HelloBigDeal" panose="02000603000000000000" pitchFamily="2" charset="0"/>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675" y="5381639"/>
            <a:ext cx="1896847" cy="3050129"/>
          </a:xfrm>
          <a:prstGeom prst="rect">
            <a:avLst/>
          </a:prstGeom>
        </p:spPr>
      </p:pic>
    </p:spTree>
    <p:extLst>
      <p:ext uri="{BB962C8B-B14F-4D97-AF65-F5344CB8AC3E}">
        <p14:creationId xmlns:p14="http://schemas.microsoft.com/office/powerpoint/2010/main" val="170043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0327" y="810491"/>
            <a:ext cx="5869882" cy="769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1367600283"/>
              </p:ext>
            </p:extLst>
          </p:nvPr>
        </p:nvGraphicFramePr>
        <p:xfrm>
          <a:off x="584230" y="877004"/>
          <a:ext cx="5845145" cy="7589520"/>
        </p:xfrm>
        <a:graphic>
          <a:graphicData uri="http://schemas.openxmlformats.org/drawingml/2006/table">
            <a:tbl>
              <a:tblPr firstRow="1" bandRow="1">
                <a:tableStyleId>{5940675A-B579-460E-94D1-54222C63F5DA}</a:tableStyleId>
              </a:tblPr>
              <a:tblGrid>
                <a:gridCol w="509482"/>
                <a:gridCol w="2788254"/>
                <a:gridCol w="842961"/>
                <a:gridCol w="444639"/>
                <a:gridCol w="1259809"/>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1133359">
                <a:tc rowSpan="2">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BACTERIAS EN MIS MANOS</a:t>
                      </a:r>
                    </a:p>
                    <a:p>
                      <a:pPr marL="0" indent="0">
                        <a:buFont typeface="Arial" panose="020B0604020202020204" pitchFamily="34" charset="0"/>
                        <a:buNone/>
                      </a:pPr>
                      <a:r>
                        <a:rPr lang="es-MX" sz="600" baseline="0" dirty="0" smtClean="0">
                          <a:latin typeface="KG Miss Kindy Chunky" panose="02000000000000000000" pitchFamily="2" charset="0"/>
                        </a:rPr>
                        <a:t>Comenta con el grupo: ¿En qué partes de nuestro cuerpo pueden estar las bacterias? ¿Cómo llegan hasta ahí? ¿Cómo podemos eliminarlas? Recibe por mesa de trabajo lupas y observa sus manos para comunicar si ve alguna bacteria; recibe un recipiente con una mezcla de crema con </a:t>
                      </a:r>
                      <a:r>
                        <a:rPr lang="es-MX" sz="600" baseline="0" dirty="0" err="1" smtClean="0">
                          <a:latin typeface="KG Miss Kindy Chunky" panose="02000000000000000000" pitchFamily="2" charset="0"/>
                        </a:rPr>
                        <a:t>glitter</a:t>
                      </a:r>
                      <a:r>
                        <a:rPr lang="es-MX" sz="600" baseline="0" dirty="0" smtClean="0">
                          <a:latin typeface="KG Miss Kindy Chunky" panose="02000000000000000000" pitchFamily="2" charset="0"/>
                        </a:rPr>
                        <a:t> (simulando las bacterias) y la esparce por sus manos. Comunica el resultado de esta experiencia respecto a lo que ahora piensa de lo que observó con las lupas. Escucha la explicación de cómo llegan las bacterias a nuestras manos y cómo podemos eliminarlas. Comunica al grupo ¿Podemos ver las bacterias que hay en nuestras manos? ¿Por qué? ¿Cómo llegan las bacterias a nuestras manos? ¿Cómo las podemos evitar?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CUENTO MOTOR VALERIA LA BACTERIA </a:t>
                      </a:r>
                    </a:p>
                    <a:p>
                      <a:pPr marL="0" indent="0">
                        <a:buFont typeface="Arial" panose="020B0604020202020204" pitchFamily="34" charset="0"/>
                        <a:buNone/>
                      </a:pPr>
                      <a:r>
                        <a:rPr lang="es-MX" sz="600" baseline="0" dirty="0" smtClean="0">
                          <a:latin typeface="KG Miss Kindy Chunky" panose="02000000000000000000" pitchFamily="2" charset="0"/>
                        </a:rPr>
                        <a:t>Responde a cuestionamientos de la educadora: ¿Qué son las bacterias? ¿Dónde se encuentran las bacterias? ¿Cómo son? ¿Tenemos bacterias en nuestro cuerpo? ¿Qué pasa si tenemos bacterias?  Escucha el cuento motor  “Valeria la bacteria” y representa mediante la dramatización los movimientos e instrucciones que percibe haciendo uso de los objetos brindados y los espacios. Comenta con el grupo aspectos de su historia personal y familiar relacionados con el cuento motor ejecutado</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TALLER GEL ANTIBACTERIAL</a:t>
                      </a:r>
                    </a:p>
                    <a:p>
                      <a:pPr marL="0" indent="0">
                        <a:buFont typeface="Arial" panose="020B0604020202020204" pitchFamily="34" charset="0"/>
                        <a:buNone/>
                      </a:pPr>
                      <a:r>
                        <a:rPr lang="es-MX" sz="600" baseline="0" dirty="0" smtClean="0">
                          <a:latin typeface="KG Miss Kindy Chunky" panose="02000000000000000000" pitchFamily="2" charset="0"/>
                        </a:rPr>
                        <a:t>Propósito: Crear un gel anti </a:t>
                      </a:r>
                      <a:r>
                        <a:rPr lang="es-MX" sz="600" baseline="0" dirty="0" err="1" smtClean="0">
                          <a:latin typeface="KG Miss Kindy Chunky" panose="02000000000000000000" pitchFamily="2" charset="0"/>
                        </a:rPr>
                        <a:t>bacterial</a:t>
                      </a:r>
                      <a:r>
                        <a:rPr lang="es-MX" sz="600" baseline="0" dirty="0" smtClean="0">
                          <a:latin typeface="KG Miss Kindy Chunky" panose="02000000000000000000" pitchFamily="2" charset="0"/>
                        </a:rPr>
                        <a:t> que facilite a los niños la eliminación de bacterias en las manos a través de la ejecución de pasos específicos para el logro del producto y la práctica de hábitos de higiene.</a:t>
                      </a:r>
                    </a:p>
                    <a:p>
                      <a:pPr marL="0" indent="0">
                        <a:buFont typeface="Arial" panose="020B0604020202020204" pitchFamily="34" charset="0"/>
                        <a:buNone/>
                      </a:pPr>
                      <a:r>
                        <a:rPr lang="es-MX" sz="600" baseline="0" dirty="0" smtClean="0">
                          <a:latin typeface="KG Miss Kindy Chunky" panose="02000000000000000000" pitchFamily="2" charset="0"/>
                        </a:rPr>
                        <a:t>Paso 1: Recibe un vaso, una cuchara, una cucharada de Aloe Vera en gel y una cucharada de Agua de </a:t>
                      </a:r>
                      <a:r>
                        <a:rPr lang="es-MX" sz="600" baseline="0" dirty="0" err="1" smtClean="0">
                          <a:latin typeface="KG Miss Kindy Chunky" panose="02000000000000000000" pitchFamily="2" charset="0"/>
                        </a:rPr>
                        <a:t>Hamamelis</a:t>
                      </a:r>
                      <a:r>
                        <a:rPr lang="es-MX" sz="600" baseline="0" dirty="0" smtClean="0">
                          <a:latin typeface="KG Miss Kindy Chunky" panose="02000000000000000000" pitchFamily="2" charset="0"/>
                        </a:rPr>
                        <a:t>, vierte los ingredientes en el vaso y mezcla.</a:t>
                      </a:r>
                    </a:p>
                    <a:p>
                      <a:pPr marL="0" indent="0">
                        <a:buFont typeface="Arial" panose="020B0604020202020204" pitchFamily="34" charset="0"/>
                        <a:buNone/>
                      </a:pPr>
                      <a:r>
                        <a:rPr lang="es-MX" sz="600" baseline="0" dirty="0" smtClean="0">
                          <a:latin typeface="KG Miss Kindy Chunky" panose="02000000000000000000" pitchFamily="2" charset="0"/>
                        </a:rPr>
                        <a:t>Paso 2: Recibe y agrega 5 gotas de glicerina y media cuchara de alcohol de farmacia y revuelve con una cuchara.</a:t>
                      </a:r>
                    </a:p>
                    <a:p>
                      <a:pPr marL="0" indent="0">
                        <a:buFont typeface="Arial" panose="020B0604020202020204" pitchFamily="34" charset="0"/>
                        <a:buNone/>
                      </a:pPr>
                      <a:r>
                        <a:rPr lang="es-MX" sz="600" baseline="0" dirty="0" smtClean="0">
                          <a:latin typeface="KG Miss Kindy Chunky" panose="02000000000000000000" pitchFamily="2" charset="0"/>
                        </a:rPr>
                        <a:t>Paso 3: Recibe 2 o 3 gotas de esencia de aroma, agrégalas al vaso y sigue mezclando hasta que espese. ¡Terminamos!</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Normas y hábitos: respeto de turnos, paciencia, orden.</a:t>
                      </a:r>
                    </a:p>
                    <a:p>
                      <a:pPr marL="0" indent="0">
                        <a:buFont typeface="Arial" panose="020B0604020202020204" pitchFamily="34" charset="0"/>
                        <a:buNone/>
                      </a:pPr>
                      <a:r>
                        <a:rPr lang="es-MX" sz="600" baseline="0" dirty="0" smtClean="0">
                          <a:latin typeface="KG Miss Kindy Chunky" panose="02000000000000000000" pitchFamily="2" charset="0"/>
                        </a:rPr>
                        <a:t>Sentido utilitario: Gel </a:t>
                      </a:r>
                      <a:r>
                        <a:rPr lang="es-MX" sz="600" baseline="0" dirty="0" err="1" smtClean="0">
                          <a:latin typeface="KG Miss Kindy Chunky" panose="02000000000000000000" pitchFamily="2" charset="0"/>
                        </a:rPr>
                        <a:t>antibacterial</a:t>
                      </a:r>
                      <a:r>
                        <a:rPr lang="es-MX" sz="600" baseline="0" dirty="0" smtClean="0">
                          <a:latin typeface="KG Miss Kindy Chunky" panose="02000000000000000000" pitchFamily="2" charset="0"/>
                        </a:rPr>
                        <a:t> para favorecer la practica de hábitos de higiene.</a:t>
                      </a:r>
                    </a:p>
                    <a:p>
                      <a:pPr marL="0" indent="0">
                        <a:buFont typeface="Arial" panose="020B0604020202020204" pitchFamily="34" charset="0"/>
                        <a:buNone/>
                      </a:pPr>
                      <a:r>
                        <a:rPr lang="es-MX" sz="600" baseline="0" dirty="0" smtClean="0">
                          <a:latin typeface="KG Miss Kindy Chunky" panose="02000000000000000000" pitchFamily="2" charset="0"/>
                        </a:rPr>
                        <a:t> </a:t>
                      </a:r>
                    </a:p>
                    <a:p>
                      <a:pPr marL="0" indent="0">
                        <a:buFont typeface="Arial" panose="020B0604020202020204" pitchFamily="34" charset="0"/>
                        <a:buNone/>
                      </a:pPr>
                      <a:r>
                        <a:rPr lang="es-MX" sz="600" baseline="0" dirty="0" smtClean="0">
                          <a:latin typeface="KG Miss Kindy Chunky" panose="02000000000000000000" pitchFamily="2" charset="0"/>
                        </a:rPr>
                        <a:t>ACTIVIDAD HÁBITOS DE HIGIENE</a:t>
                      </a:r>
                    </a:p>
                    <a:p>
                      <a:pPr marL="0" indent="0">
                        <a:buFont typeface="Arial" panose="020B0604020202020204" pitchFamily="34" charset="0"/>
                        <a:buNone/>
                      </a:pPr>
                      <a:r>
                        <a:rPr lang="es-MX" sz="600" baseline="0" dirty="0" smtClean="0">
                          <a:latin typeface="KG Miss Kindy Chunky" panose="02000000000000000000" pitchFamily="2" charset="0"/>
                        </a:rPr>
                        <a:t>Observa en el pizarrón imágenes de diferentes hábitos de higiene, responde: ¿Qué están haciendo los niños? ¿Porqué lo hacen? ¿Qué actividades de éstas haces tú? Escucha la explicación de los hábitos de higiene, cuáles son y su importancia.</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Lupas, mezcla</a:t>
                      </a:r>
                      <a:r>
                        <a:rPr lang="es-MX" sz="600" baseline="0" dirty="0" smtClean="0">
                          <a:latin typeface="KG Miss Kindy Chunky" panose="02000000000000000000" pitchFamily="2" charset="0"/>
                        </a:rPr>
                        <a:t> de crema con </a:t>
                      </a:r>
                      <a:r>
                        <a:rPr lang="es-MX" sz="600" baseline="0" dirty="0" err="1" smtClean="0">
                          <a:latin typeface="KG Miss Kindy Chunky" panose="02000000000000000000" pitchFamily="2" charset="0"/>
                        </a:rPr>
                        <a:t>glitter</a:t>
                      </a:r>
                      <a:r>
                        <a:rPr lang="es-MX" sz="600" baseline="0" dirty="0" smtClean="0">
                          <a:latin typeface="KG Miss Kindy Chunky" panose="02000000000000000000" pitchFamily="2" charset="0"/>
                        </a:rPr>
                        <a:t>, cuento Valeria la bacteria, juegos del patio, áreas del jardín para cuento motor, formato de taller, vasos, cucharas, Aloe vera en gel, agua de </a:t>
                      </a:r>
                      <a:r>
                        <a:rPr lang="es-MX" sz="600" baseline="0" dirty="0" err="1" smtClean="0">
                          <a:latin typeface="KG Miss Kindy Chunky" panose="02000000000000000000" pitchFamily="2" charset="0"/>
                        </a:rPr>
                        <a:t>Hamamelis</a:t>
                      </a:r>
                      <a:r>
                        <a:rPr lang="es-MX" sz="600" baseline="0" dirty="0" smtClean="0">
                          <a:latin typeface="KG Miss Kindy Chunky" panose="02000000000000000000" pitchFamily="2" charset="0"/>
                        </a:rPr>
                        <a:t>, glicerina, alcohol de farmacia, esencia de aroma, </a:t>
                      </a:r>
                    </a:p>
                    <a:p>
                      <a:r>
                        <a:rPr lang="es-MX" sz="600" baseline="0" dirty="0" smtClean="0">
                          <a:latin typeface="KG Miss Kindy Chunky" panose="02000000000000000000" pitchFamily="2" charset="0"/>
                        </a:rPr>
                        <a:t>Imágenes de hábitos de higiene.</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Martes</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vMerge="1">
                  <a:txBody>
                    <a:bodyPr/>
                    <a:lstStyle/>
                    <a:p>
                      <a:pPr algn="ct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LABERINTOS HIGÉNICOS</a:t>
                      </a:r>
                    </a:p>
                    <a:p>
                      <a:pPr marL="0" indent="0">
                        <a:buFont typeface="Arial" panose="020B0604020202020204" pitchFamily="34" charset="0"/>
                        <a:buNone/>
                      </a:pPr>
                      <a:r>
                        <a:rPr lang="es-MX" sz="600" baseline="0" dirty="0" smtClean="0">
                          <a:latin typeface="KG Miss Kindy Chunky" panose="02000000000000000000" pitchFamily="2" charset="0"/>
                        </a:rPr>
                        <a:t>Recibe plantillas de laberintos donde en un extremo está la imagen de un hábito de higiene y del otro una imagen del producto que se utiliza para realizar este hábito, con precisión y control utiliza un marcador para trazar el camino por el laberinto.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CADA COSA EN SU LUGAR</a:t>
                      </a:r>
                    </a:p>
                    <a:p>
                      <a:pPr marL="0" indent="0">
                        <a:buFont typeface="Arial" panose="020B0604020202020204" pitchFamily="34" charset="0"/>
                        <a:buNone/>
                      </a:pPr>
                      <a:r>
                        <a:rPr lang="es-MX" sz="600" baseline="0" dirty="0" smtClean="0">
                          <a:latin typeface="KG Miss Kindy Chunky" panose="02000000000000000000" pitchFamily="2" charset="0"/>
                        </a:rPr>
                        <a:t>Responde a cuestionamientos del tipo: ¿Dónde encontramos los objetos de higiene en nuestra casa? ¿Cuáles de estos objetos hay en tu casa? ¿Cuáles objetos están en el baño?</a:t>
                      </a:r>
                    </a:p>
                    <a:p>
                      <a:pPr marL="0" indent="0">
                        <a:buFont typeface="Arial" panose="020B0604020202020204" pitchFamily="34" charset="0"/>
                        <a:buNone/>
                      </a:pPr>
                      <a:r>
                        <a:rPr lang="es-MX" sz="600" baseline="0" dirty="0" smtClean="0">
                          <a:latin typeface="KG Miss Kindy Chunky" panose="02000000000000000000" pitchFamily="2" charset="0"/>
                        </a:rPr>
                        <a:t>Observa una manta con un dibujo del interior de un baño e imágenes del contorno de objetos como: </a:t>
                      </a:r>
                      <a:r>
                        <a:rPr lang="es-MX" sz="600" baseline="0" dirty="0" err="1" smtClean="0">
                          <a:latin typeface="KG Miss Kindy Chunky" panose="02000000000000000000" pitchFamily="2" charset="0"/>
                        </a:rPr>
                        <a:t>shampoo</a:t>
                      </a:r>
                      <a:r>
                        <a:rPr lang="es-MX" sz="600" baseline="0" dirty="0" smtClean="0">
                          <a:latin typeface="KG Miss Kindy Chunky" panose="02000000000000000000" pitchFamily="2" charset="0"/>
                        </a:rPr>
                        <a:t>, jabón, crema, pasta dental, cepillo de dientes, peine, gel anti-</a:t>
                      </a:r>
                      <a:r>
                        <a:rPr lang="es-MX" sz="600" baseline="0" dirty="0" err="1" smtClean="0">
                          <a:latin typeface="KG Miss Kindy Chunky" panose="02000000000000000000" pitchFamily="2" charset="0"/>
                        </a:rPr>
                        <a:t>bacterial</a:t>
                      </a:r>
                      <a:r>
                        <a:rPr lang="es-MX" sz="600" baseline="0" dirty="0" smtClean="0">
                          <a:latin typeface="KG Miss Kindy Chunky" panose="02000000000000000000" pitchFamily="2" charset="0"/>
                        </a:rPr>
                        <a:t>, esponja, etc. Separados del dibujo. Por turnos toma la imagen del objeto y lo coloca en su lugar. Al terminar de acomodar los objetos utiliza el alfabeto móvil para escribir los nombres de dichos productos/ objetos.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EL BAÑO DIARIO</a:t>
                      </a:r>
                    </a:p>
                    <a:p>
                      <a:pPr marL="0" indent="0">
                        <a:buFont typeface="Arial" panose="020B0604020202020204" pitchFamily="34" charset="0"/>
                        <a:buNone/>
                      </a:pPr>
                      <a:r>
                        <a:rPr lang="es-MX" sz="600" baseline="0" dirty="0" smtClean="0">
                          <a:latin typeface="KG Miss Kindy Chunky" panose="02000000000000000000" pitchFamily="2" charset="0"/>
                        </a:rPr>
                        <a:t>Observa de forma grupal un video acerca de cómo se realiza el baño diario comenta con el grupo de qué manera lo hacen ellos y lo compara con el video.</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LOTERÍA DE LA HIGIENE</a:t>
                      </a:r>
                    </a:p>
                    <a:p>
                      <a:pPr marL="0" indent="0">
                        <a:buFont typeface="Arial" panose="020B0604020202020204" pitchFamily="34" charset="0"/>
                        <a:buNone/>
                      </a:pPr>
                      <a:r>
                        <a:rPr lang="es-MX" sz="600" baseline="0" dirty="0" smtClean="0">
                          <a:latin typeface="KG Miss Kindy Chunky" panose="02000000000000000000" pitchFamily="2" charset="0"/>
                        </a:rPr>
                        <a:t>Comenta con el grupo la forma adecuada de jugar lotería, establece las conductas a seguir para el desarrollo del juego, participa jugando a la lotería y al final comenta de forma grupal qué actitudes tuvieron, cómo pudieron organizarse para jugar, cómo se comportarían si alguien hace trampa, y reflexiona sobre las consecuencias de estas conductas.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Plantillas de laberintos higiénicos, marcadores, toallitas húmedas,</a:t>
                      </a:r>
                      <a:r>
                        <a:rPr lang="es-MX" sz="600" baseline="0" dirty="0" smtClean="0">
                          <a:latin typeface="KG Miss Kindy Chunky" panose="02000000000000000000" pitchFamily="2" charset="0"/>
                        </a:rPr>
                        <a:t> dibujo grande de un baño, imágenes de los productos del baño, alfabeto móvil, video del baño diario, lotería de hábitos de higiene</a:t>
                      </a:r>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Miércoles</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874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2518" y="333413"/>
            <a:ext cx="6377308" cy="8492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1469201565"/>
              </p:ext>
            </p:extLst>
          </p:nvPr>
        </p:nvGraphicFramePr>
        <p:xfrm>
          <a:off x="219094" y="350638"/>
          <a:ext cx="6272534" cy="8503920"/>
        </p:xfrm>
        <a:graphic>
          <a:graphicData uri="http://schemas.openxmlformats.org/drawingml/2006/table">
            <a:tbl>
              <a:tblPr firstRow="1" bandRow="1">
                <a:tableStyleId>{5940675A-B579-460E-94D1-54222C63F5DA}</a:tableStyleId>
              </a:tblPr>
              <a:tblGrid>
                <a:gridCol w="546735"/>
                <a:gridCol w="3496245"/>
                <a:gridCol w="750673"/>
                <a:gridCol w="380211"/>
                <a:gridCol w="1098670"/>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2266718">
                <a:tc>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¿QUÉ LETRA FALTA?</a:t>
                      </a:r>
                    </a:p>
                    <a:p>
                      <a:pPr marL="0" indent="0">
                        <a:buFont typeface="Arial" panose="020B0604020202020204" pitchFamily="34" charset="0"/>
                        <a:buNone/>
                      </a:pPr>
                      <a:r>
                        <a:rPr lang="es-MX" sz="600" baseline="0" dirty="0" smtClean="0">
                          <a:latin typeface="KG Miss Kindy Chunky" panose="02000000000000000000" pitchFamily="2" charset="0"/>
                        </a:rPr>
                        <a:t>Recibe portadores de texto sobre palabras relacionadas con la higiene pero con letras faltantes, observa la imagen que acompaña el texto para identificar de qué objeto se trata y analiza la letra faltante, con un marcador traza la letra para completar la palabra. Comenta con el grupo qué palabras eligió y qué letras faltaban.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TALLER: JABÓN CASERO</a:t>
                      </a:r>
                    </a:p>
                    <a:p>
                      <a:pPr marL="0" indent="0">
                        <a:buFont typeface="Arial" panose="020B0604020202020204" pitchFamily="34" charset="0"/>
                        <a:buNone/>
                      </a:pPr>
                      <a:r>
                        <a:rPr lang="es-MX" sz="600" baseline="0" dirty="0" smtClean="0">
                          <a:latin typeface="KG Miss Kindy Chunky" panose="02000000000000000000" pitchFamily="2" charset="0"/>
                        </a:rPr>
                        <a:t>Propósito: Crear un jabón con ingredientes de fácil uso, a través de interpretar y ejecutar pasos para favorecer la conciencia de la práctica de hábitos de higiene.</a:t>
                      </a:r>
                    </a:p>
                    <a:p>
                      <a:pPr marL="0" indent="0">
                        <a:buFont typeface="Arial" panose="020B0604020202020204" pitchFamily="34" charset="0"/>
                        <a:buNone/>
                      </a:pPr>
                      <a:r>
                        <a:rPr lang="es-MX" sz="600" baseline="0" dirty="0" smtClean="0">
                          <a:latin typeface="KG Miss Kindy Chunky" panose="02000000000000000000" pitchFamily="2" charset="0"/>
                        </a:rPr>
                        <a:t>Paso 1: Recibe un plato, 1 vaso de glicerina y la cucharadita de colorante, mezcla estos ingredientes hasta que el color sea uniforme.</a:t>
                      </a:r>
                    </a:p>
                    <a:p>
                      <a:pPr marL="0" indent="0">
                        <a:buFont typeface="Arial" panose="020B0604020202020204" pitchFamily="34" charset="0"/>
                        <a:buNone/>
                      </a:pPr>
                      <a:r>
                        <a:rPr lang="es-MX" sz="600" baseline="0" dirty="0" smtClean="0">
                          <a:latin typeface="KG Miss Kindy Chunky" panose="02000000000000000000" pitchFamily="2" charset="0"/>
                        </a:rPr>
                        <a:t>Paso 2: Recibe y agrega dos gotas de esencia de aroma y mezcla.</a:t>
                      </a:r>
                    </a:p>
                    <a:p>
                      <a:pPr marL="0" indent="0">
                        <a:buFont typeface="Arial" panose="020B0604020202020204" pitchFamily="34" charset="0"/>
                        <a:buNone/>
                      </a:pPr>
                      <a:r>
                        <a:rPr lang="es-MX" sz="600" baseline="0" dirty="0" smtClean="0">
                          <a:latin typeface="KG Miss Kindy Chunky" panose="02000000000000000000" pitchFamily="2" charset="0"/>
                        </a:rPr>
                        <a:t>Paso 3: Recibe un molde y pon la mezcla en él y deja enfriar por 15 minutos </a:t>
                      </a:r>
                    </a:p>
                    <a:p>
                      <a:pPr marL="0" indent="0">
                        <a:buFont typeface="Arial" panose="020B0604020202020204" pitchFamily="34" charset="0"/>
                        <a:buNone/>
                      </a:pPr>
                      <a:r>
                        <a:rPr lang="es-MX" sz="600" baseline="0" dirty="0" smtClean="0">
                          <a:latin typeface="KG Miss Kindy Chunky" panose="02000000000000000000" pitchFamily="2" charset="0"/>
                        </a:rPr>
                        <a:t>Paso 4: Retira la mezcla ya sólida del molde y ¡Terminamos!</a:t>
                      </a:r>
                    </a:p>
                    <a:p>
                      <a:pPr marL="0" indent="0">
                        <a:buFont typeface="Arial" panose="020B0604020202020204" pitchFamily="34" charset="0"/>
                        <a:buNone/>
                      </a:pPr>
                      <a:r>
                        <a:rPr lang="es-MX" sz="600" baseline="0" dirty="0" smtClean="0">
                          <a:latin typeface="KG Miss Kindy Chunky" panose="02000000000000000000" pitchFamily="2" charset="0"/>
                        </a:rPr>
                        <a:t>Normas y hábitos: respeto de turnos, paciencia, orden.</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Sentido utilitario: Jabón casero para favorecer la practica de hábitos de higiene.</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MIS MANOS ENJABONO</a:t>
                      </a:r>
                    </a:p>
                    <a:p>
                      <a:pPr marL="0" indent="0">
                        <a:buFont typeface="Arial" panose="020B0604020202020204" pitchFamily="34" charset="0"/>
                        <a:buNone/>
                      </a:pPr>
                      <a:r>
                        <a:rPr lang="es-MX" sz="600" baseline="0" dirty="0" smtClean="0">
                          <a:latin typeface="KG Miss Kindy Chunky" panose="02000000000000000000" pitchFamily="2" charset="0"/>
                        </a:rPr>
                        <a:t>Responde a cuestionamientos como: ¿Por qué debemos lavar nuestras manos? ¿Cómo debemos lavar nuestras manos?  Observa el video del cuento “Manitas sucias” y aplica medidas de higiene como lavarse las manos para poner en práctica lo observado en el video, son elegidos algunos niños (as) para realizarlo al frente de sus compañeros con los elementos necesarios (agua, jabón, toalla) </a:t>
                      </a:r>
                    </a:p>
                    <a:p>
                      <a:pPr marL="0" indent="0">
                        <a:buFont typeface="Arial" panose="020B0604020202020204" pitchFamily="34" charset="0"/>
                        <a:buNone/>
                      </a:pPr>
                      <a:r>
                        <a:rPr lang="es-MX" sz="600" baseline="0" dirty="0" smtClean="0">
                          <a:latin typeface="KG Miss Kindy Chunky" panose="02000000000000000000" pitchFamily="2" charset="0"/>
                        </a:rPr>
                        <a:t>Comenta de manera grupal qué medida de higiene observaron en el video, cómo practican ellos esa medida de higiene y su importancia.</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TRÍPTICO INFORMADOR DE HÁBITOS DE HIGIENE</a:t>
                      </a:r>
                    </a:p>
                    <a:p>
                      <a:pPr marL="0" indent="0">
                        <a:buFont typeface="Arial" panose="020B0604020202020204" pitchFamily="34" charset="0"/>
                        <a:buNone/>
                      </a:pPr>
                      <a:r>
                        <a:rPr lang="es-MX" sz="600" baseline="0" dirty="0" smtClean="0">
                          <a:latin typeface="KG Miss Kindy Chunky" panose="02000000000000000000" pitchFamily="2" charset="0"/>
                        </a:rPr>
                        <a:t>Observa enfrente del salón un tríptico de los hábitos de higiene en grande, escucha a la educadora sobre la importancia de los trípticos, su función y como de elaboran. Recibe de forma individual el material necesario para elaborar un tríptico: hojas, colores, lápices, imágenes de hábitos de higiene, revistas, </a:t>
                      </a:r>
                      <a:r>
                        <a:rPr lang="es-MX" sz="600" baseline="0" dirty="0" err="1" smtClean="0">
                          <a:latin typeface="KG Miss Kindy Chunky" panose="02000000000000000000" pitchFamily="2" charset="0"/>
                        </a:rPr>
                        <a:t>resistol</a:t>
                      </a:r>
                      <a:r>
                        <a:rPr lang="es-MX" sz="600" baseline="0" dirty="0" smtClean="0">
                          <a:latin typeface="KG Miss Kindy Chunky" panose="02000000000000000000" pitchFamily="2" charset="0"/>
                        </a:rPr>
                        <a:t>, tijeras, etc. Elabora con recursos propios este tríptico para entregarlo a los padres de familia.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DOÑA HIGIENE</a:t>
                      </a:r>
                    </a:p>
                    <a:p>
                      <a:pPr marL="0" indent="0">
                        <a:buFont typeface="Arial" panose="020B0604020202020204" pitchFamily="34" charset="0"/>
                        <a:buNone/>
                      </a:pPr>
                      <a:r>
                        <a:rPr lang="es-MX" sz="600" baseline="0" dirty="0" smtClean="0">
                          <a:latin typeface="KG Miss Kindy Chunky" panose="02000000000000000000" pitchFamily="2" charset="0"/>
                        </a:rPr>
                        <a:t>Responde a preguntas como: ¿Qué hábitos de higiene hemos aprendido hasta ahora? ¿Qué otro nos falta? Escucha el cuento (inventado) de Doña higiene acerca de la importancia de la práctica de estos hábitos y los beneficios que trae. </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s-MX" sz="600" baseline="0" dirty="0" smtClean="0">
                          <a:latin typeface="KG Miss Kindy Chunky" panose="02000000000000000000" pitchFamily="2" charset="0"/>
                        </a:rPr>
                        <a:t>Portadores de texto de palabras relacionadas con la higiene, marcadores, toallitas húmedas, formato de taller, plato, molde, glicerina, colorante, esencia de aroma, tríptico en grande de hábitos de higiene, hojas, colores, lápices, imágenes de hábitos de higiene, revistas, </a:t>
                      </a:r>
                      <a:r>
                        <a:rPr lang="es-MX" sz="600" baseline="0" dirty="0" err="1" smtClean="0">
                          <a:latin typeface="KG Miss Kindy Chunky" panose="02000000000000000000" pitchFamily="2" charset="0"/>
                        </a:rPr>
                        <a:t>resistol</a:t>
                      </a:r>
                      <a:r>
                        <a:rPr lang="es-MX" sz="600" baseline="0" dirty="0" smtClean="0">
                          <a:latin typeface="KG Miss Kindy Chunky" panose="02000000000000000000" pitchFamily="2" charset="0"/>
                        </a:rPr>
                        <a:t>, tijeras, video de manitas sucias, agua, jabón, toalla, cuento Doña higiene (inventado) </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MX" sz="900" dirty="0" smtClean="0">
                          <a:latin typeface="KG Miss Kindy Chunky" panose="02000000000000000000" pitchFamily="2" charset="0"/>
                        </a:rPr>
                        <a:t>Jueves</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9427">
                <a:tc>
                  <a:txBody>
                    <a:bodyPr/>
                    <a:lstStyle/>
                    <a:p>
                      <a:pPr algn="ctr"/>
                      <a:endParaRPr lang="es-MX" sz="1100" dirty="0">
                        <a:latin typeface="KG Miss Kindy Chunky" panose="02000000000000000000" pitchFamily="2"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a:txBody>
                    <a:bodyPr/>
                    <a:lstStyle/>
                    <a:p>
                      <a:pPr algn="ctr"/>
                      <a:r>
                        <a:rPr lang="es-MX" sz="1100" dirty="0" smtClean="0">
                          <a:latin typeface="KG Miss Kindy Chunky" panose="02000000000000000000" pitchFamily="2" charset="0"/>
                        </a:rPr>
                        <a:t>CIERRE</a:t>
                      </a: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ASAMBLEA INICIAL</a:t>
                      </a:r>
                    </a:p>
                    <a:p>
                      <a:pPr marL="0" indent="0">
                        <a:buFont typeface="Arial" panose="020B0604020202020204" pitchFamily="34" charset="0"/>
                        <a:buNone/>
                      </a:pPr>
                      <a:r>
                        <a:rPr lang="es-MX" sz="600" baseline="0" dirty="0" smtClean="0">
                          <a:latin typeface="KG Miss Kindy Chunky" panose="02000000000000000000" pitchFamily="2" charset="0"/>
                        </a:rPr>
                        <a:t>Escucha las indicaciones para trabajar por rincones: en el salón hay 4 rincones, el de cuenta los dientes (rojo), el de bolitas dentales (verde), el de medida de objetos (azul) y el de </a:t>
                      </a:r>
                      <a:r>
                        <a:rPr lang="es-MX" sz="600" baseline="0" dirty="0" err="1" smtClean="0">
                          <a:latin typeface="KG Miss Kindy Chunky" panose="02000000000000000000" pitchFamily="2" charset="0"/>
                        </a:rPr>
                        <a:t>abc</a:t>
                      </a:r>
                      <a:r>
                        <a:rPr lang="es-MX" sz="600" baseline="0" dirty="0" smtClean="0">
                          <a:latin typeface="KG Miss Kindy Chunky" panose="02000000000000000000" pitchFamily="2" charset="0"/>
                        </a:rPr>
                        <a:t> de los dientes (amarillo), les daré una tarjeta que tendrán que cuidar siempre y no perderla, se llama carnet, en ella pegarán una estampa que les daré por cada rincón al que asistan, al final tendrán 4 estampas en su tarjeta. En cada uno de los rincones hay un letrero con el nombre del rincón y con un espacio para colgar su tarjeta cuando entren al rincón. Podrán utilizar los materiales de los rincones durante 15 minutos y al término de esos 15 minutos dejarán el material como estaba en un inicio, tomarán su tarjeta e irán al frente del salón para luego dirigirse a otro rincón.</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DESARROLLO DE RINCONES</a:t>
                      </a:r>
                    </a:p>
                    <a:p>
                      <a:pPr marL="0" indent="0">
                        <a:buFont typeface="Arial" panose="020B0604020202020204" pitchFamily="34" charset="0"/>
                        <a:buNone/>
                      </a:pPr>
                      <a:r>
                        <a:rPr lang="es-MX" sz="600" baseline="0" dirty="0" smtClean="0">
                          <a:solidFill>
                            <a:srgbClr val="FF0000"/>
                          </a:solidFill>
                          <a:latin typeface="KG Miss Kindy Chunky" panose="02000000000000000000" pitchFamily="2" charset="0"/>
                        </a:rPr>
                        <a:t>Rincón rojo: De </a:t>
                      </a:r>
                      <a:r>
                        <a:rPr lang="es-MX" sz="600" baseline="0" dirty="0" smtClean="0">
                          <a:solidFill>
                            <a:srgbClr val="FF0000"/>
                          </a:solidFill>
                          <a:latin typeface="KG Miss Kindy Chunky" panose="02000000000000000000" pitchFamily="2" charset="0"/>
                        </a:rPr>
                        <a:t>letras</a:t>
                      </a:r>
                    </a:p>
                    <a:p>
                      <a:pPr marL="0" indent="0">
                        <a:buFont typeface="Arial" panose="020B0604020202020204" pitchFamily="34" charset="0"/>
                        <a:buNone/>
                      </a:pPr>
                      <a:r>
                        <a:rPr lang="es-MX" sz="600" baseline="0" dirty="0" smtClean="0">
                          <a:latin typeface="KG Miss Kindy Chunky" panose="02000000000000000000" pitchFamily="2" charset="0"/>
                        </a:rPr>
                        <a:t>Propósito:  Utilizar marcas gráficas para escribir los nombres de los utensilios de aseo mediante su previo conocimiento.</a:t>
                      </a:r>
                    </a:p>
                    <a:p>
                      <a:pPr marL="0" indent="0">
                        <a:buFont typeface="Arial" panose="020B0604020202020204" pitchFamily="34" charset="0"/>
                        <a:buNone/>
                      </a:pPr>
                      <a:r>
                        <a:rPr lang="es-MX" sz="600" baseline="0" dirty="0" smtClean="0">
                          <a:latin typeface="KG Miss Kindy Chunky" panose="02000000000000000000" pitchFamily="2" charset="0"/>
                        </a:rPr>
                        <a:t>Desarrollo: Toma una tarjeta, en el apartado “Leo” observa la imagen y el nombre de un utensilio de aseo, en el apartado “Construyo” utiliza el alfabeto móvil para armar la palabra y en el apartado “Escribo” utiliza un marcador para trazar marcas gráficas o letras y escribir la palabra.</a:t>
                      </a:r>
                      <a:endParaRPr lang="es-MX" sz="600" baseline="0" dirty="0" smtClean="0">
                        <a:solidFill>
                          <a:srgbClr val="FF0000"/>
                        </a:solidFill>
                        <a:latin typeface="KG Miss Kindy Chunky" panose="02000000000000000000" pitchFamily="2" charset="0"/>
                      </a:endParaRPr>
                    </a:p>
                    <a:p>
                      <a:pPr marL="0" indent="0">
                        <a:buFont typeface="Arial" panose="020B0604020202020204" pitchFamily="34" charset="0"/>
                        <a:buNone/>
                      </a:pPr>
                      <a:r>
                        <a:rPr lang="es-MX" sz="600" baseline="0" dirty="0" smtClean="0">
                          <a:solidFill>
                            <a:srgbClr val="92D050"/>
                          </a:solidFill>
                          <a:latin typeface="KG Miss Kindy Chunky" panose="02000000000000000000" pitchFamily="2" charset="0"/>
                        </a:rPr>
                        <a:t>Rincón verde: de </a:t>
                      </a:r>
                      <a:r>
                        <a:rPr lang="es-MX" sz="600" baseline="0" dirty="0" smtClean="0">
                          <a:solidFill>
                            <a:srgbClr val="92D050"/>
                          </a:solidFill>
                          <a:latin typeface="KG Miss Kindy Chunky" panose="02000000000000000000" pitchFamily="2" charset="0"/>
                        </a:rPr>
                        <a:t>juego</a:t>
                      </a:r>
                    </a:p>
                    <a:p>
                      <a:pPr marL="0" indent="0">
                        <a:buFont typeface="Arial" panose="020B0604020202020204" pitchFamily="34" charset="0"/>
                        <a:buNone/>
                      </a:pPr>
                      <a:r>
                        <a:rPr lang="es-MX" sz="600" baseline="0" dirty="0" smtClean="0">
                          <a:latin typeface="KG Miss Kindy Chunky" panose="02000000000000000000" pitchFamily="2" charset="0"/>
                        </a:rPr>
                        <a:t>Propósito: Improvisar una situación de hábito de higiene mediante el uso de objetos para participar en el juego simbólico y entender la importancia de estos hábitos.</a:t>
                      </a:r>
                    </a:p>
                    <a:p>
                      <a:pPr marL="0" indent="0">
                        <a:buFont typeface="Arial" panose="020B0604020202020204" pitchFamily="34" charset="0"/>
                        <a:buNone/>
                      </a:pPr>
                      <a:r>
                        <a:rPr lang="es-MX" sz="600" baseline="0" dirty="0" smtClean="0">
                          <a:latin typeface="KG Miss Kindy Chunky" panose="02000000000000000000" pitchFamily="2" charset="0"/>
                        </a:rPr>
                        <a:t>Desarrollo: Participa en juego simbólico de los hábitos de higiene apoyándose en muñecos y utensilios como jabón, esponjas, </a:t>
                      </a:r>
                      <a:r>
                        <a:rPr lang="es-MX" sz="600" baseline="0" dirty="0" err="1" smtClean="0">
                          <a:latin typeface="KG Miss Kindy Chunky" panose="02000000000000000000" pitchFamily="2" charset="0"/>
                        </a:rPr>
                        <a:t>shampoo</a:t>
                      </a:r>
                      <a:r>
                        <a:rPr lang="es-MX" sz="600" baseline="0" dirty="0" smtClean="0">
                          <a:latin typeface="KG Miss Kindy Chunky" panose="02000000000000000000" pitchFamily="2" charset="0"/>
                        </a:rPr>
                        <a:t>, cepillo de dientes, </a:t>
                      </a:r>
                      <a:r>
                        <a:rPr lang="es-MX" sz="600" baseline="0" dirty="0" err="1" smtClean="0">
                          <a:latin typeface="KG Miss Kindy Chunky" panose="02000000000000000000" pitchFamily="2" charset="0"/>
                        </a:rPr>
                        <a:t>etc</a:t>
                      </a:r>
                      <a:endParaRPr lang="es-MX" sz="600" baseline="0" dirty="0" smtClean="0">
                        <a:solidFill>
                          <a:srgbClr val="92D050"/>
                        </a:solidFill>
                        <a:latin typeface="KG Miss Kindy Chunky" panose="02000000000000000000" pitchFamily="2" charset="0"/>
                      </a:endParaRPr>
                    </a:p>
                    <a:p>
                      <a:pPr marL="0" indent="0">
                        <a:buFont typeface="Arial" panose="020B0604020202020204" pitchFamily="34" charset="0"/>
                        <a:buNone/>
                      </a:pPr>
                      <a:r>
                        <a:rPr lang="es-MX" sz="600" baseline="0" dirty="0" smtClean="0">
                          <a:solidFill>
                            <a:srgbClr val="0070C0"/>
                          </a:solidFill>
                          <a:latin typeface="KG Miss Kindy Chunky" panose="02000000000000000000" pitchFamily="2" charset="0"/>
                        </a:rPr>
                        <a:t>Rincón azul: de </a:t>
                      </a:r>
                      <a:r>
                        <a:rPr lang="es-MX" sz="600" baseline="0" dirty="0" smtClean="0">
                          <a:solidFill>
                            <a:srgbClr val="0070C0"/>
                          </a:solidFill>
                          <a:latin typeface="KG Miss Kindy Chunky" panose="02000000000000000000" pitchFamily="2" charset="0"/>
                        </a:rPr>
                        <a:t>conteo</a:t>
                      </a:r>
                    </a:p>
                    <a:p>
                      <a:pPr marL="0" indent="0">
                        <a:buFont typeface="Arial" panose="020B0604020202020204" pitchFamily="34" charset="0"/>
                        <a:buNone/>
                      </a:pPr>
                      <a:r>
                        <a:rPr lang="es-MX" sz="600" baseline="0" dirty="0" smtClean="0">
                          <a:latin typeface="KG Miss Kindy Chunky" panose="02000000000000000000" pitchFamily="2" charset="0"/>
                        </a:rPr>
                        <a:t>Propósito: Utilizar números o símbolos para representar una cantidad a partir del conteo.</a:t>
                      </a:r>
                    </a:p>
                    <a:p>
                      <a:pPr marL="0" indent="0">
                        <a:buFont typeface="Arial" panose="020B0604020202020204" pitchFamily="34" charset="0"/>
                        <a:buNone/>
                      </a:pPr>
                      <a:r>
                        <a:rPr lang="es-MX" sz="600" baseline="0" dirty="0" smtClean="0">
                          <a:latin typeface="KG Miss Kindy Chunky" panose="02000000000000000000" pitchFamily="2" charset="0"/>
                        </a:rPr>
                        <a:t>Desarrollo: Toma una lámina con grupos de imágenes de instrumentos de higiene y utiliza tarjetas de números para representar la cantidad de cada grupo que observa.</a:t>
                      </a:r>
                      <a:endParaRPr lang="es-MX" sz="600" baseline="0" dirty="0" smtClean="0">
                        <a:solidFill>
                          <a:srgbClr val="0070C0"/>
                        </a:solidFill>
                        <a:latin typeface="KG Miss Kindy Chunky" panose="02000000000000000000" pitchFamily="2" charset="0"/>
                      </a:endParaRPr>
                    </a:p>
                    <a:p>
                      <a:pPr marL="0" indent="0">
                        <a:buFont typeface="Arial" panose="020B0604020202020204" pitchFamily="34" charset="0"/>
                        <a:buNone/>
                      </a:pPr>
                      <a:r>
                        <a:rPr lang="es-MX" sz="600" baseline="0" dirty="0" smtClean="0">
                          <a:solidFill>
                            <a:srgbClr val="FFC000"/>
                          </a:solidFill>
                          <a:latin typeface="KG Miss Kindy Chunky" panose="02000000000000000000" pitchFamily="2" charset="0"/>
                        </a:rPr>
                        <a:t>Rincón amarillo: de </a:t>
                      </a:r>
                      <a:r>
                        <a:rPr lang="es-MX" sz="600" baseline="0" dirty="0" smtClean="0">
                          <a:solidFill>
                            <a:srgbClr val="FFC000"/>
                          </a:solidFill>
                          <a:latin typeface="KG Miss Kindy Chunky" panose="02000000000000000000" pitchFamily="2" charset="0"/>
                        </a:rPr>
                        <a:t>pensar</a:t>
                      </a:r>
                    </a:p>
                    <a:p>
                      <a:pPr marL="0" indent="0">
                        <a:buFont typeface="Arial" panose="020B0604020202020204" pitchFamily="34" charset="0"/>
                        <a:buNone/>
                      </a:pPr>
                      <a:r>
                        <a:rPr lang="es-MX" sz="600" baseline="0" dirty="0" smtClean="0">
                          <a:latin typeface="KG Miss Kindy Chunky" panose="02000000000000000000" pitchFamily="2" charset="0"/>
                        </a:rPr>
                        <a:t>Propósito: Tomar como referencias las posiciones de una guía y comunicarlas para poderlas representar mediante la observación.</a:t>
                      </a:r>
                    </a:p>
                    <a:p>
                      <a:pPr marL="0" indent="0">
                        <a:buFont typeface="Arial" panose="020B0604020202020204" pitchFamily="34" charset="0"/>
                        <a:buNone/>
                      </a:pPr>
                      <a:r>
                        <a:rPr lang="es-MX" sz="600" baseline="0" dirty="0" smtClean="0">
                          <a:latin typeface="KG Miss Kindy Chunky" panose="02000000000000000000" pitchFamily="2" charset="0"/>
                        </a:rPr>
                        <a:t>Desarrollo: Toma un molde del perchero y observa las piezas que le hacen falta, las toma de un recipiente y las acomoda en la posición que corresponde guiándose con las palabras “arriba, abajo, dentro, afuera” etc.</a:t>
                      </a:r>
                    </a:p>
                    <a:p>
                      <a:pPr marL="0" indent="0">
                        <a:buFont typeface="Arial" panose="020B0604020202020204" pitchFamily="34" charset="0"/>
                        <a:buNone/>
                      </a:pPr>
                      <a:endParaRPr lang="es-MX" sz="600" baseline="0" dirty="0" smtClean="0">
                        <a:solidFill>
                          <a:srgbClr val="FFC000"/>
                        </a:solidFill>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Normas de los rincones: utilizar el material por turnos, dejar el material en su lugar, llevar siempre los carnet consigo, respetar el trabajo de los demás.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ASAMBLEA FINAL</a:t>
                      </a:r>
                    </a:p>
                    <a:p>
                      <a:pPr marL="0" indent="0">
                        <a:buFont typeface="Arial" panose="020B0604020202020204" pitchFamily="34" charset="0"/>
                        <a:buNone/>
                      </a:pPr>
                      <a:r>
                        <a:rPr lang="es-MX" sz="600" baseline="0" dirty="0" smtClean="0">
                          <a:latin typeface="KG Miss Kindy Chunky" panose="02000000000000000000" pitchFamily="2" charset="0"/>
                        </a:rPr>
                        <a:t>Responde a preguntas como: ¿Qué les parecieron los rincones? ¿Qué rincón les gustó más? ¿Qué fue lo más difícil de cada rincón? ¿Qué fue lo más sencillo? ¿Qué aprendieron de cada rincón?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Letrero de rincones, carnet, estampas, delimitación de rincones,</a:t>
                      </a:r>
                      <a:r>
                        <a:rPr lang="es-MX" sz="600" baseline="0" dirty="0" smtClean="0">
                          <a:latin typeface="KG Miss Kindy Chunky" panose="02000000000000000000" pitchFamily="2" charset="0"/>
                        </a:rPr>
                        <a:t> alarma, muñecos, instrumentos de aseo, láminas con grupos de imágenes de instrumentos de aseo y tarjetas de números,</a:t>
                      </a:r>
                    </a:p>
                    <a:p>
                      <a:r>
                        <a:rPr lang="es-MX" sz="600" baseline="0" dirty="0" smtClean="0">
                          <a:latin typeface="KG Miss Kindy Chunky" panose="02000000000000000000" pitchFamily="2" charset="0"/>
                        </a:rPr>
                        <a:t>tarjetas “Leo, Construyo y escribo”, alfabeto móvil, perchero de moldes, piezas para armar rompecabezas del baño.</a:t>
                      </a:r>
                    </a:p>
                    <a:p>
                      <a:endParaRPr lang="es-MX" sz="600" dirty="0" smtClean="0">
                        <a:latin typeface="KG Miss Kindy Chunky" panose="02000000000000000000" pitchFamily="2" charset="0"/>
                      </a:endParaRPr>
                    </a:p>
                    <a:p>
                      <a:endParaRPr lang="es-MX" sz="600" baseline="0" dirty="0" smtClean="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Viernes </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85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2518" y="333413"/>
            <a:ext cx="6377308" cy="8492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3422157325"/>
              </p:ext>
            </p:extLst>
          </p:nvPr>
        </p:nvGraphicFramePr>
        <p:xfrm>
          <a:off x="288538" y="494783"/>
          <a:ext cx="6128414" cy="2906798"/>
        </p:xfrm>
        <a:graphic>
          <a:graphicData uri="http://schemas.openxmlformats.org/drawingml/2006/table">
            <a:tbl>
              <a:tblPr firstRow="1" bandRow="1">
                <a:tableStyleId>{5940675A-B579-460E-94D1-54222C63F5DA}</a:tableStyleId>
              </a:tblPr>
              <a:tblGrid>
                <a:gridCol w="534173"/>
                <a:gridCol w="3415914"/>
                <a:gridCol w="733425"/>
                <a:gridCol w="371475"/>
                <a:gridCol w="1073427"/>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2266718">
                <a:tc>
                  <a:txBody>
                    <a:bodyPr/>
                    <a:lstStyle/>
                    <a:p>
                      <a:pPr algn="ctr"/>
                      <a:r>
                        <a:rPr lang="es-MX" sz="1100" dirty="0" smtClean="0">
                          <a:latin typeface="KG Miss Kindy Chunky" panose="02000000000000000000" pitchFamily="2" charset="0"/>
                        </a:rPr>
                        <a:t>CIERRE</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EN LA CABEZA DE MIREYA </a:t>
                      </a:r>
                    </a:p>
                    <a:p>
                      <a:pPr marL="0" indent="0">
                        <a:buFont typeface="Arial" panose="020B0604020202020204" pitchFamily="34" charset="0"/>
                        <a:buNone/>
                      </a:pPr>
                      <a:r>
                        <a:rPr lang="es-MX" sz="600" baseline="0" dirty="0" smtClean="0">
                          <a:latin typeface="KG Miss Kindy Chunky" panose="02000000000000000000" pitchFamily="2" charset="0"/>
                        </a:rPr>
                        <a:t>Da respuesta a cuestionamientos que realiza la educadora: ¿Cómo debemos cuidar nuestro cabello? ¿Cómo cuidas tu cabello? ¿Quién te ayuda a cuidar tu cabello? ¿Es importante mantener limpia nuestra cabellera, por qué?</a:t>
                      </a:r>
                    </a:p>
                    <a:p>
                      <a:pPr marL="0" indent="0">
                        <a:buFont typeface="Arial" panose="020B0604020202020204" pitchFamily="34" charset="0"/>
                        <a:buNone/>
                      </a:pPr>
                      <a:r>
                        <a:rPr lang="es-MX" sz="600" baseline="0" dirty="0" smtClean="0">
                          <a:latin typeface="KG Miss Kindy Chunky" panose="02000000000000000000" pitchFamily="2" charset="0"/>
                        </a:rPr>
                        <a:t>Escucha la lectura del cuento “En la cabeza de Mireya” apoyándose observando un </a:t>
                      </a:r>
                      <a:r>
                        <a:rPr lang="es-MX" sz="600" baseline="0" dirty="0" err="1" smtClean="0">
                          <a:latin typeface="KG Miss Kindy Chunky" panose="02000000000000000000" pitchFamily="2" charset="0"/>
                        </a:rPr>
                        <a:t>franelógrafo</a:t>
                      </a:r>
                      <a:r>
                        <a:rPr lang="es-MX" sz="600" baseline="0" dirty="0" smtClean="0">
                          <a:latin typeface="KG Miss Kindy Chunky" panose="02000000000000000000" pitchFamily="2" charset="0"/>
                        </a:rPr>
                        <a:t>, antes de escuchar el final dice qué cree que sucederá y propone un final de manera grupal.</a:t>
                      </a:r>
                    </a:p>
                    <a:p>
                      <a:pPr marL="0" indent="0">
                        <a:buFont typeface="Arial" panose="020B0604020202020204" pitchFamily="34" charset="0"/>
                        <a:buNone/>
                      </a:pPr>
                      <a:r>
                        <a:rPr lang="es-MX" sz="600" baseline="0" dirty="0" smtClean="0">
                          <a:latin typeface="KG Miss Kindy Chunky" panose="02000000000000000000" pitchFamily="2" charset="0"/>
                        </a:rPr>
                        <a:t>Escucha el final del cuento y conversa acerca del final que había propuesto: ¿En qué se parece el final? ¿En qué es diferente? ¿Qué palabra te pareció extraña?</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¿QUÉ ES LA PEDICULOSIS? </a:t>
                      </a:r>
                    </a:p>
                    <a:p>
                      <a:pPr marL="0" indent="0">
                        <a:buFont typeface="Arial" panose="020B0604020202020204" pitchFamily="34" charset="0"/>
                        <a:buNone/>
                      </a:pPr>
                      <a:r>
                        <a:rPr lang="es-MX" sz="600" baseline="0" dirty="0" smtClean="0">
                          <a:latin typeface="KG Miss Kindy Chunky" panose="02000000000000000000" pitchFamily="2" charset="0"/>
                        </a:rPr>
                        <a:t>Recuerda y comenta las medidas de higiene que mencionó tener en la actividad anterior.</a:t>
                      </a:r>
                    </a:p>
                    <a:p>
                      <a:pPr marL="0" indent="0">
                        <a:buFont typeface="Arial" panose="020B0604020202020204" pitchFamily="34" charset="0"/>
                        <a:buNone/>
                      </a:pPr>
                      <a:r>
                        <a:rPr lang="es-MX" sz="600" baseline="0" dirty="0" smtClean="0">
                          <a:latin typeface="KG Miss Kindy Chunky" panose="02000000000000000000" pitchFamily="2" charset="0"/>
                        </a:rPr>
                        <a:t>Recibe la explicación sobre la pediculosis por medio de un títere, aplica medidas de higiene personal como lavar y cepillar su cabello haciendo una dramatización de cómo debiera ser éste proceso.</a:t>
                      </a:r>
                    </a:p>
                    <a:p>
                      <a:pPr marL="0" indent="0">
                        <a:buFont typeface="Arial" panose="020B0604020202020204" pitchFamily="34" charset="0"/>
                        <a:buNone/>
                      </a:pPr>
                      <a:r>
                        <a:rPr lang="es-MX" sz="600" baseline="0" dirty="0" smtClean="0">
                          <a:latin typeface="KG Miss Kindy Chunky" panose="02000000000000000000" pitchFamily="2" charset="0"/>
                        </a:rPr>
                        <a:t>Da su opinión respecto de la higiene del cabello, las medidas que practica y las que aprendió para mantener su cabello limpio</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s-MX" sz="600" dirty="0" smtClean="0">
                          <a:latin typeface="KG Miss Kindy Chunky" panose="02000000000000000000" pitchFamily="2" charset="0"/>
                        </a:rPr>
                        <a:t>Cuento “En la cabeza de Mireya”</a:t>
                      </a:r>
                      <a:r>
                        <a:rPr lang="es-MX" sz="600" baseline="0" dirty="0" smtClean="0">
                          <a:latin typeface="KG Miss Kindy Chunky" panose="02000000000000000000" pitchFamily="2" charset="0"/>
                        </a:rPr>
                        <a:t> en </a:t>
                      </a:r>
                      <a:r>
                        <a:rPr lang="es-MX" sz="600" dirty="0" err="1" smtClean="0">
                          <a:latin typeface="KG Miss Kindy Chunky" panose="02000000000000000000" pitchFamily="2" charset="0"/>
                        </a:rPr>
                        <a:t>franelógrafo</a:t>
                      </a:r>
                      <a:r>
                        <a:rPr lang="es-MX" sz="600" dirty="0" smtClean="0">
                          <a:latin typeface="KG Miss Kindy Chunky" panose="02000000000000000000" pitchFamily="2" charset="0"/>
                        </a:rPr>
                        <a:t>, títere de niña</a:t>
                      </a:r>
                      <a:r>
                        <a:rPr lang="es-MX" sz="600" baseline="0" dirty="0" smtClean="0">
                          <a:latin typeface="KG Miss Kindy Chunky" panose="02000000000000000000" pitchFamily="2" charset="0"/>
                        </a:rPr>
                        <a:t> (o), cepillo y </a:t>
                      </a:r>
                      <a:r>
                        <a:rPr lang="es-MX" sz="600" baseline="0" dirty="0" err="1" smtClean="0">
                          <a:latin typeface="KG Miss Kindy Chunky" panose="02000000000000000000" pitchFamily="2" charset="0"/>
                        </a:rPr>
                        <a:t>shampoo</a:t>
                      </a:r>
                      <a:r>
                        <a:rPr lang="es-MX" sz="600" baseline="0" dirty="0" smtClean="0">
                          <a:latin typeface="KG Miss Kindy Chunky" panose="02000000000000000000" pitchFamily="2" charset="0"/>
                        </a:rPr>
                        <a:t> para dramatizar. </a:t>
                      </a:r>
                      <a:endParaRPr lang="es-MX" sz="600" dirty="0">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MX" sz="900" dirty="0" smtClean="0">
                          <a:latin typeface="KG Miss Kindy Chunky" panose="02000000000000000000" pitchFamily="2" charset="0"/>
                        </a:rPr>
                        <a:t>Viernes </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algn="ctr"/>
                      <a:endParaRPr lang="es-MX" sz="1100" dirty="0">
                        <a:latin typeface="KG Miss Kindy Chunky" panose="02000000000000000000" pitchFamily="2"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buFont typeface="Arial" panose="020B0604020202020204" pitchFamily="34" charset="0"/>
                        <a:buNone/>
                      </a:pPr>
                      <a:endParaRPr lang="es-MX" sz="600" baseline="0" dirty="0" smtClean="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768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07478" y="429909"/>
            <a:ext cx="5745697" cy="646331"/>
          </a:xfrm>
          <a:prstGeom prst="rect">
            <a:avLst/>
          </a:prstGeom>
          <a:ln w="57150">
            <a:solidFill>
              <a:srgbClr val="00DCC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7 CuadroTexto"/>
          <p:cNvSpPr txBox="1"/>
          <p:nvPr/>
        </p:nvSpPr>
        <p:spPr>
          <a:xfrm>
            <a:off x="607478" y="429909"/>
            <a:ext cx="3435556" cy="646331"/>
          </a:xfrm>
          <a:prstGeom prst="rect">
            <a:avLst/>
          </a:prstGeom>
          <a:noFill/>
        </p:spPr>
        <p:txBody>
          <a:bodyPr wrap="none" rtlCol="0">
            <a:spAutoFit/>
          </a:bodyPr>
          <a:lstStyle/>
          <a:p>
            <a:r>
              <a:rPr lang="es-MX" sz="3600" dirty="0" smtClean="0">
                <a:solidFill>
                  <a:srgbClr val="CC66FF"/>
                </a:solidFill>
                <a:latin typeface="HelloBigDeal" panose="02000603000000000000" pitchFamily="2" charset="0"/>
                <a:ea typeface="HelloBigDeal" panose="02000603000000000000" pitchFamily="2" charset="0"/>
              </a:rPr>
              <a:t>EVALUACIÓN</a:t>
            </a:r>
            <a:endParaRPr lang="es-MX" sz="3600" dirty="0">
              <a:solidFill>
                <a:srgbClr val="CC66FF"/>
              </a:solidFill>
              <a:latin typeface="HelloBigDeal" panose="02000603000000000000" pitchFamily="2" charset="0"/>
              <a:ea typeface="HelloBigDeal" panose="02000603000000000000" pitchFamily="2" charset="0"/>
            </a:endParaRPr>
          </a:p>
        </p:txBody>
      </p:sp>
      <p:sp>
        <p:nvSpPr>
          <p:cNvPr id="5" name="Rectángulo 4"/>
          <p:cNvSpPr/>
          <p:nvPr/>
        </p:nvSpPr>
        <p:spPr>
          <a:xfrm>
            <a:off x="3939002" y="399131"/>
            <a:ext cx="2484271" cy="707886"/>
          </a:xfrm>
          <a:prstGeom prst="rect">
            <a:avLst/>
          </a:prstGeom>
        </p:spPr>
        <p:txBody>
          <a:bodyPr wrap="square">
            <a:spAutoFit/>
          </a:bodyPr>
          <a:lstStyle/>
          <a:p>
            <a:r>
              <a:rPr lang="es-MX" sz="4000" dirty="0" smtClean="0">
                <a:ln w="0"/>
                <a:effectLst>
                  <a:outerShdw blurRad="38100" dist="19050" dir="2700000" algn="tl" rotWithShape="0">
                    <a:schemeClr val="dk1">
                      <a:alpha val="40000"/>
                    </a:schemeClr>
                  </a:outerShdw>
                </a:effectLst>
                <a:latin typeface="KG Miss Kindy Chunky" panose="02000000000000000000" pitchFamily="2" charset="0"/>
                <a:ea typeface="HelloBigDeal" panose="02000603000000000000" pitchFamily="2" charset="0"/>
              </a:rPr>
              <a:t>continua</a:t>
            </a:r>
            <a:endParaRPr lang="es-MX" sz="4800" dirty="0">
              <a:solidFill>
                <a:schemeClr val="bg1"/>
              </a:solidFill>
              <a:effectLst>
                <a:outerShdw blurRad="50800" dist="38100" dir="2700000" algn="tl" rotWithShape="0">
                  <a:prstClr val="black">
                    <a:alpha val="40000"/>
                  </a:prstClr>
                </a:outerShdw>
              </a:effectLst>
              <a:latin typeface="KG Miss Kindy Chunky" panose="02000000000000000000" pitchFamily="2" charset="0"/>
              <a:ea typeface="HelloBigDeal" panose="02000603000000000000" pitchFamily="2"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97930656"/>
              </p:ext>
            </p:extLst>
          </p:nvPr>
        </p:nvGraphicFramePr>
        <p:xfrm>
          <a:off x="242458" y="1232844"/>
          <a:ext cx="6419588" cy="396240"/>
        </p:xfrm>
        <a:graphic>
          <a:graphicData uri="http://schemas.openxmlformats.org/drawingml/2006/table">
            <a:tbl>
              <a:tblPr firstRow="1" bandRow="1">
                <a:tableStyleId>{5940675A-B579-460E-94D1-54222C63F5DA}</a:tableStyleId>
              </a:tblPr>
              <a:tblGrid>
                <a:gridCol w="4281917"/>
                <a:gridCol w="2137671"/>
              </a:tblGrid>
              <a:tr h="122429">
                <a:tc>
                  <a:txBody>
                    <a:bodyPr/>
                    <a:lstStyle/>
                    <a:p>
                      <a:r>
                        <a:rPr lang="es-MX" sz="700" dirty="0" smtClean="0">
                          <a:latin typeface="KG Miss Kindy Chunky" panose="02000000000000000000" pitchFamily="2" charset="0"/>
                        </a:rPr>
                        <a:t>Alumno:</a:t>
                      </a:r>
                      <a:endParaRPr lang="es-MX" sz="700" dirty="0">
                        <a:latin typeface="KG Miss Kindy Chunky" panose="02000000000000000000" pitchFamily="2" charset="0"/>
                      </a:endParaRPr>
                    </a:p>
                  </a:txBody>
                  <a:tcPr>
                    <a:solidFill>
                      <a:schemeClr val="bg1"/>
                    </a:solidFill>
                  </a:tcPr>
                </a:tc>
                <a:tc>
                  <a:txBody>
                    <a:bodyPr/>
                    <a:lstStyle/>
                    <a:p>
                      <a:r>
                        <a:rPr lang="es-MX" sz="700" dirty="0" smtClean="0">
                          <a:latin typeface="KG Miss Kindy Chunky" panose="02000000000000000000" pitchFamily="2" charset="0"/>
                        </a:rPr>
                        <a:t>Fecha: 04 al 15 de marzo de 2019</a:t>
                      </a:r>
                      <a:endParaRPr lang="es-MX" sz="700" dirty="0">
                        <a:latin typeface="KG Miss Kindy Chunky" panose="02000000000000000000" pitchFamily="2" charset="0"/>
                      </a:endParaRPr>
                    </a:p>
                  </a:txBody>
                  <a:tcPr>
                    <a:solidFill>
                      <a:schemeClr val="bg1"/>
                    </a:solidFill>
                  </a:tcPr>
                </a:tc>
              </a:tr>
              <a:tr h="122429">
                <a:tc gridSpan="2">
                  <a:txBody>
                    <a:bodyPr/>
                    <a:lstStyle/>
                    <a:p>
                      <a:r>
                        <a:rPr lang="es-MX" sz="700" dirty="0" smtClean="0">
                          <a:latin typeface="KG Miss Kindy Chunky" panose="02000000000000000000" pitchFamily="2" charset="0"/>
                        </a:rPr>
                        <a:t>Situación didáctica: Cuidemos</a:t>
                      </a:r>
                      <a:r>
                        <a:rPr lang="es-MX" sz="700" baseline="0" dirty="0" smtClean="0">
                          <a:latin typeface="KG Miss Kindy Chunky" panose="02000000000000000000" pitchFamily="2" charset="0"/>
                        </a:rPr>
                        <a:t> nuestro cuerpo</a:t>
                      </a:r>
                      <a:endParaRPr lang="es-MX" sz="700" dirty="0">
                        <a:latin typeface="KG Miss Kindy Chunky" panose="02000000000000000000" pitchFamily="2" charset="0"/>
                      </a:endParaRPr>
                    </a:p>
                  </a:txBody>
                  <a:tcPr>
                    <a:solidFill>
                      <a:schemeClr val="bg1"/>
                    </a:solidFill>
                  </a:tcPr>
                </a:tc>
                <a:tc hMerge="1">
                  <a:txBody>
                    <a:bodyPr/>
                    <a:lstStyle/>
                    <a:p>
                      <a:endParaRPr lang="es-MX" dirty="0"/>
                    </a:p>
                  </a:txBody>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530565327"/>
              </p:ext>
            </p:extLst>
          </p:nvPr>
        </p:nvGraphicFramePr>
        <p:xfrm>
          <a:off x="232279" y="1709850"/>
          <a:ext cx="6437081" cy="433275"/>
        </p:xfrm>
        <a:graphic>
          <a:graphicData uri="http://schemas.openxmlformats.org/drawingml/2006/table">
            <a:tbl>
              <a:tblPr firstRow="1" firstCol="1" bandRow="1">
                <a:tableStyleId>{5940675A-B579-460E-94D1-54222C63F5DA}</a:tableStyleId>
              </a:tblPr>
              <a:tblGrid>
                <a:gridCol w="3338533"/>
                <a:gridCol w="3098548"/>
              </a:tblGrid>
              <a:tr h="154501">
                <a:tc gridSpan="2">
                  <a:txBody>
                    <a:bodyPr/>
                    <a:lstStyle/>
                    <a:p>
                      <a:pPr>
                        <a:lnSpc>
                          <a:spcPct val="115000"/>
                        </a:lnSpc>
                        <a:spcAft>
                          <a:spcPts val="0"/>
                        </a:spcAft>
                      </a:pPr>
                      <a:r>
                        <a:rPr lang="es-MX" sz="700" dirty="0">
                          <a:effectLst/>
                          <a:latin typeface="KG Miss Kindy Chunky" panose="02000000000000000000" pitchFamily="2" charset="0"/>
                        </a:rPr>
                        <a:t>Campo/Área</a:t>
                      </a:r>
                      <a:r>
                        <a:rPr lang="es-MX" sz="700" dirty="0" smtClean="0">
                          <a:effectLst/>
                          <a:latin typeface="KG Miss Kindy Chunky" panose="02000000000000000000" pitchFamily="2" charset="0"/>
                        </a:rPr>
                        <a:t>: Exploración y comprensión del mundo natural y social</a:t>
                      </a:r>
                      <a:r>
                        <a:rPr lang="es-MX" sz="700" baseline="0" dirty="0" smtClean="0">
                          <a:effectLst/>
                          <a:latin typeface="KG Miss Kindy Chunky" panose="02000000000000000000" pitchFamily="2" charset="0"/>
                        </a:rPr>
                        <a:t> </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hMerge="1">
                  <a:txBody>
                    <a:bodyPr/>
                    <a:lstStyle/>
                    <a:p>
                      <a:endParaRPr lang="es-MX"/>
                    </a:p>
                  </a:txBody>
                  <a:tcPr/>
                </a:tc>
              </a:tr>
              <a:tr h="144016">
                <a:tc>
                  <a:txBody>
                    <a:bodyPr/>
                    <a:lstStyle/>
                    <a:p>
                      <a:pPr>
                        <a:lnSpc>
                          <a:spcPct val="115000"/>
                        </a:lnSpc>
                        <a:spcAft>
                          <a:spcPts val="0"/>
                        </a:spcAft>
                      </a:pPr>
                      <a:r>
                        <a:rPr lang="es-MX" sz="700" dirty="0">
                          <a:effectLst/>
                          <a:latin typeface="KG Miss Kindy Chunky" panose="02000000000000000000" pitchFamily="2" charset="0"/>
                        </a:rPr>
                        <a:t>Organizador curricular 1: </a:t>
                      </a:r>
                      <a:r>
                        <a:rPr lang="es-MX" sz="700" dirty="0" smtClean="0">
                          <a:effectLst/>
                          <a:latin typeface="KG Miss Kindy Chunky" panose="02000000000000000000" pitchFamily="2" charset="0"/>
                        </a:rPr>
                        <a:t>Mundo natural</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nSpc>
                          <a:spcPct val="115000"/>
                        </a:lnSpc>
                        <a:spcAft>
                          <a:spcPts val="0"/>
                        </a:spcAft>
                      </a:pPr>
                      <a:r>
                        <a:rPr lang="es-MX" sz="700" dirty="0">
                          <a:effectLst/>
                          <a:latin typeface="KG Miss Kindy Chunky" panose="02000000000000000000" pitchFamily="2" charset="0"/>
                        </a:rPr>
                        <a:t>Organizador curricular 2</a:t>
                      </a:r>
                      <a:r>
                        <a:rPr lang="es-MX" sz="700" dirty="0" smtClean="0">
                          <a:effectLst/>
                          <a:latin typeface="KG Miss Kindy Chunky" panose="02000000000000000000" pitchFamily="2" charset="0"/>
                        </a:rPr>
                        <a:t>: Cuidado de la salud</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134758">
                <a:tc gridSpan="2">
                  <a:txBody>
                    <a:bodyPr/>
                    <a:lstStyle/>
                    <a:p>
                      <a:pPr>
                        <a:lnSpc>
                          <a:spcPct val="115000"/>
                        </a:lnSpc>
                        <a:spcAft>
                          <a:spcPts val="0"/>
                        </a:spcAft>
                      </a:pPr>
                      <a:r>
                        <a:rPr lang="es-MX" sz="700" dirty="0">
                          <a:effectLst/>
                          <a:latin typeface="KG Miss Kindy Chunky" panose="02000000000000000000" pitchFamily="2" charset="0"/>
                        </a:rPr>
                        <a:t>Aprendizaje esperado: </a:t>
                      </a:r>
                      <a:r>
                        <a:rPr lang="es-MX" sz="700" dirty="0" smtClean="0">
                          <a:effectLst/>
                          <a:latin typeface="KG Miss Kindy Chunky" panose="02000000000000000000" pitchFamily="2" charset="0"/>
                        </a:rPr>
                        <a:t>Practica hábitos de higiene personal para mantenerse saludable.</a:t>
                      </a:r>
                    </a:p>
                  </a:txBody>
                  <a:tcPr marL="68580" marR="68580" marT="0" marB="0">
                    <a:solidFill>
                      <a:schemeClr val="bg1"/>
                    </a:solidFill>
                  </a:tcPr>
                </a:tc>
                <a:tc hMerge="1">
                  <a:txBody>
                    <a:bodyPr/>
                    <a:lstStyle/>
                    <a:p>
                      <a:endParaRPr lang="es-MX"/>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2861446"/>
              </p:ext>
            </p:extLst>
          </p:nvPr>
        </p:nvGraphicFramePr>
        <p:xfrm>
          <a:off x="223359" y="2439324"/>
          <a:ext cx="3039303" cy="1427595"/>
        </p:xfrm>
        <a:graphic>
          <a:graphicData uri="http://schemas.openxmlformats.org/drawingml/2006/table">
            <a:tbl>
              <a:tblPr firstRow="1" firstCol="1" bandRow="1">
                <a:tableStyleId>{5940675A-B579-460E-94D1-54222C63F5DA}</a:tableStyleId>
              </a:tblPr>
              <a:tblGrid>
                <a:gridCol w="3039303"/>
              </a:tblGrid>
              <a:tr h="560118">
                <a:tc>
                  <a:txBody>
                    <a:bodyPr/>
                    <a:lstStyle/>
                    <a:p>
                      <a:pPr algn="ctr">
                        <a:lnSpc>
                          <a:spcPct val="115000"/>
                        </a:lnSpc>
                        <a:spcAft>
                          <a:spcPts val="0"/>
                        </a:spcAft>
                      </a:pPr>
                      <a:r>
                        <a:rPr lang="es-MX" sz="900" dirty="0">
                          <a:solidFill>
                            <a:schemeClr val="bg1"/>
                          </a:solidFill>
                          <a:effectLst/>
                          <a:latin typeface="KG Miss Kindy Chunky" panose="02000000000000000000" pitchFamily="2" charset="0"/>
                        </a:rPr>
                        <a:t>Indicadores: (se redactan en base al aprendizaje esperado)</a:t>
                      </a:r>
                      <a:endParaRPr lang="es-MX" sz="9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rgbClr val="00DCCA"/>
                    </a:solidFill>
                  </a:tcPr>
                </a:tc>
              </a:tr>
              <a:tr h="326735">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Identifica</a:t>
                      </a:r>
                      <a:r>
                        <a:rPr lang="es-MX" sz="700" baseline="0" dirty="0" smtClean="0">
                          <a:solidFill>
                            <a:schemeClr val="tx1"/>
                          </a:solidFill>
                          <a:effectLst/>
                          <a:latin typeface="KG Miss Kindy Chunky" panose="02000000000000000000" pitchFamily="2" charset="0"/>
                        </a:rPr>
                        <a:t> </a:t>
                      </a:r>
                      <a:r>
                        <a:rPr lang="es-MX" sz="700" dirty="0" smtClean="0">
                          <a:solidFill>
                            <a:schemeClr val="tx1"/>
                          </a:solidFill>
                          <a:effectLst/>
                          <a:latin typeface="KG Miss Kindy Chunky" panose="02000000000000000000" pitchFamily="2" charset="0"/>
                        </a:rPr>
                        <a:t>cuáles</a:t>
                      </a:r>
                      <a:r>
                        <a:rPr lang="es-MX" sz="700" baseline="0" dirty="0" smtClean="0">
                          <a:solidFill>
                            <a:schemeClr val="tx1"/>
                          </a:solidFill>
                          <a:effectLst/>
                          <a:latin typeface="KG Miss Kindy Chunky" panose="02000000000000000000" pitchFamily="2" charset="0"/>
                        </a:rPr>
                        <a:t> son los hábitos de higiene</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70371">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ea typeface="+mn-ea"/>
                          <a:cs typeface="+mn-cs"/>
                        </a:rPr>
                        <a:t>Reconoce</a:t>
                      </a:r>
                      <a:r>
                        <a:rPr lang="es-MX" sz="700" baseline="0" dirty="0" smtClean="0">
                          <a:solidFill>
                            <a:schemeClr val="tx1"/>
                          </a:solidFill>
                          <a:effectLst/>
                          <a:latin typeface="KG Miss Kindy Chunky" panose="02000000000000000000" pitchFamily="2" charset="0"/>
                          <a:ea typeface="+mn-ea"/>
                          <a:cs typeface="+mn-cs"/>
                        </a:rPr>
                        <a:t> la importancia de la práctica de hábitos de higiene</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70371">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Practica de forma adecuada los hábitos de higiene personal</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63852277"/>
              </p:ext>
            </p:extLst>
          </p:nvPr>
        </p:nvGraphicFramePr>
        <p:xfrm>
          <a:off x="3334669" y="2339913"/>
          <a:ext cx="3355745" cy="1665705"/>
        </p:xfrm>
        <a:graphic>
          <a:graphicData uri="http://schemas.openxmlformats.org/drawingml/2006/table">
            <a:tbl>
              <a:tblPr firstRow="1" firstCol="1" bandRow="1">
                <a:tableStyleId>{5940675A-B579-460E-94D1-54222C63F5DA}</a:tableStyleId>
              </a:tblPr>
              <a:tblGrid>
                <a:gridCol w="3355745"/>
              </a:tblGrid>
              <a:tr h="1665705">
                <a:tc>
                  <a:txBody>
                    <a:bodyPr/>
                    <a:lstStyle/>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Describe el proceso del alumno:</a:t>
                      </a:r>
                    </a:p>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 </a:t>
                      </a:r>
                    </a:p>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 </a:t>
                      </a:r>
                    </a:p>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 </a:t>
                      </a:r>
                    </a:p>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 </a:t>
                      </a:r>
                    </a:p>
                    <a:p>
                      <a:pPr algn="ctr">
                        <a:lnSpc>
                          <a:spcPct val="115000"/>
                        </a:lnSpc>
                        <a:spcAft>
                          <a:spcPts val="0"/>
                        </a:spcAft>
                      </a:pPr>
                      <a:r>
                        <a:rPr lang="es-MX" sz="800" dirty="0">
                          <a:effectLst/>
                          <a:latin typeface="HelloBigDeal" panose="02000603000000000000" pitchFamily="2" charset="0"/>
                          <a:ea typeface="HelloBigDeal" panose="02000603000000000000" pitchFamily="2" charset="0"/>
                        </a:rPr>
                        <a:t> </a:t>
                      </a:r>
                      <a:endParaRPr lang="es-MX" sz="800" dirty="0">
                        <a:effectLst/>
                        <a:latin typeface="HelloBigDeal" panose="02000603000000000000" pitchFamily="2" charset="0"/>
                        <a:ea typeface="HelloBigDeal" panose="02000603000000000000" pitchFamily="2"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3635820425"/>
              </p:ext>
            </p:extLst>
          </p:nvPr>
        </p:nvGraphicFramePr>
        <p:xfrm>
          <a:off x="202305" y="4818408"/>
          <a:ext cx="3039303" cy="1329004"/>
        </p:xfrm>
        <a:graphic>
          <a:graphicData uri="http://schemas.openxmlformats.org/drawingml/2006/table">
            <a:tbl>
              <a:tblPr firstRow="1" firstCol="1" bandRow="1">
                <a:tableStyleId>{5940675A-B579-460E-94D1-54222C63F5DA}</a:tableStyleId>
              </a:tblPr>
              <a:tblGrid>
                <a:gridCol w="3039303"/>
              </a:tblGrid>
              <a:tr h="346266">
                <a:tc>
                  <a:txBody>
                    <a:bodyPr/>
                    <a:lstStyle/>
                    <a:p>
                      <a:pPr algn="ctr">
                        <a:lnSpc>
                          <a:spcPct val="115000"/>
                        </a:lnSpc>
                        <a:spcAft>
                          <a:spcPts val="0"/>
                        </a:spcAft>
                      </a:pPr>
                      <a:r>
                        <a:rPr lang="es-MX" sz="900" dirty="0">
                          <a:solidFill>
                            <a:schemeClr val="bg1"/>
                          </a:solidFill>
                          <a:effectLst/>
                          <a:latin typeface="KG Miss Kindy Chunky" panose="02000000000000000000" pitchFamily="2" charset="0"/>
                        </a:rPr>
                        <a:t>Indicadores: (se redactan en base al aprendizaje esperado)</a:t>
                      </a:r>
                      <a:endParaRPr lang="es-MX" sz="9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rgbClr val="00DCCA"/>
                    </a:solidFill>
                  </a:tcPr>
                </a:tc>
              </a:tr>
              <a:tr h="287608">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Identifica objetos</a:t>
                      </a:r>
                      <a:r>
                        <a:rPr lang="es-MX" sz="700" baseline="0" dirty="0" smtClean="0">
                          <a:solidFill>
                            <a:schemeClr val="tx1"/>
                          </a:solidFill>
                          <a:effectLst/>
                          <a:latin typeface="KG Miss Kindy Chunky" panose="02000000000000000000" pitchFamily="2" charset="0"/>
                        </a:rPr>
                        <a:t> que puede utilizar para medir</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347565">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Realiza de forma adecuada mediciones con unidades</a:t>
                      </a:r>
                      <a:r>
                        <a:rPr lang="es-MX" sz="700" baseline="0" dirty="0" smtClean="0">
                          <a:solidFill>
                            <a:schemeClr val="tx1"/>
                          </a:solidFill>
                          <a:effectLst/>
                          <a:latin typeface="KG Miss Kindy Chunky" panose="02000000000000000000" pitchFamily="2" charset="0"/>
                        </a:rPr>
                        <a:t> no convencionales</a:t>
                      </a:r>
                      <a:endParaRPr lang="es-MX" sz="700" dirty="0" smtClean="0">
                        <a:solidFill>
                          <a:schemeClr val="tx1"/>
                        </a:solidFill>
                        <a:effectLst/>
                        <a:latin typeface="KG Miss Kindy Chunky" panose="02000000000000000000" pitchFamily="2" charset="0"/>
                      </a:endParaRPr>
                    </a:p>
                  </a:txBody>
                  <a:tcPr marL="68580" marR="68580" marT="0" marB="0" anchor="ctr">
                    <a:solidFill>
                      <a:schemeClr val="bg1"/>
                    </a:solidFill>
                  </a:tcPr>
                </a:tc>
              </a:tr>
              <a:tr h="34756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s-MX" sz="700" dirty="0" smtClean="0">
                          <a:solidFill>
                            <a:schemeClr val="tx1"/>
                          </a:solidFill>
                          <a:effectLst/>
                          <a:latin typeface="KG Miss Kindy Chunky" panose="02000000000000000000" pitchFamily="2" charset="0"/>
                        </a:rPr>
                        <a:t>Establece una cantidad para las mediciones que realiza</a:t>
                      </a:r>
                    </a:p>
                  </a:txBody>
                  <a:tcPr marL="68580" marR="68580" marT="0" marB="0" anchor="ctr">
                    <a:solidFill>
                      <a:schemeClr val="bg1"/>
                    </a:solidFill>
                  </a:tcPr>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3875263247"/>
              </p:ext>
            </p:extLst>
          </p:nvPr>
        </p:nvGraphicFramePr>
        <p:xfrm>
          <a:off x="3313615" y="4644169"/>
          <a:ext cx="3355745" cy="1665705"/>
        </p:xfrm>
        <a:graphic>
          <a:graphicData uri="http://schemas.openxmlformats.org/drawingml/2006/table">
            <a:tbl>
              <a:tblPr firstRow="1" firstCol="1" bandRow="1">
                <a:tableStyleId>{5940675A-B579-460E-94D1-54222C63F5DA}</a:tableStyleId>
              </a:tblPr>
              <a:tblGrid>
                <a:gridCol w="3355745"/>
              </a:tblGrid>
              <a:tr h="1665705">
                <a:tc>
                  <a:txBody>
                    <a:bodyPr/>
                    <a:lstStyle/>
                    <a:p>
                      <a:pPr algn="ctr">
                        <a:lnSpc>
                          <a:spcPct val="115000"/>
                        </a:lnSpc>
                        <a:spcAft>
                          <a:spcPts val="0"/>
                        </a:spcAft>
                      </a:pPr>
                      <a:r>
                        <a:rPr lang="es-MX" sz="800" dirty="0">
                          <a:effectLst/>
                          <a:latin typeface="KG Miss Kindy Chunky" panose="02000000000000000000" pitchFamily="2" charset="0"/>
                        </a:rPr>
                        <a:t>Describe el proceso del alumno:</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endParaRPr lang="es-MX" sz="8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2275703178"/>
              </p:ext>
            </p:extLst>
          </p:nvPr>
        </p:nvGraphicFramePr>
        <p:xfrm>
          <a:off x="188640" y="7021316"/>
          <a:ext cx="3039303" cy="1522611"/>
        </p:xfrm>
        <a:graphic>
          <a:graphicData uri="http://schemas.openxmlformats.org/drawingml/2006/table">
            <a:tbl>
              <a:tblPr firstRow="1" firstCol="1" bandRow="1">
                <a:tableStyleId>{5940675A-B579-460E-94D1-54222C63F5DA}</a:tableStyleId>
              </a:tblPr>
              <a:tblGrid>
                <a:gridCol w="3039303"/>
              </a:tblGrid>
              <a:tr h="360976">
                <a:tc>
                  <a:txBody>
                    <a:bodyPr/>
                    <a:lstStyle/>
                    <a:p>
                      <a:pPr algn="ctr">
                        <a:lnSpc>
                          <a:spcPct val="115000"/>
                        </a:lnSpc>
                        <a:spcAft>
                          <a:spcPts val="0"/>
                        </a:spcAft>
                      </a:pPr>
                      <a:r>
                        <a:rPr lang="es-MX" sz="900" dirty="0">
                          <a:solidFill>
                            <a:schemeClr val="bg1"/>
                          </a:solidFill>
                          <a:effectLst/>
                          <a:latin typeface="KG Miss Kindy Chunky" panose="02000000000000000000" pitchFamily="2" charset="0"/>
                        </a:rPr>
                        <a:t>Indicadores: (se redactan en base al aprendizaje esperado)</a:t>
                      </a:r>
                      <a:endParaRPr lang="es-MX" sz="9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solidFill>
                      <a:srgbClr val="00DCCA"/>
                    </a:solidFill>
                  </a:tcPr>
                </a:tc>
              </a:tr>
              <a:tr h="232327">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Realiza grafías al escribir </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32327">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Realiza letras al escribir </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32327">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Se le facilita la identificación de letras</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32327">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Reconoce las letras que conforman</a:t>
                      </a:r>
                      <a:r>
                        <a:rPr lang="es-MX" sz="700" baseline="0" dirty="0" smtClean="0">
                          <a:solidFill>
                            <a:schemeClr val="tx1"/>
                          </a:solidFill>
                          <a:effectLst/>
                          <a:latin typeface="KG Miss Kindy Chunky" panose="02000000000000000000" pitchFamily="2" charset="0"/>
                        </a:rPr>
                        <a:t> una palabra</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32327">
                <a:tc>
                  <a:txBody>
                    <a:bodyPr/>
                    <a:lstStyle/>
                    <a:p>
                      <a:pPr>
                        <a:lnSpc>
                          <a:spcPct val="115000"/>
                        </a:lnSpc>
                        <a:spcAft>
                          <a:spcPts val="0"/>
                        </a:spcAft>
                      </a:pPr>
                      <a:r>
                        <a:rPr lang="es-MX" sz="700" dirty="0" smtClean="0">
                          <a:solidFill>
                            <a:schemeClr val="tx1"/>
                          </a:solidFill>
                          <a:effectLst/>
                          <a:latin typeface="KG Miss Kindy Chunky" panose="02000000000000000000" pitchFamily="2" charset="0"/>
                        </a:rPr>
                        <a:t>Escribe textos breves con recursos</a:t>
                      </a:r>
                      <a:r>
                        <a:rPr lang="es-MX" sz="700" baseline="0" dirty="0" smtClean="0">
                          <a:solidFill>
                            <a:schemeClr val="tx1"/>
                          </a:solidFill>
                          <a:effectLst/>
                          <a:latin typeface="KG Miss Kindy Chunky" panose="02000000000000000000" pitchFamily="2" charset="0"/>
                        </a:rPr>
                        <a:t> propios</a:t>
                      </a:r>
                      <a:endParaRPr lang="es-MX" sz="7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3948618298"/>
              </p:ext>
            </p:extLst>
          </p:nvPr>
        </p:nvGraphicFramePr>
        <p:xfrm>
          <a:off x="3299950" y="6974942"/>
          <a:ext cx="3355745" cy="1665705"/>
        </p:xfrm>
        <a:graphic>
          <a:graphicData uri="http://schemas.openxmlformats.org/drawingml/2006/table">
            <a:tbl>
              <a:tblPr firstRow="1" firstCol="1" bandRow="1">
                <a:tableStyleId>{5940675A-B579-460E-94D1-54222C63F5DA}</a:tableStyleId>
              </a:tblPr>
              <a:tblGrid>
                <a:gridCol w="3355745"/>
              </a:tblGrid>
              <a:tr h="1665705">
                <a:tc>
                  <a:txBody>
                    <a:bodyPr/>
                    <a:lstStyle/>
                    <a:p>
                      <a:pPr algn="ctr">
                        <a:lnSpc>
                          <a:spcPct val="115000"/>
                        </a:lnSpc>
                        <a:spcAft>
                          <a:spcPts val="0"/>
                        </a:spcAft>
                      </a:pPr>
                      <a:r>
                        <a:rPr lang="es-MX" sz="800" dirty="0">
                          <a:effectLst/>
                          <a:latin typeface="KG Miss Kindy Chunky" panose="02000000000000000000" pitchFamily="2" charset="0"/>
                        </a:rPr>
                        <a:t>Describe el proceso del alumno:</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p>
                    <a:p>
                      <a:pPr algn="ctr">
                        <a:lnSpc>
                          <a:spcPct val="115000"/>
                        </a:lnSpc>
                        <a:spcAft>
                          <a:spcPts val="0"/>
                        </a:spcAft>
                      </a:pPr>
                      <a:r>
                        <a:rPr lang="es-MX" sz="800" dirty="0">
                          <a:effectLst/>
                          <a:latin typeface="KG Miss Kindy Chunky" panose="02000000000000000000" pitchFamily="2" charset="0"/>
                        </a:rPr>
                        <a:t> </a:t>
                      </a:r>
                      <a:endParaRPr lang="es-MX" sz="8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4068820541"/>
              </p:ext>
            </p:extLst>
          </p:nvPr>
        </p:nvGraphicFramePr>
        <p:xfrm>
          <a:off x="244959" y="4068104"/>
          <a:ext cx="6437081" cy="427696"/>
        </p:xfrm>
        <a:graphic>
          <a:graphicData uri="http://schemas.openxmlformats.org/drawingml/2006/table">
            <a:tbl>
              <a:tblPr firstRow="1" firstCol="1" bandRow="1">
                <a:tableStyleId>{5940675A-B579-460E-94D1-54222C63F5DA}</a:tableStyleId>
              </a:tblPr>
              <a:tblGrid>
                <a:gridCol w="3338533"/>
                <a:gridCol w="3098548"/>
              </a:tblGrid>
              <a:tr h="154501">
                <a:tc gridSpan="2">
                  <a:txBody>
                    <a:bodyPr/>
                    <a:lstStyle/>
                    <a:p>
                      <a:pPr>
                        <a:lnSpc>
                          <a:spcPct val="115000"/>
                        </a:lnSpc>
                        <a:spcAft>
                          <a:spcPts val="0"/>
                        </a:spcAft>
                      </a:pPr>
                      <a:r>
                        <a:rPr lang="es-MX" sz="700" dirty="0">
                          <a:effectLst/>
                          <a:latin typeface="KG Miss Kindy Chunky" panose="02000000000000000000" pitchFamily="2" charset="0"/>
                        </a:rPr>
                        <a:t>Campo/Área</a:t>
                      </a:r>
                      <a:r>
                        <a:rPr lang="es-MX" sz="700" dirty="0" smtClean="0">
                          <a:effectLst/>
                          <a:latin typeface="KG Miss Kindy Chunky" panose="02000000000000000000" pitchFamily="2" charset="0"/>
                        </a:rPr>
                        <a:t>: Pensamiento</a:t>
                      </a:r>
                      <a:r>
                        <a:rPr lang="es-MX" sz="700" baseline="0" dirty="0" smtClean="0">
                          <a:effectLst/>
                          <a:latin typeface="KG Miss Kindy Chunky" panose="02000000000000000000" pitchFamily="2" charset="0"/>
                        </a:rPr>
                        <a:t> matemático</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hMerge="1">
                  <a:txBody>
                    <a:bodyPr/>
                    <a:lstStyle/>
                    <a:p>
                      <a:endParaRPr lang="es-MX"/>
                    </a:p>
                  </a:txBody>
                  <a:tcPr/>
                </a:tc>
              </a:tr>
              <a:tr h="144016">
                <a:tc>
                  <a:txBody>
                    <a:bodyPr/>
                    <a:lstStyle/>
                    <a:p>
                      <a:pPr>
                        <a:lnSpc>
                          <a:spcPct val="115000"/>
                        </a:lnSpc>
                        <a:spcAft>
                          <a:spcPts val="0"/>
                        </a:spcAft>
                      </a:pPr>
                      <a:r>
                        <a:rPr lang="es-MX" sz="700" dirty="0">
                          <a:effectLst/>
                          <a:latin typeface="KG Miss Kindy Chunky" panose="02000000000000000000" pitchFamily="2" charset="0"/>
                        </a:rPr>
                        <a:t>Organizador curricular 1: </a:t>
                      </a:r>
                      <a:r>
                        <a:rPr lang="es-MX" sz="700" dirty="0" smtClean="0">
                          <a:effectLst/>
                          <a:latin typeface="KG Miss Kindy Chunky" panose="02000000000000000000" pitchFamily="2" charset="0"/>
                        </a:rPr>
                        <a:t>Forma, espacio y medida</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nSpc>
                          <a:spcPct val="115000"/>
                        </a:lnSpc>
                        <a:spcAft>
                          <a:spcPts val="0"/>
                        </a:spcAft>
                      </a:pPr>
                      <a:r>
                        <a:rPr lang="es-MX" sz="700" dirty="0">
                          <a:effectLst/>
                          <a:latin typeface="KG Miss Kindy Chunky" panose="02000000000000000000" pitchFamily="2" charset="0"/>
                        </a:rPr>
                        <a:t>Organizador curricular 2</a:t>
                      </a:r>
                      <a:r>
                        <a:rPr lang="es-MX" sz="700" dirty="0" smtClean="0">
                          <a:effectLst/>
                          <a:latin typeface="KG Miss Kindy Chunky" panose="02000000000000000000" pitchFamily="2" charset="0"/>
                        </a:rPr>
                        <a:t>: Magnitudes y medidas</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129179">
                <a:tc gridSpan="2">
                  <a:txBody>
                    <a:bodyPr/>
                    <a:lstStyle/>
                    <a:p>
                      <a:pPr>
                        <a:lnSpc>
                          <a:spcPct val="115000"/>
                        </a:lnSpc>
                        <a:spcAft>
                          <a:spcPts val="0"/>
                        </a:spcAft>
                      </a:pPr>
                      <a:r>
                        <a:rPr lang="es-MX" sz="700" dirty="0" smtClean="0">
                          <a:effectLst/>
                          <a:latin typeface="KG Miss Kindy Chunky" panose="02000000000000000000" pitchFamily="2" charset="0"/>
                        </a:rPr>
                        <a:t>Aprendizaje esperado: Mide objetos a distancias mediante el uso de unidades no convencionales. </a:t>
                      </a:r>
                      <a:endParaRPr lang="es-MX" sz="700" dirty="0">
                        <a:effectLst/>
                        <a:latin typeface="KG Miss Kindy Chunky" panose="02000000000000000000" pitchFamily="2" charset="0"/>
                      </a:endParaRPr>
                    </a:p>
                  </a:txBody>
                  <a:tcPr marL="68580" marR="68580" marT="0" marB="0">
                    <a:solidFill>
                      <a:schemeClr val="bg1"/>
                    </a:solidFill>
                  </a:tcPr>
                </a:tc>
                <a:tc hMerge="1">
                  <a:txBody>
                    <a:bodyPr/>
                    <a:lstStyle/>
                    <a:p>
                      <a:endParaRPr lang="es-MX"/>
                    </a:p>
                  </a:txBody>
                  <a:tcPr/>
                </a:tc>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4283155286"/>
              </p:ext>
            </p:extLst>
          </p:nvPr>
        </p:nvGraphicFramePr>
        <p:xfrm>
          <a:off x="232279" y="6372360"/>
          <a:ext cx="6437081" cy="510788"/>
        </p:xfrm>
        <a:graphic>
          <a:graphicData uri="http://schemas.openxmlformats.org/drawingml/2006/table">
            <a:tbl>
              <a:tblPr firstRow="1" firstCol="1" bandRow="1">
                <a:tableStyleId>{5940675A-B579-460E-94D1-54222C63F5DA}</a:tableStyleId>
              </a:tblPr>
              <a:tblGrid>
                <a:gridCol w="2215646"/>
                <a:gridCol w="4221435"/>
              </a:tblGrid>
              <a:tr h="154501">
                <a:tc gridSpan="2">
                  <a:txBody>
                    <a:bodyPr/>
                    <a:lstStyle/>
                    <a:p>
                      <a:pPr>
                        <a:lnSpc>
                          <a:spcPct val="115000"/>
                        </a:lnSpc>
                        <a:spcAft>
                          <a:spcPts val="0"/>
                        </a:spcAft>
                      </a:pPr>
                      <a:r>
                        <a:rPr lang="es-MX" sz="700" dirty="0">
                          <a:effectLst/>
                          <a:latin typeface="KG Miss Kindy Chunky" panose="02000000000000000000" pitchFamily="2" charset="0"/>
                        </a:rPr>
                        <a:t>Campo/Área</a:t>
                      </a:r>
                      <a:r>
                        <a:rPr lang="es-MX" sz="700" dirty="0" smtClean="0">
                          <a:effectLst/>
                          <a:latin typeface="KG Miss Kindy Chunky" panose="02000000000000000000" pitchFamily="2" charset="0"/>
                        </a:rPr>
                        <a:t>:</a:t>
                      </a:r>
                      <a:r>
                        <a:rPr lang="es-MX" sz="700" baseline="0" dirty="0" smtClean="0">
                          <a:effectLst/>
                          <a:latin typeface="KG Miss Kindy Chunky" panose="02000000000000000000" pitchFamily="2" charset="0"/>
                        </a:rPr>
                        <a:t> Lenguaje y comunicación</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hMerge="1">
                  <a:txBody>
                    <a:bodyPr/>
                    <a:lstStyle/>
                    <a:p>
                      <a:endParaRPr lang="es-MX"/>
                    </a:p>
                  </a:txBody>
                  <a:tcPr/>
                </a:tc>
              </a:tr>
              <a:tr h="144016">
                <a:tc>
                  <a:txBody>
                    <a:bodyPr/>
                    <a:lstStyle/>
                    <a:p>
                      <a:pPr>
                        <a:lnSpc>
                          <a:spcPct val="115000"/>
                        </a:lnSpc>
                        <a:spcAft>
                          <a:spcPts val="0"/>
                        </a:spcAft>
                      </a:pPr>
                      <a:r>
                        <a:rPr lang="es-MX" sz="700" dirty="0">
                          <a:effectLst/>
                          <a:latin typeface="KG Miss Kindy Chunky" panose="02000000000000000000" pitchFamily="2" charset="0"/>
                        </a:rPr>
                        <a:t>Organizador curricular 1: </a:t>
                      </a:r>
                      <a:r>
                        <a:rPr lang="es-MX" sz="700" dirty="0" smtClean="0">
                          <a:effectLst/>
                          <a:latin typeface="KG Miss Kindy Chunky" panose="02000000000000000000" pitchFamily="2" charset="0"/>
                        </a:rPr>
                        <a:t>Participación social</a:t>
                      </a:r>
                      <a:endParaRPr lang="es-MX" sz="700" b="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nSpc>
                          <a:spcPct val="115000"/>
                        </a:lnSpc>
                        <a:spcAft>
                          <a:spcPts val="0"/>
                        </a:spcAft>
                      </a:pPr>
                      <a:r>
                        <a:rPr lang="es-MX" sz="700" dirty="0">
                          <a:effectLst/>
                          <a:latin typeface="KG Miss Kindy Chunky" panose="02000000000000000000" pitchFamily="2" charset="0"/>
                        </a:rPr>
                        <a:t>Organizador curricular 2</a:t>
                      </a:r>
                      <a:r>
                        <a:rPr lang="es-MX" sz="700" dirty="0" smtClean="0">
                          <a:effectLst/>
                          <a:latin typeface="KG Miss Kindy Chunky" panose="02000000000000000000" pitchFamily="2" charset="0"/>
                        </a:rPr>
                        <a:t>: Producción e interpretación de una diversidad de textos cotidianos </a:t>
                      </a:r>
                    </a:p>
                  </a:txBody>
                  <a:tcPr marL="68580" marR="68580" marT="0" marB="0" anchor="ctr">
                    <a:solidFill>
                      <a:schemeClr val="bg1"/>
                    </a:solidFill>
                  </a:tcPr>
                </a:tc>
              </a:tr>
              <a:tr h="110923">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700" dirty="0" smtClean="0">
                          <a:effectLst/>
                          <a:latin typeface="KG Miss Kindy Chunky" panose="02000000000000000000" pitchFamily="2" charset="0"/>
                        </a:rPr>
                        <a:t>Aprendizaje esperado:</a:t>
                      </a:r>
                      <a:r>
                        <a:rPr lang="es-MX" sz="700" baseline="0" dirty="0" smtClean="0">
                          <a:effectLst/>
                          <a:latin typeface="KG Miss Kindy Chunky" panose="02000000000000000000" pitchFamily="2" charset="0"/>
                        </a:rPr>
                        <a:t> </a:t>
                      </a:r>
                      <a:r>
                        <a:rPr lang="es-MX" sz="700" dirty="0" smtClean="0">
                          <a:effectLst/>
                          <a:latin typeface="KG Miss Kindy Chunky" panose="02000000000000000000" pitchFamily="2" charset="0"/>
                        </a:rPr>
                        <a:t>Escribe instructivos, cartas, recados y señalamientos utilizando recursos propios. </a:t>
                      </a:r>
                      <a:endParaRPr lang="es-MX" sz="700" dirty="0">
                        <a:effectLst/>
                        <a:latin typeface="KG Miss Kindy Chunky" panose="02000000000000000000" pitchFamily="2" charset="0"/>
                      </a:endParaRPr>
                    </a:p>
                  </a:txBody>
                  <a:tcPr marL="68580" marR="68580" marT="0" marB="0">
                    <a:solidFill>
                      <a:schemeClr val="bg1"/>
                    </a:solidFill>
                  </a:tcPr>
                </a:tc>
                <a:tc hMerge="1">
                  <a:txBody>
                    <a:bodyPr/>
                    <a:lstStyle/>
                    <a:p>
                      <a:endParaRPr lang="es-MX"/>
                    </a:p>
                  </a:txBody>
                  <a:tcPr/>
                </a:tc>
              </a:tr>
            </a:tbl>
          </a:graphicData>
        </a:graphic>
      </p:graphicFrame>
    </p:spTree>
    <p:extLst>
      <p:ext uri="{BB962C8B-B14F-4D97-AF65-F5344CB8AC3E}">
        <p14:creationId xmlns:p14="http://schemas.microsoft.com/office/powerpoint/2010/main" val="19713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40327" y="810491"/>
            <a:ext cx="5869882" cy="5411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 name="Tabla 2"/>
          <p:cNvGraphicFramePr>
            <a:graphicFrameLocks noGrp="1"/>
          </p:cNvGraphicFramePr>
          <p:nvPr>
            <p:extLst>
              <p:ext uri="{D42A27DB-BD31-4B8C-83A1-F6EECF244321}">
                <p14:modId xmlns:p14="http://schemas.microsoft.com/office/powerpoint/2010/main" val="791724073"/>
              </p:ext>
            </p:extLst>
          </p:nvPr>
        </p:nvGraphicFramePr>
        <p:xfrm>
          <a:off x="815073" y="972825"/>
          <a:ext cx="5423887" cy="5151120"/>
        </p:xfrm>
        <a:graphic>
          <a:graphicData uri="http://schemas.openxmlformats.org/drawingml/2006/table">
            <a:tbl>
              <a:tblPr firstRow="1" bandRow="1">
                <a:tableStyleId>{5940675A-B579-460E-94D1-54222C63F5DA}</a:tableStyleId>
              </a:tblPr>
              <a:tblGrid>
                <a:gridCol w="5423887"/>
              </a:tblGrid>
              <a:tr h="152663">
                <a:tc>
                  <a:txBody>
                    <a:bodyPr/>
                    <a:lstStyle/>
                    <a:p>
                      <a:pPr algn="ctr"/>
                      <a:r>
                        <a:rPr lang="es-MX" sz="1900" dirty="0" smtClean="0">
                          <a:solidFill>
                            <a:schemeClr val="bg1"/>
                          </a:solidFill>
                          <a:latin typeface="HelloBigDeal" panose="02000603000000000000" pitchFamily="2" charset="0"/>
                          <a:ea typeface="HelloBigDeal" panose="02000603000000000000" pitchFamily="2" charset="0"/>
                        </a:rPr>
                        <a:t>ADECUACIONES CURRICULARES</a:t>
                      </a:r>
                      <a:endParaRPr lang="es-MX" sz="1900" dirty="0">
                        <a:solidFill>
                          <a:schemeClr val="bg1"/>
                        </a:solidFill>
                        <a:latin typeface="HelloBigDeal" panose="02000603000000000000" pitchFamily="2" charset="0"/>
                        <a:ea typeface="HelloBigDeal" panose="02000603000000000000" pitchFamily="2" charset="0"/>
                      </a:endParaRPr>
                    </a:p>
                  </a:txBody>
                  <a:tcPr anchor="ctr">
                    <a:solidFill>
                      <a:srgbClr val="F63FB5"/>
                    </a:solidFill>
                  </a:tcPr>
                </a:tc>
              </a:tr>
              <a:tr h="948701">
                <a:tc>
                  <a:txBody>
                    <a:bodyPr/>
                    <a:lstStyle/>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p>
                      <a:pPr marL="0" marR="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100" baseline="0" dirty="0" smtClean="0">
                        <a:latin typeface="HelloBigDeal" panose="02000603000000000000" pitchFamily="2" charset="0"/>
                        <a:ea typeface="HelloBigDeal" panose="02000603000000000000" pitchFamily="2" charset="0"/>
                      </a:endParaRPr>
                    </a:p>
                  </a:txBody>
                  <a:tcPr anchor="ctr"/>
                </a:tc>
              </a:tr>
              <a:tr h="152663">
                <a:tc>
                  <a:txBody>
                    <a:bodyPr/>
                    <a:lstStyle/>
                    <a:p>
                      <a:pPr algn="ctr"/>
                      <a:r>
                        <a:rPr lang="es-MX" sz="1900" dirty="0" smtClean="0">
                          <a:solidFill>
                            <a:schemeClr val="bg1"/>
                          </a:solidFill>
                          <a:latin typeface="HelloBigDeal" panose="02000603000000000000" pitchFamily="2" charset="0"/>
                          <a:ea typeface="HelloBigDeal" panose="02000603000000000000" pitchFamily="2" charset="0"/>
                        </a:rPr>
                        <a:t>OBSERVACIONES</a:t>
                      </a:r>
                      <a:endParaRPr lang="es-MX" sz="1900" dirty="0">
                        <a:solidFill>
                          <a:schemeClr val="bg1"/>
                        </a:solidFill>
                        <a:latin typeface="HelloBigDeal" panose="02000603000000000000" pitchFamily="2" charset="0"/>
                        <a:ea typeface="HelloBigDeal" panose="02000603000000000000" pitchFamily="2" charset="0"/>
                      </a:endParaRPr>
                    </a:p>
                  </a:txBody>
                  <a:tcPr anchor="ctr">
                    <a:solidFill>
                      <a:srgbClr val="00DCCA"/>
                    </a:solidFill>
                  </a:tcPr>
                </a:tc>
              </a:tr>
              <a:tr h="1312903">
                <a:tc>
                  <a:txBody>
                    <a:bodyPr/>
                    <a:lstStyle/>
                    <a:p>
                      <a:pPr algn="ctr"/>
                      <a:endParaRPr lang="es-MX" sz="1900" dirty="0" smtClean="0">
                        <a:latin typeface="HelloBigDeal" panose="02000603000000000000" pitchFamily="2" charset="0"/>
                        <a:ea typeface="HelloBigDeal" panose="02000603000000000000" pitchFamily="2" charset="0"/>
                      </a:endParaRPr>
                    </a:p>
                    <a:p>
                      <a:pPr algn="ctr"/>
                      <a:endParaRPr lang="es-MX" sz="1900" dirty="0" smtClean="0">
                        <a:latin typeface="HelloBigDeal" panose="02000603000000000000" pitchFamily="2" charset="0"/>
                        <a:ea typeface="HelloBigDeal" panose="02000603000000000000" pitchFamily="2" charset="0"/>
                      </a:endParaRPr>
                    </a:p>
                    <a:p>
                      <a:pPr algn="ctr"/>
                      <a:endParaRPr lang="es-MX" sz="1900" dirty="0" smtClean="0">
                        <a:latin typeface="HelloBigDeal" panose="02000603000000000000" pitchFamily="2" charset="0"/>
                        <a:ea typeface="HelloBigDeal" panose="02000603000000000000" pitchFamily="2" charset="0"/>
                      </a:endParaRPr>
                    </a:p>
                    <a:p>
                      <a:pPr algn="ctr"/>
                      <a:endParaRPr lang="es-MX" sz="1900" dirty="0" smtClean="0">
                        <a:latin typeface="HelloBigDeal" panose="02000603000000000000" pitchFamily="2" charset="0"/>
                        <a:ea typeface="HelloBigDeal" panose="02000603000000000000" pitchFamily="2" charset="0"/>
                      </a:endParaRPr>
                    </a:p>
                    <a:p>
                      <a:pPr algn="ctr"/>
                      <a:endParaRPr lang="es-MX" sz="1900" dirty="0" smtClean="0">
                        <a:latin typeface="HelloBigDeal" panose="02000603000000000000" pitchFamily="2" charset="0"/>
                        <a:ea typeface="HelloBigDeal" panose="02000603000000000000" pitchFamily="2" charset="0"/>
                      </a:endParaRPr>
                    </a:p>
                    <a:p>
                      <a:pPr algn="ctr"/>
                      <a:endParaRPr lang="es-MX" sz="1900" dirty="0" smtClean="0">
                        <a:latin typeface="HelloBigDeal" panose="02000603000000000000" pitchFamily="2" charset="0"/>
                        <a:ea typeface="HelloBigDeal" panose="02000603000000000000" pitchFamily="2" charset="0"/>
                      </a:endParaRPr>
                    </a:p>
                    <a:p>
                      <a:pPr algn="ctr"/>
                      <a:endParaRPr lang="es-MX" sz="1900" dirty="0">
                        <a:latin typeface="HelloBigDeal" panose="02000603000000000000" pitchFamily="2" charset="0"/>
                        <a:ea typeface="HelloBigDeal" panose="02000603000000000000" pitchFamily="2" charset="0"/>
                      </a:endParaRPr>
                    </a:p>
                  </a:txBody>
                  <a:tcPr anchor="ctr"/>
                </a:tc>
              </a:tr>
            </a:tbl>
          </a:graphicData>
        </a:graphic>
      </p:graphicFrame>
    </p:spTree>
    <p:extLst>
      <p:ext uri="{BB962C8B-B14F-4D97-AF65-F5344CB8AC3E}">
        <p14:creationId xmlns:p14="http://schemas.microsoft.com/office/powerpoint/2010/main" val="118852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540327" y="810491"/>
            <a:ext cx="5869882" cy="7583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1242233" y="828653"/>
            <a:ext cx="4619591" cy="1323439"/>
          </a:xfrm>
          <a:prstGeom prst="rect">
            <a:avLst/>
          </a:prstGeom>
          <a:noFill/>
        </p:spPr>
        <p:txBody>
          <a:bodyPr wrap="square" rtlCol="0">
            <a:spAutoFit/>
          </a:bodyPr>
          <a:lstStyle/>
          <a:p>
            <a:pPr algn="ctr"/>
            <a:r>
              <a:rPr lang="es-MX" sz="4000" dirty="0">
                <a:ln w="0"/>
                <a:solidFill>
                  <a:srgbClr val="FA479B"/>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FIRMAS DE AUTORIZACIÓN </a:t>
            </a:r>
          </a:p>
        </p:txBody>
      </p:sp>
      <p:sp>
        <p:nvSpPr>
          <p:cNvPr id="4" name="CuadroTexto 3"/>
          <p:cNvSpPr txBox="1"/>
          <p:nvPr/>
        </p:nvSpPr>
        <p:spPr>
          <a:xfrm>
            <a:off x="1337922" y="2892892"/>
            <a:ext cx="4022455" cy="584775"/>
          </a:xfrm>
          <a:prstGeom prst="rect">
            <a:avLst/>
          </a:prstGeom>
          <a:noFill/>
        </p:spPr>
        <p:txBody>
          <a:bodyPr wrap="square" rtlCol="0">
            <a:spAutoFit/>
          </a:bodyPr>
          <a:lstStyle/>
          <a:p>
            <a:pPr algn="ctr"/>
            <a:r>
              <a:rPr lang="es-MX" sz="1400" dirty="0" smtClean="0">
                <a:ln w="0"/>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Natalia Elizabeth Rodríguez Ramos</a:t>
            </a:r>
            <a:endParaRPr lang="es-MX" sz="1400" dirty="0">
              <a:ln w="0"/>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endParaRPr>
          </a:p>
          <a:p>
            <a:pPr algn="ctr"/>
            <a:r>
              <a:rPr lang="es-MX" dirty="0">
                <a:ln w="0"/>
                <a:solidFill>
                  <a:srgbClr val="FFC000"/>
                </a:solidFill>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ALUMNA PRATICANTE</a:t>
            </a:r>
          </a:p>
        </p:txBody>
      </p:sp>
      <p:sp>
        <p:nvSpPr>
          <p:cNvPr id="5" name="CuadroTexto 4"/>
          <p:cNvSpPr txBox="1"/>
          <p:nvPr/>
        </p:nvSpPr>
        <p:spPr>
          <a:xfrm>
            <a:off x="1540802" y="4739490"/>
            <a:ext cx="4022455" cy="584775"/>
          </a:xfrm>
          <a:prstGeom prst="rect">
            <a:avLst/>
          </a:prstGeom>
          <a:noFill/>
        </p:spPr>
        <p:txBody>
          <a:bodyPr wrap="square" rtlCol="0">
            <a:spAutoFit/>
          </a:bodyPr>
          <a:lstStyle/>
          <a:p>
            <a:pPr algn="ctr"/>
            <a:r>
              <a:rPr lang="es-MX" sz="1400" dirty="0" smtClean="0">
                <a:ln w="0"/>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Carla María Martínez Morales </a:t>
            </a:r>
          </a:p>
          <a:p>
            <a:pPr algn="ctr"/>
            <a:r>
              <a:rPr lang="es-MX" dirty="0" smtClean="0">
                <a:ln w="0"/>
                <a:solidFill>
                  <a:srgbClr val="CC66FF"/>
                </a:solidFill>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EDUCADORA </a:t>
            </a:r>
            <a:r>
              <a:rPr lang="es-MX" dirty="0">
                <a:ln w="0"/>
                <a:solidFill>
                  <a:srgbClr val="CC66FF"/>
                </a:solidFill>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TITULAR</a:t>
            </a:r>
          </a:p>
        </p:txBody>
      </p:sp>
      <p:sp>
        <p:nvSpPr>
          <p:cNvPr id="6" name="CuadroTexto 5"/>
          <p:cNvSpPr txBox="1"/>
          <p:nvPr/>
        </p:nvSpPr>
        <p:spPr>
          <a:xfrm>
            <a:off x="1529450" y="6880370"/>
            <a:ext cx="4022455" cy="861774"/>
          </a:xfrm>
          <a:prstGeom prst="rect">
            <a:avLst/>
          </a:prstGeom>
          <a:noFill/>
        </p:spPr>
        <p:txBody>
          <a:bodyPr wrap="square" rtlCol="0">
            <a:spAutoFit/>
          </a:bodyPr>
          <a:lstStyle/>
          <a:p>
            <a:pPr algn="ctr"/>
            <a:r>
              <a:rPr lang="es-MX" sz="1400" dirty="0" smtClean="0">
                <a:ln w="0"/>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Blanca Marisa Dávila Salinas</a:t>
            </a:r>
          </a:p>
          <a:p>
            <a:pPr algn="ctr"/>
            <a:r>
              <a:rPr lang="es-MX" dirty="0" smtClean="0">
                <a:ln w="0"/>
                <a:solidFill>
                  <a:srgbClr val="00B0F0"/>
                </a:solidFill>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MAESTRA DE </a:t>
            </a:r>
            <a:r>
              <a:rPr lang="es-MX" dirty="0">
                <a:ln w="0"/>
                <a:solidFill>
                  <a:srgbClr val="00B0F0"/>
                </a:solidFill>
                <a:effectLst>
                  <a:outerShdw blurRad="38100" dist="19050" dir="2700000" algn="tl" rotWithShape="0">
                    <a:schemeClr val="dk1">
                      <a:alpha val="40000"/>
                    </a:schemeClr>
                  </a:outerShdw>
                </a:effectLst>
                <a:latin typeface="KG Miss Kindy Chunky" panose="02000000000000000000" pitchFamily="2" charset="0"/>
                <a:ea typeface="Cutie Patootie" panose="02000603000000000000" pitchFamily="2" charset="0"/>
              </a:rPr>
              <a:t>PRÁCTICA PROFESIONAL</a:t>
            </a:r>
          </a:p>
        </p:txBody>
      </p:sp>
      <p:cxnSp>
        <p:nvCxnSpPr>
          <p:cNvPr id="7" name="Conector recto 6"/>
          <p:cNvCxnSpPr/>
          <p:nvPr/>
        </p:nvCxnSpPr>
        <p:spPr>
          <a:xfrm>
            <a:off x="1666910" y="2892891"/>
            <a:ext cx="38003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657237" y="4739345"/>
            <a:ext cx="38003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594826" y="6890120"/>
            <a:ext cx="38003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4864608" y="1444752"/>
            <a:ext cx="274320" cy="73152"/>
          </a:xfrm>
          <a:prstGeom prst="line">
            <a:avLst/>
          </a:prstGeom>
          <a:ln w="76200">
            <a:solidFill>
              <a:srgbClr val="FA47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8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93077" y="304800"/>
            <a:ext cx="6248400" cy="8346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 name="Tabla 2"/>
          <p:cNvGraphicFramePr>
            <a:graphicFrameLocks noGrp="1"/>
          </p:cNvGraphicFramePr>
          <p:nvPr>
            <p:extLst>
              <p:ext uri="{D42A27DB-BD31-4B8C-83A1-F6EECF244321}">
                <p14:modId xmlns:p14="http://schemas.microsoft.com/office/powerpoint/2010/main" val="3084434157"/>
              </p:ext>
            </p:extLst>
          </p:nvPr>
        </p:nvGraphicFramePr>
        <p:xfrm>
          <a:off x="589818" y="530075"/>
          <a:ext cx="5112881" cy="3139440"/>
        </p:xfrm>
        <a:graphic>
          <a:graphicData uri="http://schemas.openxmlformats.org/drawingml/2006/table">
            <a:tbl>
              <a:tblPr firstRow="1" bandRow="1">
                <a:tableStyleId>{5C22544A-7EE6-4342-B048-85BDC9FD1C3A}</a:tableStyleId>
              </a:tblPr>
              <a:tblGrid>
                <a:gridCol w="5112881"/>
              </a:tblGrid>
              <a:tr h="406400">
                <a:tc>
                  <a:txBody>
                    <a:bodyPr/>
                    <a:lstStyle/>
                    <a:p>
                      <a:pPr algn="ctr"/>
                      <a:r>
                        <a:rPr lang="es-MX" sz="1600" b="0" dirty="0" smtClean="0">
                          <a:solidFill>
                            <a:schemeClr val="bg1"/>
                          </a:solidFill>
                          <a:latin typeface="KG Miss Kindy Chunky" panose="02000000000000000000" pitchFamily="2" charset="0"/>
                        </a:rPr>
                        <a:t>  NOMBRE DE LA SITUACIÓN</a:t>
                      </a:r>
                      <a:r>
                        <a:rPr lang="es-MX" sz="1600" b="0" baseline="0" dirty="0" smtClean="0">
                          <a:solidFill>
                            <a:schemeClr val="bg1"/>
                          </a:solidFill>
                          <a:latin typeface="KG Miss Kindy Chunky" panose="02000000000000000000" pitchFamily="2" charset="0"/>
                        </a:rPr>
                        <a:t> DIDÁCTICA: Cuidemos nuestro cuerpo</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r>
              <a:tr h="397171">
                <a:tc>
                  <a:txBody>
                    <a:bodyPr/>
                    <a:lstStyle/>
                    <a:p>
                      <a:pPr algn="just"/>
                      <a:r>
                        <a:rPr lang="es-MX" sz="1000" b="1" dirty="0" smtClean="0">
                          <a:solidFill>
                            <a:schemeClr val="tx1"/>
                          </a:solidFill>
                          <a:latin typeface="KG Miss Kindy Chunky" panose="02000000000000000000" pitchFamily="2" charset="0"/>
                        </a:rPr>
                        <a:t>PROPÓSITO DE LA JORNADA DE PRÁCTICA:</a:t>
                      </a:r>
                      <a:r>
                        <a:rPr lang="es-MX" sz="1000" b="1" baseline="0" dirty="0" smtClean="0">
                          <a:solidFill>
                            <a:schemeClr val="tx1"/>
                          </a:solidFill>
                          <a:latin typeface="KG Miss Kindy Chunky" panose="02000000000000000000" pitchFamily="2" charset="0"/>
                        </a:rPr>
                        <a:t> </a:t>
                      </a:r>
                      <a:r>
                        <a:rPr lang="es-MX" sz="800" b="0" baseline="0" dirty="0" smtClean="0">
                          <a:solidFill>
                            <a:schemeClr val="tx1"/>
                          </a:solidFill>
                          <a:latin typeface="KG Miss Kindy Chunky" panose="02000000000000000000" pitchFamily="2" charset="0"/>
                        </a:rPr>
                        <a:t>Reconocer que la reflexión y análisis de los componentes de la práctica se constituyen en elementos fundamentales dentro de la formación inicial, porque contribuyen al desarrollo de un conjunto de conocimientos, habilidades, actitudes y valores indispensables para ejercer la docencia.</a:t>
                      </a:r>
                    </a:p>
                    <a:p>
                      <a:pPr algn="just"/>
                      <a:r>
                        <a:rPr lang="es-MX" sz="800" b="0" baseline="0" dirty="0" smtClean="0">
                          <a:solidFill>
                            <a:schemeClr val="tx1"/>
                          </a:solidFill>
                          <a:latin typeface="KG Miss Kindy Chunky" panose="02000000000000000000" pitchFamily="2" charset="0"/>
                        </a:rPr>
                        <a:t>La higiene personal y la importancia que le debemos dar a este hábito. </a:t>
                      </a:r>
                    </a:p>
                    <a:p>
                      <a:pPr algn="just"/>
                      <a:r>
                        <a:rPr lang="es-MX" sz="800" b="0" baseline="0" dirty="0" smtClean="0">
                          <a:solidFill>
                            <a:schemeClr val="tx1"/>
                          </a:solidFill>
                          <a:latin typeface="KG Miss Kindy Chunky" panose="02000000000000000000" pitchFamily="2" charset="0"/>
                        </a:rPr>
                        <a:t>Este tema es de vital importancia ya que el niño puede conocer su cuerpo y debe aprender a cuidarlo, y es en esta edad cuando debe adquirir hábitos de higiene, y así llevarlos a la práctica.</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8685">
                <a:tc>
                  <a:txBody>
                    <a:bodyPr/>
                    <a:lstStyle/>
                    <a:p>
                      <a:pPr algn="just"/>
                      <a:r>
                        <a:rPr lang="es-MX" sz="1000" b="1" dirty="0" smtClean="0">
                          <a:solidFill>
                            <a:schemeClr val="tx1"/>
                          </a:solidFill>
                          <a:latin typeface="KG Miss Kindy Chunky" panose="02000000000000000000" pitchFamily="2" charset="0"/>
                        </a:rPr>
                        <a:t>PROPÓSITO DE LA SITUACIÓN DIDÁCTICA:</a:t>
                      </a:r>
                      <a:r>
                        <a:rPr lang="es-MX" sz="1000" b="1" baseline="0" dirty="0" smtClean="0">
                          <a:solidFill>
                            <a:schemeClr val="tx1"/>
                          </a:solidFill>
                          <a:latin typeface="KG Miss Kindy Chunky" panose="02000000000000000000" pitchFamily="2" charset="0"/>
                        </a:rPr>
                        <a:t> </a:t>
                      </a:r>
                      <a:r>
                        <a:rPr lang="es-MX" sz="800" b="0" baseline="0" dirty="0" smtClean="0">
                          <a:solidFill>
                            <a:schemeClr val="tx1"/>
                          </a:solidFill>
                          <a:latin typeface="KG Miss Kindy Chunky" panose="02000000000000000000" pitchFamily="2" charset="0"/>
                        </a:rPr>
                        <a:t>Favorecer en los diferentes aprendizajes esperados mediante la implementación de diferentes actividades innovadoras para crear un desarrollo integral de los alumnos.</a:t>
                      </a:r>
                    </a:p>
                    <a:p>
                      <a:pPr algn="just"/>
                      <a:r>
                        <a:rPr lang="es-MX" sz="800" b="0" baseline="0" dirty="0" smtClean="0">
                          <a:solidFill>
                            <a:schemeClr val="tx1"/>
                          </a:solidFill>
                          <a:latin typeface="KG Miss Kindy Chunky" panose="02000000000000000000" pitchFamily="2" charset="0"/>
                        </a:rPr>
                        <a:t>El niño a través de su cuerpo se expresa, juega y comunica. A medida que va creciendo desarrolla hábitos y esquemas de comportamiento que son indispensables en la vida cotidiana.</a:t>
                      </a:r>
                    </a:p>
                    <a:p>
                      <a:pPr algn="just"/>
                      <a:r>
                        <a:rPr lang="es-MX" sz="800" b="0" baseline="0" dirty="0" smtClean="0">
                          <a:solidFill>
                            <a:schemeClr val="tx1"/>
                          </a:solidFill>
                          <a:latin typeface="KG Miss Kindy Chunky" panose="02000000000000000000" pitchFamily="2" charset="0"/>
                        </a:rPr>
                        <a:t>Dentro de este contexto, el aprendizaje y afianzamiento de los hábitos de higiene, son muy importantes para su crecimiento y como forma de prevenir las enfermedades.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600">
                <a:tc>
                  <a:txBody>
                    <a:bodyPr/>
                    <a:lstStyle/>
                    <a:p>
                      <a:pPr algn="just"/>
                      <a:r>
                        <a:rPr lang="es-MX" sz="1000" b="1" dirty="0" smtClean="0">
                          <a:solidFill>
                            <a:schemeClr val="tx1"/>
                          </a:solidFill>
                          <a:latin typeface="KG Miss Kindy Chunky" panose="02000000000000000000" pitchFamily="2" charset="0"/>
                        </a:rPr>
                        <a:t>FECHA DE APLICACIÓN: </a:t>
                      </a:r>
                      <a:r>
                        <a:rPr lang="es-MX" sz="800" b="0" dirty="0" smtClean="0">
                          <a:solidFill>
                            <a:schemeClr val="tx1"/>
                          </a:solidFill>
                          <a:latin typeface="KG Miss Kindy Chunky" panose="02000000000000000000" pitchFamily="2" charset="0"/>
                        </a:rPr>
                        <a:t>04 al</a:t>
                      </a:r>
                      <a:r>
                        <a:rPr lang="es-MX" sz="800" b="0" baseline="0" dirty="0" smtClean="0">
                          <a:solidFill>
                            <a:schemeClr val="tx1"/>
                          </a:solidFill>
                          <a:latin typeface="KG Miss Kindy Chunky" panose="02000000000000000000" pitchFamily="2" charset="0"/>
                        </a:rPr>
                        <a:t> 15 de marzo de 2019.</a:t>
                      </a:r>
                      <a:endParaRPr lang="es-MX" sz="400" b="0" dirty="0">
                        <a:solidFill>
                          <a:schemeClr val="tx1"/>
                        </a:solidFill>
                        <a:latin typeface="KG Miss Kindy Chunky" panose="02000000000000000000" pitchFamily="2"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703808162"/>
              </p:ext>
            </p:extLst>
          </p:nvPr>
        </p:nvGraphicFramePr>
        <p:xfrm>
          <a:off x="697353" y="4901037"/>
          <a:ext cx="5336408" cy="698916"/>
        </p:xfrm>
        <a:graphic>
          <a:graphicData uri="http://schemas.openxmlformats.org/drawingml/2006/table">
            <a:tbl>
              <a:tblPr firstRow="1" firstCol="1" bandRow="1">
                <a:tableStyleId>{5940675A-B579-460E-94D1-54222C63F5DA}</a:tableStyleId>
              </a:tblPr>
              <a:tblGrid>
                <a:gridCol w="1600355"/>
                <a:gridCol w="1772156"/>
                <a:gridCol w="1963897"/>
              </a:tblGrid>
              <a:tr h="264069">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CAMPO DE FORMACIÓN ACADÉMICA</a:t>
                      </a:r>
                      <a:endParaRPr lang="es-MX" sz="700" dirty="0">
                        <a:solidFill>
                          <a:schemeClr val="bg1"/>
                        </a:solidFill>
                        <a:effectLst/>
                        <a:latin typeface="KG Miss Kindy Chunky" panose="02000000000000000000" pitchFamily="2" charset="0"/>
                      </a:endParaRPr>
                    </a:p>
                  </a:txBody>
                  <a:tcPr marT="0" marB="0" anchor="ctr">
                    <a:solidFill>
                      <a:srgbClr val="00B0F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1</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APRENDIZAJE ESPERADO</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tr>
              <a:tr h="152909">
                <a:tc rowSpan="3">
                  <a:txBody>
                    <a:bodyPr/>
                    <a:lstStyle/>
                    <a:p>
                      <a:pPr algn="ctr"/>
                      <a:r>
                        <a:rPr lang="es-MX" sz="700" dirty="0" smtClean="0">
                          <a:latin typeface="KG Miss Kindy Chunky" panose="02000000000000000000" pitchFamily="2" charset="0"/>
                        </a:rPr>
                        <a:t>Pensamiento</a:t>
                      </a:r>
                      <a:r>
                        <a:rPr lang="es-MX" sz="700" baseline="0" dirty="0" smtClean="0">
                          <a:latin typeface="KG Miss Kindy Chunky" panose="02000000000000000000" pitchFamily="2" charset="0"/>
                        </a:rPr>
                        <a:t> matemático</a:t>
                      </a:r>
                      <a:endParaRPr lang="es-MX" sz="700" dirty="0">
                        <a:latin typeface="KG Miss Kindy Chunky"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700" dirty="0" smtClean="0">
                          <a:effectLst/>
                          <a:latin typeface="KG Miss Kindy Chunky" panose="02000000000000000000" pitchFamily="2" charset="0"/>
                        </a:rPr>
                        <a:t>Forma</a:t>
                      </a:r>
                      <a:r>
                        <a:rPr lang="es-MX" sz="700" baseline="0" dirty="0" smtClean="0">
                          <a:effectLst/>
                          <a:latin typeface="KG Miss Kindy Chunky" panose="02000000000000000000" pitchFamily="2" charset="0"/>
                        </a:rPr>
                        <a:t>, espacio y medida</a:t>
                      </a: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algn="l">
                        <a:lnSpc>
                          <a:spcPct val="107000"/>
                        </a:lnSpc>
                        <a:spcAft>
                          <a:spcPts val="0"/>
                        </a:spcAft>
                      </a:pPr>
                      <a:r>
                        <a:rPr lang="es-MX" sz="700" dirty="0" smtClean="0">
                          <a:effectLst/>
                          <a:latin typeface="KG Miss Kindy Chunky" panose="02000000000000000000" pitchFamily="2" charset="0"/>
                          <a:ea typeface="Calibri" panose="020F0502020204030204" pitchFamily="34" charset="0"/>
                          <a:cs typeface="Times New Roman" panose="02020603050405020304" pitchFamily="18" charset="0"/>
                        </a:rPr>
                        <a:t>Mide objetos a distancias mediante el uso de unidades no convencionales. </a:t>
                      </a:r>
                    </a:p>
                  </a:txBody>
                  <a:tcPr marT="0" marB="0" anchor="ctr">
                    <a:solidFill>
                      <a:schemeClr val="bg1"/>
                    </a:solidFill>
                  </a:tcPr>
                </a:tc>
              </a:tr>
              <a:tr h="144477">
                <a:tc vMerge="1">
                  <a:txBody>
                    <a:bodyPr/>
                    <a:lstStyle/>
                    <a:p>
                      <a:endParaRPr lang="es-MX"/>
                    </a:p>
                  </a:txBody>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2</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00B0F0"/>
                    </a:solidFill>
                  </a:tcPr>
                </a:tc>
                <a:tc vMerge="1">
                  <a:txBody>
                    <a:bodyPr/>
                    <a:lstStyle/>
                    <a:p>
                      <a:endParaRPr lang="es-MX"/>
                    </a:p>
                  </a:txBody>
                  <a:tcPr/>
                </a:tc>
              </a:tr>
              <a:tr h="137461">
                <a:tc vMerge="1">
                  <a:txBody>
                    <a:bodyPr/>
                    <a:lstStyle/>
                    <a:p>
                      <a:endParaRPr lang="es-MX"/>
                    </a:p>
                  </a:txBody>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Magnitudes</a:t>
                      </a:r>
                      <a:r>
                        <a:rPr lang="es-MX" sz="700" baseline="0" dirty="0" smtClean="0">
                          <a:effectLst/>
                          <a:latin typeface="KG Miss Kindy Chunky" panose="02000000000000000000" pitchFamily="2" charset="0"/>
                          <a:ea typeface="+mn-ea"/>
                          <a:cs typeface="+mn-cs"/>
                        </a:rPr>
                        <a:t> y medidas</a:t>
                      </a: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89722801"/>
              </p:ext>
            </p:extLst>
          </p:nvPr>
        </p:nvGraphicFramePr>
        <p:xfrm>
          <a:off x="697572" y="5667739"/>
          <a:ext cx="5336408" cy="869724"/>
        </p:xfrm>
        <a:graphic>
          <a:graphicData uri="http://schemas.openxmlformats.org/drawingml/2006/table">
            <a:tbl>
              <a:tblPr firstRow="1" firstCol="1" bandRow="1">
                <a:tableStyleId>{5940675A-B579-460E-94D1-54222C63F5DA}</a:tableStyleId>
              </a:tblPr>
              <a:tblGrid>
                <a:gridCol w="1600355"/>
                <a:gridCol w="1772156"/>
                <a:gridCol w="1963897"/>
              </a:tblGrid>
              <a:tr h="249689">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CAMPO DE FORMACIÓN ACADÉMICA</a:t>
                      </a:r>
                      <a:endParaRPr lang="es-MX" sz="700" dirty="0">
                        <a:solidFill>
                          <a:schemeClr val="bg1"/>
                        </a:solidFill>
                        <a:effectLst/>
                        <a:latin typeface="KG Miss Kindy Chunky" panose="02000000000000000000" pitchFamily="2" charset="0"/>
                      </a:endParaRPr>
                    </a:p>
                  </a:txBody>
                  <a:tcPr marT="0" marB="0" anchor="ctr">
                    <a:solidFill>
                      <a:srgbClr val="FF000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1</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FF000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APRENDIZAJE ESPERADO</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FF0000"/>
                    </a:solidFill>
                  </a:tcPr>
                </a:tc>
              </a:tr>
              <a:tr h="144583">
                <a:tc rowSpan="3">
                  <a:txBody>
                    <a:bodyPr/>
                    <a:lstStyle/>
                    <a:p>
                      <a:pPr algn="ctr"/>
                      <a:r>
                        <a:rPr lang="es-MX" sz="700" dirty="0" smtClean="0">
                          <a:latin typeface="KG Miss Kindy Chunky" panose="02000000000000000000" pitchFamily="2" charset="0"/>
                        </a:rPr>
                        <a:t>Lenguaje y comunicación</a:t>
                      </a:r>
                      <a:endParaRPr lang="es-MX" sz="700" dirty="0">
                        <a:latin typeface="KG Miss Kindy Chunky"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Participación social</a:t>
                      </a: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marL="0" indent="0" algn="l">
                        <a:lnSpc>
                          <a:spcPct val="107000"/>
                        </a:lnSpc>
                        <a:spcAft>
                          <a:spcPts val="0"/>
                        </a:spcAft>
                        <a:buFont typeface="Arial" panose="020B0604020202020204" pitchFamily="34" charset="0"/>
                        <a:buNone/>
                      </a:pPr>
                      <a:r>
                        <a:rPr lang="es-MX" sz="700" dirty="0" smtClean="0">
                          <a:effectLst/>
                          <a:latin typeface="KG Miss Kindy Chunky" panose="02000000000000000000" pitchFamily="2" charset="0"/>
                        </a:rPr>
                        <a:t>Escribe instructivos, cartas, recados y señalamientos utilizando recursos propios. </a:t>
                      </a:r>
                    </a:p>
                  </a:txBody>
                  <a:tcPr marT="0" marB="0" anchor="ctr">
                    <a:solidFill>
                      <a:schemeClr val="bg1"/>
                    </a:solidFill>
                  </a:tcPr>
                </a:tc>
              </a:tr>
              <a:tr h="132933">
                <a:tc vMerge="1">
                  <a:txBody>
                    <a:bodyPr/>
                    <a:lstStyle/>
                    <a:p>
                      <a:endParaRPr lang="es-MX"/>
                    </a:p>
                  </a:txBody>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2</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FF0000"/>
                    </a:solidFill>
                  </a:tcPr>
                </a:tc>
                <a:tc vMerge="1">
                  <a:txBody>
                    <a:bodyPr/>
                    <a:lstStyle/>
                    <a:p>
                      <a:endParaRPr lang="es-MX"/>
                    </a:p>
                  </a:txBody>
                  <a:tcPr/>
                </a:tc>
              </a:tr>
              <a:tr h="215711">
                <a:tc vMerge="1">
                  <a:txBody>
                    <a:bodyPr/>
                    <a:lstStyle/>
                    <a:p>
                      <a:endParaRPr lang="es-MX"/>
                    </a:p>
                  </a:txBody>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Producción e interpretación de una diversidad de textos cotidianos </a:t>
                      </a:r>
                    </a:p>
                  </a:txBody>
                  <a:tcPr marT="0" marB="0" anchor="ctr">
                    <a:solidFill>
                      <a:schemeClr val="bg1"/>
                    </a:solidFill>
                  </a:tcPr>
                </a:tc>
                <a:tc vMerge="1">
                  <a:txBody>
                    <a:bodyPr/>
                    <a:lstStyle/>
                    <a:p>
                      <a:endParaRPr lang="es-MX"/>
                    </a:p>
                  </a:txBody>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32882753"/>
              </p:ext>
            </p:extLst>
          </p:nvPr>
        </p:nvGraphicFramePr>
        <p:xfrm>
          <a:off x="678522" y="4169117"/>
          <a:ext cx="5336408" cy="681998"/>
        </p:xfrm>
        <a:graphic>
          <a:graphicData uri="http://schemas.openxmlformats.org/drawingml/2006/table">
            <a:tbl>
              <a:tblPr firstRow="1" firstCol="1" bandRow="1">
                <a:tableStyleId>{5940675A-B579-460E-94D1-54222C63F5DA}</a:tableStyleId>
              </a:tblPr>
              <a:tblGrid>
                <a:gridCol w="1600355"/>
                <a:gridCol w="1772156"/>
                <a:gridCol w="1963897"/>
              </a:tblGrid>
              <a:tr h="264069">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CAMPO DE FORMACIÓN ACADÉMICA</a:t>
                      </a:r>
                      <a:endParaRPr lang="es-MX" sz="700" dirty="0">
                        <a:solidFill>
                          <a:schemeClr val="bg1"/>
                        </a:solidFill>
                        <a:effectLst/>
                        <a:latin typeface="KG Miss Kindy Chunky" panose="02000000000000000000" pitchFamily="2" charset="0"/>
                      </a:endParaRPr>
                    </a:p>
                  </a:txBody>
                  <a:tcPr marT="0" marB="0" anchor="ctr">
                    <a:solidFill>
                      <a:srgbClr val="92D05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1</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APRENDIZAJE ESPERADO</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tr>
              <a:tr h="152909">
                <a:tc rowSpan="3">
                  <a:txBody>
                    <a:bodyPr/>
                    <a:lstStyle/>
                    <a:p>
                      <a:pPr algn="ctr"/>
                      <a:r>
                        <a:rPr lang="es-MX" sz="700" dirty="0" smtClean="0">
                          <a:latin typeface="KG Miss Kindy Chunky" panose="02000000000000000000" pitchFamily="2" charset="0"/>
                        </a:rPr>
                        <a:t>Exploración y comprensión</a:t>
                      </a:r>
                      <a:r>
                        <a:rPr lang="es-MX" sz="700" baseline="0" dirty="0" smtClean="0">
                          <a:latin typeface="KG Miss Kindy Chunky" panose="02000000000000000000" pitchFamily="2" charset="0"/>
                        </a:rPr>
                        <a:t> del mundo natural y social</a:t>
                      </a:r>
                      <a:endParaRPr lang="es-MX" sz="700" dirty="0">
                        <a:latin typeface="KG Miss Kindy Chunky" panose="02000000000000000000" pitchFamily="2" charset="0"/>
                      </a:endParaRPr>
                    </a:p>
                  </a:txBody>
                  <a:tcPr marT="0" marB="0" anchor="ctr">
                    <a:solidFill>
                      <a:schemeClr val="bg1"/>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Mundo natural</a:t>
                      </a: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rowSpan="3">
                  <a:txBody>
                    <a:bodyPr/>
                    <a:lstStyle/>
                    <a:p>
                      <a:pPr marL="0" indent="0" algn="l">
                        <a:lnSpc>
                          <a:spcPct val="107000"/>
                        </a:lnSpc>
                        <a:spcAft>
                          <a:spcPts val="0"/>
                        </a:spcAft>
                        <a:buFont typeface="Arial" panose="020B0604020202020204" pitchFamily="34" charset="0"/>
                        <a:buNone/>
                      </a:pPr>
                      <a:r>
                        <a:rPr lang="es-MX" sz="700" dirty="0" smtClean="0">
                          <a:effectLst/>
                          <a:latin typeface="KG Miss Kindy Chunky" panose="02000000000000000000" pitchFamily="2" charset="0"/>
                          <a:ea typeface="Calibri" panose="020F0502020204030204" pitchFamily="34" charset="0"/>
                          <a:cs typeface="Times New Roman" panose="02020603050405020304" pitchFamily="18" charset="0"/>
                        </a:rPr>
                        <a:t>Practica hábitos de higiene personal para mantenerse saludable</a:t>
                      </a:r>
                    </a:p>
                  </a:txBody>
                  <a:tcPr marT="0" marB="0" anchor="ctr">
                    <a:solidFill>
                      <a:schemeClr val="bg1"/>
                    </a:solidFill>
                  </a:tcPr>
                </a:tc>
              </a:tr>
              <a:tr h="144477">
                <a:tc vMerge="1">
                  <a:txBody>
                    <a:bodyPr/>
                    <a:lstStyle/>
                    <a:p>
                      <a:endParaRPr lang="es-MX"/>
                    </a:p>
                  </a:txBody>
                  <a:tcPr/>
                </a:tc>
                <a:tc>
                  <a:txBody>
                    <a:bodyPr/>
                    <a:lstStyle/>
                    <a:p>
                      <a:pPr algn="ctr">
                        <a:lnSpc>
                          <a:spcPct val="107000"/>
                        </a:lnSpc>
                        <a:spcAft>
                          <a:spcPts val="0"/>
                        </a:spcAft>
                      </a:pPr>
                      <a:r>
                        <a:rPr lang="es-MX" sz="700" dirty="0" smtClean="0">
                          <a:solidFill>
                            <a:schemeClr val="bg1"/>
                          </a:solidFill>
                          <a:effectLst/>
                          <a:latin typeface="KG Miss Kindy Chunky" panose="02000000000000000000" pitchFamily="2" charset="0"/>
                        </a:rPr>
                        <a:t>ORGANIZADOR CURRICULAR 2</a:t>
                      </a:r>
                      <a:endParaRPr lang="es-MX" sz="7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rgbClr val="92D050"/>
                    </a:solidFill>
                  </a:tcPr>
                </a:tc>
                <a:tc vMerge="1">
                  <a:txBody>
                    <a:bodyPr/>
                    <a:lstStyle/>
                    <a:p>
                      <a:endParaRPr lang="es-MX"/>
                    </a:p>
                  </a:txBody>
                  <a:tcPr/>
                </a:tc>
              </a:tr>
              <a:tr h="120543">
                <a:tc vMerge="1">
                  <a:txBody>
                    <a:bodyPr/>
                    <a:lstStyle/>
                    <a:p>
                      <a:endParaRPr lang="es-MX"/>
                    </a:p>
                  </a:txBody>
                  <a:tcPr/>
                </a:tc>
                <a:tc>
                  <a:txBody>
                    <a:bodyPr/>
                    <a:lstStyle/>
                    <a:p>
                      <a:pPr algn="ctr">
                        <a:lnSpc>
                          <a:spcPct val="107000"/>
                        </a:lnSpc>
                        <a:spcAft>
                          <a:spcPts val="0"/>
                        </a:spcAft>
                      </a:pPr>
                      <a:r>
                        <a:rPr lang="es-MX" sz="700" baseline="0" dirty="0" smtClean="0">
                          <a:effectLst/>
                          <a:latin typeface="KG Miss Kindy Chunky" panose="02000000000000000000" pitchFamily="2" charset="0"/>
                          <a:ea typeface="+mn-ea"/>
                          <a:cs typeface="+mn-cs"/>
                        </a:rPr>
                        <a:t>Cuidado de la salud</a:t>
                      </a:r>
                      <a:endParaRPr lang="es-MX" sz="7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T="0" marB="0" anchor="ctr">
                    <a:solidFill>
                      <a:schemeClr val="bg1"/>
                    </a:solidFill>
                  </a:tcPr>
                </a:tc>
                <a:tc vMerge="1">
                  <a:txBody>
                    <a:bodyPr/>
                    <a:lstStyle/>
                    <a:p>
                      <a:endParaRPr lang="es-MX"/>
                    </a:p>
                  </a:txBody>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983957776"/>
              </p:ext>
            </p:extLst>
          </p:nvPr>
        </p:nvGraphicFramePr>
        <p:xfrm>
          <a:off x="446543" y="6635657"/>
          <a:ext cx="5915025" cy="1614236"/>
        </p:xfrm>
        <a:graphic>
          <a:graphicData uri="http://schemas.openxmlformats.org/drawingml/2006/table">
            <a:tbl>
              <a:tblPr firstRow="1" firstCol="1" bandRow="1">
                <a:tableStyleId>{5940675A-B579-460E-94D1-54222C63F5DA}</a:tableStyleId>
              </a:tblPr>
              <a:tblGrid>
                <a:gridCol w="667149"/>
                <a:gridCol w="679939"/>
                <a:gridCol w="3341077"/>
                <a:gridCol w="611941"/>
                <a:gridCol w="614919"/>
              </a:tblGrid>
              <a:tr h="586743">
                <a:tc>
                  <a:txBody>
                    <a:bodyPr/>
                    <a:lstStyle/>
                    <a:p>
                      <a:pPr algn="ctr">
                        <a:lnSpc>
                          <a:spcPct val="107000"/>
                        </a:lnSpc>
                        <a:spcAft>
                          <a:spcPts val="0"/>
                        </a:spcAft>
                      </a:pPr>
                      <a:r>
                        <a:rPr lang="es-MX" sz="900" dirty="0">
                          <a:solidFill>
                            <a:schemeClr val="bg1"/>
                          </a:solidFill>
                          <a:effectLst/>
                          <a:latin typeface="KG Miss Kindy Chunky" panose="02000000000000000000" pitchFamily="2" charset="0"/>
                        </a:rPr>
                        <a:t>Periodos Anuales</a:t>
                      </a:r>
                      <a:endParaRPr lang="es-MX" sz="800" dirty="0">
                        <a:solidFill>
                          <a:schemeClr val="bg1"/>
                        </a:solidFill>
                        <a:effectLst/>
                        <a:latin typeface="KG Miss Kindy Chunky" panose="02000000000000000000" pitchFamily="2" charset="0"/>
                      </a:endParaRPr>
                    </a:p>
                    <a:p>
                      <a:pPr algn="ctr">
                        <a:lnSpc>
                          <a:spcPct val="107000"/>
                        </a:lnSpc>
                        <a:spcAft>
                          <a:spcPts val="0"/>
                        </a:spcAft>
                      </a:pPr>
                      <a:r>
                        <a:rPr lang="es-MX" sz="900" dirty="0">
                          <a:solidFill>
                            <a:schemeClr val="bg1"/>
                          </a:solidFill>
                          <a:effectLst/>
                          <a:latin typeface="KG Miss Kindy Chunky" panose="02000000000000000000" pitchFamily="2" charset="0"/>
                        </a:rPr>
                        <a:t>1º y 2º</a:t>
                      </a:r>
                      <a:endParaRPr lang="es-MX" sz="8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nchor="ctr">
                    <a:solidFill>
                      <a:srgbClr val="FFC000"/>
                    </a:solidFill>
                  </a:tcPr>
                </a:tc>
                <a:tc>
                  <a:txBody>
                    <a:bodyPr/>
                    <a:lstStyle/>
                    <a:p>
                      <a:pPr algn="ctr">
                        <a:lnSpc>
                          <a:spcPct val="107000"/>
                        </a:lnSpc>
                        <a:spcAft>
                          <a:spcPts val="0"/>
                        </a:spcAft>
                      </a:pPr>
                      <a:r>
                        <a:rPr lang="es-MX" sz="900" dirty="0">
                          <a:solidFill>
                            <a:schemeClr val="bg1"/>
                          </a:solidFill>
                          <a:effectLst/>
                          <a:latin typeface="KG Miss Kindy Chunky" panose="02000000000000000000" pitchFamily="2" charset="0"/>
                        </a:rPr>
                        <a:t>Periodos</a:t>
                      </a:r>
                      <a:endParaRPr lang="es-MX" sz="800" dirty="0">
                        <a:solidFill>
                          <a:schemeClr val="bg1"/>
                        </a:solidFill>
                        <a:effectLst/>
                        <a:latin typeface="KG Miss Kindy Chunky" panose="02000000000000000000" pitchFamily="2" charset="0"/>
                      </a:endParaRPr>
                    </a:p>
                    <a:p>
                      <a:pPr algn="ctr">
                        <a:lnSpc>
                          <a:spcPct val="107000"/>
                        </a:lnSpc>
                        <a:spcAft>
                          <a:spcPts val="0"/>
                        </a:spcAft>
                      </a:pPr>
                      <a:r>
                        <a:rPr lang="es-MX" sz="900" dirty="0">
                          <a:solidFill>
                            <a:schemeClr val="bg1"/>
                          </a:solidFill>
                          <a:effectLst/>
                          <a:latin typeface="KG Miss Kindy Chunky" panose="02000000000000000000" pitchFamily="2" charset="0"/>
                        </a:rPr>
                        <a:t>Anuales</a:t>
                      </a:r>
                      <a:endParaRPr lang="es-MX" sz="800" dirty="0">
                        <a:solidFill>
                          <a:schemeClr val="bg1"/>
                        </a:solidFill>
                        <a:effectLst/>
                        <a:latin typeface="KG Miss Kindy Chunky" panose="02000000000000000000" pitchFamily="2" charset="0"/>
                      </a:endParaRPr>
                    </a:p>
                    <a:p>
                      <a:pPr algn="ctr">
                        <a:lnSpc>
                          <a:spcPct val="107000"/>
                        </a:lnSpc>
                        <a:spcAft>
                          <a:spcPts val="0"/>
                        </a:spcAft>
                      </a:pPr>
                      <a:r>
                        <a:rPr lang="es-MX" sz="900" dirty="0">
                          <a:solidFill>
                            <a:schemeClr val="bg1"/>
                          </a:solidFill>
                          <a:effectLst/>
                          <a:latin typeface="KG Miss Kindy Chunky" panose="02000000000000000000" pitchFamily="2" charset="0"/>
                        </a:rPr>
                        <a:t>3º </a:t>
                      </a:r>
                      <a:endParaRPr lang="es-MX" sz="8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nchor="ctr">
                    <a:solidFill>
                      <a:srgbClr val="FF7C80"/>
                    </a:solidFill>
                  </a:tcPr>
                </a:tc>
                <a:tc>
                  <a:txBody>
                    <a:bodyPr/>
                    <a:lstStyle/>
                    <a:p>
                      <a:pPr algn="ctr">
                        <a:lnSpc>
                          <a:spcPct val="107000"/>
                        </a:lnSpc>
                        <a:spcAft>
                          <a:spcPts val="0"/>
                        </a:spcAft>
                      </a:pPr>
                      <a:r>
                        <a:rPr lang="es-MX" sz="900" dirty="0">
                          <a:solidFill>
                            <a:schemeClr val="bg1"/>
                          </a:solidFill>
                          <a:effectLst/>
                          <a:latin typeface="KG Miss Kindy Chunky" panose="02000000000000000000" pitchFamily="2" charset="0"/>
                        </a:rPr>
                        <a:t>Campo de Formación Académica/</a:t>
                      </a:r>
                      <a:r>
                        <a:rPr lang="es-MX" sz="800" dirty="0">
                          <a:solidFill>
                            <a:schemeClr val="bg1"/>
                          </a:solidFill>
                          <a:effectLst/>
                          <a:latin typeface="KG Miss Kindy Chunky" panose="02000000000000000000" pitchFamily="2" charset="0"/>
                        </a:rPr>
                        <a:t> </a:t>
                      </a:r>
                      <a:r>
                        <a:rPr lang="es-MX" sz="900" dirty="0">
                          <a:solidFill>
                            <a:schemeClr val="bg1"/>
                          </a:solidFill>
                          <a:effectLst/>
                          <a:latin typeface="KG Miss Kindy Chunky" panose="02000000000000000000" pitchFamily="2" charset="0"/>
                        </a:rPr>
                        <a:t>Áreas de Desarrollo Personal y Social</a:t>
                      </a:r>
                      <a:endParaRPr lang="es-MX" sz="8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nchor="ctr">
                    <a:solidFill>
                      <a:srgbClr val="CC66FF"/>
                    </a:solidFill>
                  </a:tcPr>
                </a:tc>
                <a:tc>
                  <a:txBody>
                    <a:bodyPr/>
                    <a:lstStyle/>
                    <a:p>
                      <a:pPr algn="ctr">
                        <a:lnSpc>
                          <a:spcPct val="107000"/>
                        </a:lnSpc>
                        <a:spcAft>
                          <a:spcPts val="0"/>
                        </a:spcAft>
                      </a:pPr>
                      <a:r>
                        <a:rPr lang="es-MX" sz="900" dirty="0">
                          <a:solidFill>
                            <a:schemeClr val="bg1"/>
                          </a:solidFill>
                          <a:effectLst/>
                          <a:latin typeface="KG Miss Kindy Chunky" panose="02000000000000000000" pitchFamily="2" charset="0"/>
                        </a:rPr>
                        <a:t>Horas por semana</a:t>
                      </a:r>
                      <a:endParaRPr lang="es-MX" sz="800" dirty="0">
                        <a:solidFill>
                          <a:schemeClr val="bg1"/>
                        </a:solidFill>
                        <a:effectLst/>
                        <a:latin typeface="KG Miss Kindy Chunky" panose="02000000000000000000" pitchFamily="2" charset="0"/>
                      </a:endParaRPr>
                    </a:p>
                    <a:p>
                      <a:pPr algn="ctr">
                        <a:lnSpc>
                          <a:spcPct val="107000"/>
                        </a:lnSpc>
                        <a:spcAft>
                          <a:spcPts val="0"/>
                        </a:spcAft>
                      </a:pPr>
                      <a:r>
                        <a:rPr lang="es-MX" sz="900" dirty="0">
                          <a:solidFill>
                            <a:schemeClr val="bg1"/>
                          </a:solidFill>
                          <a:effectLst/>
                          <a:latin typeface="KG Miss Kindy Chunky" panose="02000000000000000000" pitchFamily="2" charset="0"/>
                        </a:rPr>
                        <a:t> 1º y 2º </a:t>
                      </a:r>
                      <a:endParaRPr lang="es-MX" sz="8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nchor="ctr">
                    <a:solidFill>
                      <a:srgbClr val="FFC000"/>
                    </a:solidFill>
                  </a:tcPr>
                </a:tc>
                <a:tc>
                  <a:txBody>
                    <a:bodyPr/>
                    <a:lstStyle/>
                    <a:p>
                      <a:pPr algn="ctr">
                        <a:lnSpc>
                          <a:spcPct val="107000"/>
                        </a:lnSpc>
                        <a:spcAft>
                          <a:spcPts val="0"/>
                        </a:spcAft>
                      </a:pPr>
                      <a:r>
                        <a:rPr lang="es-MX" sz="900" dirty="0">
                          <a:solidFill>
                            <a:schemeClr val="bg1"/>
                          </a:solidFill>
                          <a:effectLst/>
                          <a:latin typeface="KG Miss Kindy Chunky" panose="02000000000000000000" pitchFamily="2" charset="0"/>
                        </a:rPr>
                        <a:t>Horas por semana</a:t>
                      </a:r>
                      <a:endParaRPr lang="es-MX" sz="800" dirty="0">
                        <a:solidFill>
                          <a:schemeClr val="bg1"/>
                        </a:solidFill>
                        <a:effectLst/>
                        <a:latin typeface="KG Miss Kindy Chunky" panose="02000000000000000000" pitchFamily="2" charset="0"/>
                      </a:endParaRPr>
                    </a:p>
                    <a:p>
                      <a:pPr algn="ctr">
                        <a:lnSpc>
                          <a:spcPct val="107000"/>
                        </a:lnSpc>
                        <a:spcAft>
                          <a:spcPts val="0"/>
                        </a:spcAft>
                      </a:pPr>
                      <a:r>
                        <a:rPr lang="es-MX" sz="900" dirty="0">
                          <a:solidFill>
                            <a:schemeClr val="bg1"/>
                          </a:solidFill>
                          <a:effectLst/>
                          <a:latin typeface="KG Miss Kindy Chunky" panose="02000000000000000000" pitchFamily="2" charset="0"/>
                        </a:rPr>
                        <a:t>3º</a:t>
                      </a:r>
                      <a:endParaRPr lang="es-MX" sz="8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nchor="ctr">
                    <a:solidFill>
                      <a:srgbClr val="FF7C80"/>
                    </a:solidFill>
                  </a:tcPr>
                </a:tc>
              </a:tr>
              <a:tr h="146686">
                <a:tc>
                  <a:txBody>
                    <a:bodyPr/>
                    <a:lstStyle/>
                    <a:p>
                      <a:pPr algn="ctr">
                        <a:lnSpc>
                          <a:spcPct val="107000"/>
                        </a:lnSpc>
                        <a:spcAft>
                          <a:spcPts val="0"/>
                        </a:spcAft>
                      </a:pPr>
                      <a:r>
                        <a:rPr lang="es-MX" sz="900">
                          <a:effectLst/>
                          <a:latin typeface="KG Miss Kindy Chunky" panose="02000000000000000000" pitchFamily="2" charset="0"/>
                        </a:rPr>
                        <a:t>140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100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Lenguaje y Comunicación</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3</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r h="146686">
                <a:tc>
                  <a:txBody>
                    <a:bodyPr/>
                    <a:lstStyle/>
                    <a:p>
                      <a:pPr algn="ctr">
                        <a:lnSpc>
                          <a:spcPct val="107000"/>
                        </a:lnSpc>
                        <a:spcAft>
                          <a:spcPts val="0"/>
                        </a:spcAft>
                      </a:pPr>
                      <a:r>
                        <a:rPr lang="es-MX" sz="900">
                          <a:effectLst/>
                          <a:latin typeface="KG Miss Kindy Chunky" panose="02000000000000000000" pitchFamily="2" charset="0"/>
                        </a:rPr>
                        <a:t>80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80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Pensamiento Matemático</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r h="146686">
                <a:tc>
                  <a:txBody>
                    <a:bodyPr/>
                    <a:lstStyle/>
                    <a:p>
                      <a:pPr algn="ctr">
                        <a:lnSpc>
                          <a:spcPct val="107000"/>
                        </a:lnSpc>
                        <a:spcAft>
                          <a:spcPts val="0"/>
                        </a:spcAft>
                      </a:pPr>
                      <a:r>
                        <a:rPr lang="es-MX" sz="900">
                          <a:effectLst/>
                          <a:latin typeface="KG Miss Kindy Chunky" panose="02000000000000000000" pitchFamily="2" charset="0"/>
                        </a:rPr>
                        <a:t>80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dirty="0">
                          <a:effectLst/>
                          <a:latin typeface="KG Miss Kindy Chunky" panose="02000000000000000000" pitchFamily="2" charset="0"/>
                        </a:rPr>
                        <a:t>80</a:t>
                      </a:r>
                      <a:endParaRPr lang="es-MX" sz="8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Exploración y Comprensión del Mundo Natural y Social</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r h="146686">
                <a:tc>
                  <a:txBody>
                    <a:bodyPr/>
                    <a:lstStyle/>
                    <a:p>
                      <a:pPr algn="ctr">
                        <a:lnSpc>
                          <a:spcPct val="107000"/>
                        </a:lnSpc>
                        <a:spcAft>
                          <a:spcPts val="0"/>
                        </a:spcAft>
                      </a:pPr>
                      <a:r>
                        <a:rPr lang="es-MX" sz="900">
                          <a:effectLst/>
                          <a:latin typeface="KG Miss Kindy Chunky" panose="02000000000000000000" pitchFamily="2" charset="0"/>
                        </a:rPr>
                        <a:t>90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60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Educación Socioemocional</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1</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r h="146686">
                <a:tc>
                  <a:txBody>
                    <a:bodyPr/>
                    <a:lstStyle/>
                    <a:p>
                      <a:pPr algn="ctr">
                        <a:lnSpc>
                          <a:spcPct val="107000"/>
                        </a:lnSpc>
                        <a:spcAft>
                          <a:spcPts val="0"/>
                        </a:spcAft>
                      </a:pPr>
                      <a:r>
                        <a:rPr lang="es-MX" sz="900">
                          <a:effectLst/>
                          <a:latin typeface="KG Miss Kindy Chunky" panose="02000000000000000000" pitchFamily="2" charset="0"/>
                        </a:rPr>
                        <a:t>90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60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Artes</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2</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1</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r h="146686">
                <a:tc>
                  <a:txBody>
                    <a:bodyPr/>
                    <a:lstStyle/>
                    <a:p>
                      <a:pPr algn="ctr">
                        <a:lnSpc>
                          <a:spcPct val="107000"/>
                        </a:lnSpc>
                        <a:spcAft>
                          <a:spcPts val="0"/>
                        </a:spcAft>
                      </a:pPr>
                      <a:r>
                        <a:rPr lang="es-MX" sz="900" dirty="0">
                          <a:effectLst/>
                          <a:latin typeface="KG Miss Kindy Chunky" panose="02000000000000000000" pitchFamily="2" charset="0"/>
                        </a:rPr>
                        <a:t>40</a:t>
                      </a:r>
                      <a:endParaRPr lang="es-MX" sz="8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40</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Educación Física</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a:effectLst/>
                          <a:latin typeface="KG Miss Kindy Chunky" panose="02000000000000000000" pitchFamily="2" charset="0"/>
                        </a:rPr>
                        <a:t>1</a:t>
                      </a:r>
                      <a:endParaRPr lang="es-MX" sz="8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c>
                  <a:txBody>
                    <a:bodyPr/>
                    <a:lstStyle/>
                    <a:p>
                      <a:pPr algn="ctr">
                        <a:lnSpc>
                          <a:spcPct val="107000"/>
                        </a:lnSpc>
                        <a:spcAft>
                          <a:spcPts val="0"/>
                        </a:spcAft>
                      </a:pPr>
                      <a:r>
                        <a:rPr lang="es-MX" sz="900" dirty="0">
                          <a:effectLst/>
                          <a:latin typeface="KG Miss Kindy Chunky" panose="02000000000000000000" pitchFamily="2" charset="0"/>
                        </a:rPr>
                        <a:t>1</a:t>
                      </a:r>
                      <a:endParaRPr lang="es-MX" sz="8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51402" marR="51402" marT="0" marB="0"/>
                </a:tc>
              </a:tr>
            </a:tbl>
          </a:graphicData>
        </a:graphic>
      </p:graphicFrame>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930" y="2602522"/>
            <a:ext cx="1735624" cy="1336431"/>
          </a:xfrm>
          <a:prstGeom prst="rect">
            <a:avLst/>
          </a:prstGeom>
        </p:spPr>
      </p:pic>
    </p:spTree>
    <p:extLst>
      <p:ext uri="{BB962C8B-B14F-4D97-AF65-F5344CB8AC3E}">
        <p14:creationId xmlns:p14="http://schemas.microsoft.com/office/powerpoint/2010/main" val="77019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310783" y="353291"/>
            <a:ext cx="6183801" cy="7489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576619" y="670987"/>
            <a:ext cx="4060389" cy="646331"/>
          </a:xfrm>
          <a:prstGeom prst="rect">
            <a:avLst/>
          </a:prstGeom>
          <a:noFill/>
        </p:spPr>
        <p:txBody>
          <a:bodyPr wrap="square" rtlCol="0">
            <a:spAutoFit/>
          </a:bodyPr>
          <a:lstStyle/>
          <a:p>
            <a:pPr algn="ctr"/>
            <a:r>
              <a:rPr lang="es-MX" sz="36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CRONOGRAMA</a:t>
            </a:r>
            <a:endParaRPr lang="es-MX" sz="3600" dirty="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63009868"/>
              </p:ext>
            </p:extLst>
          </p:nvPr>
        </p:nvGraphicFramePr>
        <p:xfrm>
          <a:off x="540327" y="1761057"/>
          <a:ext cx="5695880" cy="5844569"/>
        </p:xfrm>
        <a:graphic>
          <a:graphicData uri="http://schemas.openxmlformats.org/drawingml/2006/table">
            <a:tbl>
              <a:tblPr firstRow="1" firstCol="1" bandRow="1">
                <a:tableStyleId>{5940675A-B579-460E-94D1-54222C63F5DA}</a:tableStyleId>
              </a:tblPr>
              <a:tblGrid>
                <a:gridCol w="947795"/>
                <a:gridCol w="995640"/>
                <a:gridCol w="846408"/>
                <a:gridCol w="1063990"/>
                <a:gridCol w="1063990"/>
                <a:gridCol w="778057"/>
              </a:tblGrid>
              <a:tr h="218955">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 </a:t>
                      </a:r>
                      <a:endParaRPr lang="es-MX" sz="600" dirty="0">
                        <a:solidFill>
                          <a:schemeClr val="bg1"/>
                        </a:solidFill>
                        <a:effectLst/>
                        <a:latin typeface="KG Miss Kindy Chunky" panose="02000000000000000000" pitchFamily="2" charset="0"/>
                      </a:endParaRPr>
                    </a:p>
                    <a:p>
                      <a:pPr algn="ctr">
                        <a:lnSpc>
                          <a:spcPct val="107000"/>
                        </a:lnSpc>
                        <a:spcAft>
                          <a:spcPts val="0"/>
                        </a:spcAft>
                      </a:pPr>
                      <a:r>
                        <a:rPr lang="es-MX" sz="700" dirty="0">
                          <a:solidFill>
                            <a:schemeClr val="bg1"/>
                          </a:solidFill>
                          <a:effectLst/>
                          <a:latin typeface="KG Miss Kindy Chunky" panose="02000000000000000000" pitchFamily="2" charset="0"/>
                        </a:rPr>
                        <a:t> </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LUNES</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MARTES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MIERCOLES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JUEVES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VIERNES</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r>
              <a:tr h="437910">
                <a:tc>
                  <a:txBody>
                    <a:bodyPr/>
                    <a:lstStyle/>
                    <a:p>
                      <a:pPr algn="ctr">
                        <a:lnSpc>
                          <a:spcPct val="107000"/>
                        </a:lnSpc>
                        <a:spcAft>
                          <a:spcPts val="0"/>
                        </a:spcAft>
                      </a:pPr>
                      <a:r>
                        <a:rPr lang="es-MX" sz="700">
                          <a:solidFill>
                            <a:schemeClr val="bg1"/>
                          </a:solidFill>
                          <a:effectLst/>
                          <a:latin typeface="KG Miss Kindy Chunky" panose="02000000000000000000" pitchFamily="2" charset="0"/>
                        </a:rPr>
                        <a:t>8:30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a</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8:50</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effectLst/>
                          <a:latin typeface="KG Miss Kindy Chunky" panose="02000000000000000000" pitchFamily="2" charset="0"/>
                        </a:rPr>
                        <a:t>Actividades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Iniciales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Actividades</a:t>
                      </a:r>
                      <a:endParaRPr lang="es-MX" sz="600">
                        <a:effectLst/>
                        <a:latin typeface="KG Miss Kindy Chunky" panose="02000000000000000000" pitchFamily="2" charset="0"/>
                      </a:endParaRPr>
                    </a:p>
                    <a:p>
                      <a:pPr algn="ctr">
                        <a:lnSpc>
                          <a:spcPct val="107000"/>
                        </a:lnSpc>
                        <a:spcAft>
                          <a:spcPts val="0"/>
                        </a:spcAft>
                      </a:pPr>
                      <a:r>
                        <a:rPr lang="es-MX" sz="700">
                          <a:effectLst/>
                          <a:latin typeface="KG Miss Kindy Chunky" panose="02000000000000000000" pitchFamily="2" charset="0"/>
                        </a:rPr>
                        <a:t>Iniciales</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Actividades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Iniciales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Actividades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Iniciales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Actividades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Iniciales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328433">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8:50 </a:t>
                      </a:r>
                      <a:endParaRPr lang="es-MX" sz="600" dirty="0">
                        <a:solidFill>
                          <a:schemeClr val="bg1"/>
                        </a:solidFill>
                        <a:effectLst/>
                        <a:latin typeface="KG Miss Kindy Chunky" panose="02000000000000000000" pitchFamily="2" charset="0"/>
                      </a:endParaRPr>
                    </a:p>
                    <a:p>
                      <a:pPr algn="ctr">
                        <a:lnSpc>
                          <a:spcPct val="107000"/>
                        </a:lnSpc>
                        <a:spcAft>
                          <a:spcPts val="0"/>
                        </a:spcAft>
                      </a:pPr>
                      <a:r>
                        <a:rPr lang="es-MX" sz="700" dirty="0">
                          <a:solidFill>
                            <a:schemeClr val="bg1"/>
                          </a:solidFill>
                          <a:effectLst/>
                          <a:latin typeface="KG Miss Kindy Chunky" panose="02000000000000000000" pitchFamily="2" charset="0"/>
                        </a:rPr>
                        <a:t>a </a:t>
                      </a:r>
                      <a:endParaRPr lang="es-MX" sz="600" dirty="0">
                        <a:solidFill>
                          <a:schemeClr val="bg1"/>
                        </a:solidFill>
                        <a:effectLst/>
                        <a:latin typeface="KG Miss Kindy Chunky" panose="02000000000000000000" pitchFamily="2" charset="0"/>
                      </a:endParaRPr>
                    </a:p>
                    <a:p>
                      <a:pPr algn="ctr">
                        <a:lnSpc>
                          <a:spcPct val="107000"/>
                        </a:lnSpc>
                        <a:spcAft>
                          <a:spcPts val="0"/>
                        </a:spcAft>
                      </a:pPr>
                      <a:r>
                        <a:rPr lang="es-MX" sz="700" dirty="0">
                          <a:solidFill>
                            <a:schemeClr val="bg1"/>
                          </a:solidFill>
                          <a:effectLst/>
                          <a:latin typeface="KG Miss Kindy Chunky" panose="02000000000000000000" pitchFamily="2" charset="0"/>
                        </a:rPr>
                        <a:t>9:15</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Reglamento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875821">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9:15</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 9:35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Mi investigación</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rPr>
                        <a:t>Taller: dentadura comestible</a:t>
                      </a:r>
                      <a:endParaRPr lang="es-MX" sz="600" dirty="0">
                        <a:effectLst/>
                        <a:latin typeface="KG Miss Kindy Chunky" panose="02000000000000000000" pitchFamily="2"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Los</a:t>
                      </a:r>
                      <a:r>
                        <a:rPr lang="es-MX" sz="700" baseline="0" dirty="0" smtClean="0">
                          <a:effectLst/>
                          <a:latin typeface="KG Miss Kindy Chunky" panose="02000000000000000000" pitchFamily="2" charset="0"/>
                          <a:ea typeface="+mn-ea"/>
                          <a:cs typeface="+mn-cs"/>
                        </a:rPr>
                        <a:t> nombres de los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rPr>
                        <a:t>Taller: pasta dental</a:t>
                      </a:r>
                      <a:endParaRPr lang="es-MX" sz="600" dirty="0">
                        <a:effectLst/>
                        <a:latin typeface="KG Miss Kindy Chunky" panose="02000000000000000000" pitchFamily="2" charset="0"/>
                      </a:endParaRPr>
                    </a:p>
                  </a:txBody>
                  <a:tcPr marL="38363" marR="38363" marT="0" marB="0" anchor="ctr">
                    <a:solidFill>
                      <a:srgbClr val="F77520"/>
                    </a:solidFill>
                  </a:tcPr>
                </a:tc>
                <a:tc>
                  <a:txBody>
                    <a:bodyPr/>
                    <a:lstStyle/>
                    <a:p>
                      <a:pPr algn="ctr">
                        <a:lnSpc>
                          <a:spcPct val="107000"/>
                        </a:lnSpc>
                        <a:spcAft>
                          <a:spcPts val="0"/>
                        </a:spcAft>
                      </a:pPr>
                      <a:r>
                        <a:rPr lang="es-MX" sz="700" dirty="0" smtClean="0">
                          <a:effectLst/>
                          <a:latin typeface="KG Miss Kindy Chunky" panose="02000000000000000000" pitchFamily="2" charset="0"/>
                        </a:rPr>
                        <a:t>Asamblea inicial </a:t>
                      </a:r>
                      <a:endParaRPr lang="es-MX" sz="600" dirty="0">
                        <a:effectLst/>
                        <a:latin typeface="KG Miss Kindy Chunky" panose="02000000000000000000" pitchFamily="2" charset="0"/>
                      </a:endParaRPr>
                    </a:p>
                  </a:txBody>
                  <a:tcPr marL="38363" marR="38363" marT="0" marB="0" anchor="ctr">
                    <a:solidFill>
                      <a:srgbClr val="FF7C80"/>
                    </a:solidFill>
                  </a:tcPr>
                </a:tc>
              </a:tr>
              <a:tr h="766343">
                <a:tc>
                  <a:txBody>
                    <a:bodyPr/>
                    <a:lstStyle/>
                    <a:p>
                      <a:pPr algn="ctr">
                        <a:lnSpc>
                          <a:spcPct val="107000"/>
                        </a:lnSpc>
                        <a:spcAft>
                          <a:spcPts val="0"/>
                        </a:spcAft>
                      </a:pPr>
                      <a:r>
                        <a:rPr lang="es-MX" sz="700">
                          <a:solidFill>
                            <a:schemeClr val="bg1"/>
                          </a:solidFill>
                          <a:effectLst/>
                          <a:latin typeface="KG Miss Kindy Chunky" panose="02000000000000000000" pitchFamily="2" charset="0"/>
                        </a:rPr>
                        <a:t>9:35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a 10:00</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Conociendo mis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El</a:t>
                      </a:r>
                      <a:r>
                        <a:rPr lang="es-MX" sz="700" baseline="0" dirty="0" smtClean="0">
                          <a:effectLst/>
                          <a:latin typeface="KG Miss Kindy Chunky" panose="02000000000000000000" pitchFamily="2" charset="0"/>
                        </a:rPr>
                        <a:t> diente más grande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c>
                  <a:txBody>
                    <a:bodyPr/>
                    <a:lstStyle/>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Así se cepillan</a:t>
                      </a:r>
                      <a:r>
                        <a:rPr lang="es-MX" sz="700" baseline="0" dirty="0" smtClean="0">
                          <a:effectLst/>
                          <a:latin typeface="KG Miss Kindy Chunky" panose="02000000000000000000" pitchFamily="2" charset="0"/>
                        </a:rPr>
                        <a:t> los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Los</a:t>
                      </a:r>
                      <a:r>
                        <a:rPr lang="es-MX" sz="700" baseline="0" dirty="0" smtClean="0">
                          <a:effectLst/>
                          <a:latin typeface="KG Miss Kindy Chunky" panose="02000000000000000000" pitchFamily="2" charset="0"/>
                        </a:rPr>
                        <a:t> dentistas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rowSpan="2">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es-MX" sz="600" baseline="0" dirty="0" smtClean="0">
                          <a:solidFill>
                            <a:srgbClr val="FF0000"/>
                          </a:solidFill>
                          <a:latin typeface="KG Miss Kindy Chunky" panose="02000000000000000000" pitchFamily="2" charset="0"/>
                        </a:rPr>
                        <a:t>Rincón rojo: De letras</a:t>
                      </a:r>
                    </a:p>
                    <a:p>
                      <a:pPr marL="0" marR="0" indent="0" algn="ctr" defTabSz="685800" rtl="0" eaLnBrk="1" fontAlgn="auto" latinLnBrk="0" hangingPunct="1">
                        <a:lnSpc>
                          <a:spcPct val="107000"/>
                        </a:lnSpc>
                        <a:spcBef>
                          <a:spcPts val="0"/>
                        </a:spcBef>
                        <a:spcAft>
                          <a:spcPts val="0"/>
                        </a:spcAft>
                        <a:buClrTx/>
                        <a:buSzTx/>
                        <a:buFontTx/>
                        <a:buNone/>
                        <a:tabLst/>
                        <a:defRPr/>
                      </a:pPr>
                      <a:r>
                        <a:rPr lang="es-MX" sz="600" baseline="0" dirty="0" smtClean="0">
                          <a:solidFill>
                            <a:schemeClr val="accent6">
                              <a:lumMod val="75000"/>
                            </a:schemeClr>
                          </a:solidFill>
                          <a:latin typeface="KG Miss Kindy Chunky" panose="02000000000000000000" pitchFamily="2" charset="0"/>
                        </a:rPr>
                        <a:t>Rincón verde: de juego</a:t>
                      </a:r>
                    </a:p>
                    <a:p>
                      <a:pPr marL="0" marR="0" indent="0" algn="ctr" defTabSz="685800" rtl="0" eaLnBrk="1" fontAlgn="auto" latinLnBrk="0" hangingPunct="1">
                        <a:lnSpc>
                          <a:spcPct val="107000"/>
                        </a:lnSpc>
                        <a:spcBef>
                          <a:spcPts val="0"/>
                        </a:spcBef>
                        <a:spcAft>
                          <a:spcPts val="0"/>
                        </a:spcAft>
                        <a:buClrTx/>
                        <a:buSzTx/>
                        <a:buFontTx/>
                        <a:buNone/>
                        <a:tabLst/>
                        <a:defRPr/>
                      </a:pPr>
                      <a:endParaRPr lang="es-MX" sz="600" baseline="0" dirty="0" smtClean="0">
                        <a:solidFill>
                          <a:srgbClr val="FF0000"/>
                        </a:solidFill>
                        <a:latin typeface="KG Miss Kindy Chunky" panose="02000000000000000000" pitchFamily="2" charset="0"/>
                      </a:endParaRPr>
                    </a:p>
                    <a:p>
                      <a:pPr marL="0" indent="0" algn="ctr">
                        <a:buFont typeface="Arial" panose="020B0604020202020204" pitchFamily="34" charset="0"/>
                        <a:buNone/>
                      </a:pPr>
                      <a:r>
                        <a:rPr lang="es-MX" sz="600" baseline="0" dirty="0" smtClean="0">
                          <a:solidFill>
                            <a:srgbClr val="0070C0"/>
                          </a:solidFill>
                          <a:latin typeface="KG Miss Kindy Chunky" panose="02000000000000000000" pitchFamily="2" charset="0"/>
                        </a:rPr>
                        <a:t>Rincón azul: de conteo</a:t>
                      </a:r>
                    </a:p>
                    <a:p>
                      <a:pPr marL="0" indent="0" algn="ctr">
                        <a:buFont typeface="Arial" panose="020B0604020202020204" pitchFamily="34" charset="0"/>
                        <a:buNone/>
                      </a:pPr>
                      <a:r>
                        <a:rPr lang="es-MX" sz="600" baseline="0" dirty="0" smtClean="0">
                          <a:solidFill>
                            <a:srgbClr val="FFC000"/>
                          </a:solidFill>
                          <a:latin typeface="KG Miss Kindy Chunky" panose="02000000000000000000" pitchFamily="2" charset="0"/>
                        </a:rPr>
                        <a:t>Rincón amarillo: de pensar</a:t>
                      </a:r>
                    </a:p>
                    <a:p>
                      <a:pPr algn="ctr">
                        <a:lnSpc>
                          <a:spcPct val="107000"/>
                        </a:lnSpc>
                        <a:spcAft>
                          <a:spcPts val="0"/>
                        </a:spcAft>
                      </a:pP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r>
              <a:tr h="985298">
                <a:tc>
                  <a:txBody>
                    <a:bodyPr/>
                    <a:lstStyle/>
                    <a:p>
                      <a:pPr algn="ctr">
                        <a:lnSpc>
                          <a:spcPct val="107000"/>
                        </a:lnSpc>
                        <a:spcAft>
                          <a:spcPts val="0"/>
                        </a:spcAft>
                      </a:pPr>
                      <a:r>
                        <a:rPr lang="es-MX" sz="700">
                          <a:solidFill>
                            <a:schemeClr val="bg1"/>
                          </a:solidFill>
                          <a:effectLst/>
                          <a:latin typeface="KG Miss Kindy Chunky" panose="02000000000000000000" pitchFamily="2" charset="0"/>
                        </a:rPr>
                        <a:t>10:00 a 10:45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Experimento: las bebidas que afectan nuestros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Lo</a:t>
                      </a:r>
                      <a:r>
                        <a:rPr lang="es-MX" sz="700" baseline="0" dirty="0" smtClean="0">
                          <a:effectLst/>
                          <a:latin typeface="KG Miss Kindy Chunky" panose="02000000000000000000" pitchFamily="2" charset="0"/>
                          <a:ea typeface="+mn-ea"/>
                          <a:cs typeface="+mn-cs"/>
                        </a:rPr>
                        <a:t> que hace daño a nuestros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Corona</a:t>
                      </a:r>
                      <a:r>
                        <a:rPr lang="es-MX" sz="700" baseline="0" dirty="0" smtClean="0">
                          <a:effectLst/>
                          <a:latin typeface="KG Miss Kindy Chunky" panose="02000000000000000000" pitchFamily="2" charset="0"/>
                        </a:rPr>
                        <a:t> dental</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rPr>
                        <a:t>Los dentistas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vMerge="1">
                  <a:txBody>
                    <a:bodyPr/>
                    <a:lstStyle/>
                    <a:p>
                      <a:pPr algn="ctr">
                        <a:lnSpc>
                          <a:spcPct val="107000"/>
                        </a:lnSpc>
                        <a:spcAft>
                          <a:spcPts val="0"/>
                        </a:spcAft>
                      </a:pP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tc>
              </a:tr>
              <a:tr h="218955">
                <a:tc>
                  <a:txBody>
                    <a:bodyPr/>
                    <a:lstStyle/>
                    <a:p>
                      <a:pPr algn="ctr">
                        <a:lnSpc>
                          <a:spcPct val="107000"/>
                        </a:lnSpc>
                        <a:spcAft>
                          <a:spcPts val="0"/>
                        </a:spcAft>
                      </a:pPr>
                      <a:r>
                        <a:rPr lang="es-MX" sz="700">
                          <a:solidFill>
                            <a:schemeClr val="tx1"/>
                          </a:solidFill>
                          <a:effectLst/>
                          <a:latin typeface="KG Miss Kindy Chunky" panose="02000000000000000000" pitchFamily="2" charset="0"/>
                        </a:rPr>
                        <a:t>10:45 a 11:15</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solidFill>
                            <a:schemeClr val="tx1"/>
                          </a:solidFill>
                          <a:effectLst/>
                          <a:latin typeface="KG Miss Kindy Chunky" panose="02000000000000000000" pitchFamily="2" charset="0"/>
                        </a:rPr>
                        <a:t>Receso</a:t>
                      </a:r>
                      <a:endParaRPr lang="es-MX" sz="6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r>
              <a:tr h="656865">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11:15 a 11:45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Taller</a:t>
                      </a:r>
                      <a:r>
                        <a:rPr lang="es-MX" sz="700" baseline="0" dirty="0" smtClean="0">
                          <a:effectLst/>
                          <a:latin typeface="KG Miss Kindy Chunky" panose="02000000000000000000" pitchFamily="2" charset="0"/>
                        </a:rPr>
                        <a:t> Mi máscara de diente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CC66FF"/>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Midiendo</a:t>
                      </a:r>
                      <a:r>
                        <a:rPr lang="es-MX" sz="700" baseline="0" dirty="0" smtClean="0">
                          <a:effectLst/>
                          <a:latin typeface="KG Miss Kindy Chunky" panose="02000000000000000000" pitchFamily="2" charset="0"/>
                          <a:ea typeface="+mn-ea"/>
                          <a:cs typeface="+mn-cs"/>
                        </a:rPr>
                        <a:t> con cepillos de dientes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Educación </a:t>
                      </a:r>
                      <a:r>
                        <a:rPr lang="es-MX" sz="700" dirty="0">
                          <a:effectLst/>
                          <a:latin typeface="KG Miss Kindy Chunky" panose="02000000000000000000" pitchFamily="2" charset="0"/>
                        </a:rPr>
                        <a:t>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600" dirty="0" smtClean="0">
                          <a:effectLst/>
                          <a:latin typeface="KG Miss Kindy Chunky" panose="02000000000000000000" pitchFamily="2" charset="0"/>
                          <a:ea typeface="Calibri" panose="020F0502020204030204" pitchFamily="34" charset="0"/>
                          <a:cs typeface="Times New Roman" panose="02020603050405020304" pitchFamily="18" charset="0"/>
                        </a:rPr>
                        <a:t>Juguemos</a:t>
                      </a:r>
                      <a:r>
                        <a:rPr lang="es-MX" sz="600" baseline="0" dirty="0" smtClean="0">
                          <a:effectLst/>
                          <a:latin typeface="KG Miss Kindy Chunky" panose="02000000000000000000" pitchFamily="2" charset="0"/>
                          <a:ea typeface="Calibri" panose="020F0502020204030204" pitchFamily="34" charset="0"/>
                          <a:cs typeface="Times New Roman" panose="02020603050405020304" pitchFamily="18" charset="0"/>
                        </a:rPr>
                        <a:t> a los dentistas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KG Miss Kindy Chunky" panose="02000000000000000000" pitchFamily="2" charset="0"/>
                        </a:rPr>
                        <a:t>Asamblea final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656865">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11:45 a 12:15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endParaRPr lang="es-MX" sz="700" dirty="0" smtClean="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Cuento del sapo dientón. </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a:effectLst/>
                          <a:latin typeface="KG Miss Kindy Chunky" panose="02000000000000000000" pitchFamily="2" charset="0"/>
                        </a:rPr>
                        <a:t>Música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smtClean="0">
                          <a:effectLst/>
                          <a:latin typeface="KG Miss Kindy Chunky" panose="02000000000000000000" pitchFamily="2" charset="0"/>
                        </a:rPr>
                        <a:t>Limpia la dentadura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Memorama de los dientes</a:t>
                      </a:r>
                      <a:endParaRPr lang="es-MX" sz="600" dirty="0">
                        <a:effectLst/>
                        <a:latin typeface="KG Miss Kindy Chunky" panose="02000000000000000000" pitchFamily="2"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KG Miss Kindy Chunky" panose="02000000000000000000" pitchFamily="2" charset="0"/>
                        </a:rPr>
                        <a:t>Tiempo de cepillar</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r>
              <a:tr h="656865">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12:15 a 12:30</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Los dientes más limpios.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CC66FF"/>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smtClean="0">
                          <a:effectLst/>
                          <a:latin typeface="KG Miss Kindy Chunky" panose="02000000000000000000" pitchFamily="2" charset="0"/>
                        </a:rPr>
                        <a:t>¿Cuántos dientes tiene?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r>
            </a:tbl>
          </a:graphicData>
        </a:graphic>
      </p:graphicFrame>
      <p:sp>
        <p:nvSpPr>
          <p:cNvPr id="9" name="CuadroTexto 8"/>
          <p:cNvSpPr txBox="1"/>
          <p:nvPr/>
        </p:nvSpPr>
        <p:spPr>
          <a:xfrm>
            <a:off x="310783" y="1215887"/>
            <a:ext cx="4306425" cy="369332"/>
          </a:xfrm>
          <a:prstGeom prst="rect">
            <a:avLst/>
          </a:prstGeom>
          <a:noFill/>
        </p:spPr>
        <p:txBody>
          <a:bodyPr wrap="square" rtlCol="0">
            <a:spAutoFit/>
          </a:bodyPr>
          <a:lstStyle/>
          <a:p>
            <a:pPr algn="ctr"/>
            <a:r>
              <a:rPr lang="es-MX"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04 al 08 de marzo de 2019</a:t>
            </a:r>
            <a:endParaRPr lang="es-MX" dirty="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008" y="353291"/>
            <a:ext cx="1758461" cy="1444125"/>
          </a:xfrm>
          <a:prstGeom prst="rect">
            <a:avLst/>
          </a:prstGeom>
        </p:spPr>
      </p:pic>
      <p:sp>
        <p:nvSpPr>
          <p:cNvPr id="11" name="CuadroTexto 10"/>
          <p:cNvSpPr txBox="1"/>
          <p:nvPr/>
        </p:nvSpPr>
        <p:spPr>
          <a:xfrm>
            <a:off x="463183" y="7606127"/>
            <a:ext cx="5810868" cy="276999"/>
          </a:xfrm>
          <a:prstGeom prst="rect">
            <a:avLst/>
          </a:prstGeom>
          <a:noFill/>
        </p:spPr>
        <p:txBody>
          <a:bodyPr wrap="square" rtlCol="0">
            <a:spAutoFit/>
          </a:bodyPr>
          <a:lstStyle/>
          <a:p>
            <a:pPr algn="ctr"/>
            <a:r>
              <a:rPr lang="es-MX" sz="1200" dirty="0" smtClean="0">
                <a:ln w="28575">
                  <a:noFill/>
                </a:ln>
                <a:solidFill>
                  <a:srgbClr val="CC66FF"/>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Artes-</a:t>
            </a:r>
            <a:r>
              <a:rPr lang="es-MX" sz="12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 </a:t>
            </a:r>
            <a:r>
              <a:rPr lang="es-MX" sz="1200" dirty="0" smtClean="0">
                <a:ln w="28575">
                  <a:noFill/>
                </a:ln>
                <a:solidFill>
                  <a:srgbClr val="F7752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Educación física </a:t>
            </a:r>
            <a:r>
              <a:rPr lang="es-MX" sz="12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 </a:t>
            </a:r>
            <a:r>
              <a:rPr lang="es-MX" sz="1200" dirty="0" smtClean="0">
                <a:ln w="28575">
                  <a:noFill/>
                </a:ln>
                <a:solidFill>
                  <a:srgbClr val="FF7C8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Educación socioemocional</a:t>
            </a:r>
            <a:endParaRPr lang="es-MX" sz="1200" dirty="0">
              <a:ln w="28575">
                <a:noFill/>
              </a:ln>
              <a:solidFill>
                <a:srgbClr val="FF7C8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spTree>
    <p:extLst>
      <p:ext uri="{BB962C8B-B14F-4D97-AF65-F5344CB8AC3E}">
        <p14:creationId xmlns:p14="http://schemas.microsoft.com/office/powerpoint/2010/main" val="125656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0327" y="810491"/>
            <a:ext cx="5869882" cy="769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4282517206"/>
              </p:ext>
            </p:extLst>
          </p:nvPr>
        </p:nvGraphicFramePr>
        <p:xfrm>
          <a:off x="669955" y="924629"/>
          <a:ext cx="5631255" cy="6675120"/>
        </p:xfrm>
        <a:graphic>
          <a:graphicData uri="http://schemas.openxmlformats.org/drawingml/2006/table">
            <a:tbl>
              <a:tblPr firstRow="1" bandRow="1">
                <a:tableStyleId>{5940675A-B579-460E-94D1-54222C63F5DA}</a:tableStyleId>
              </a:tblPr>
              <a:tblGrid>
                <a:gridCol w="490839"/>
                <a:gridCol w="2686224"/>
                <a:gridCol w="812115"/>
                <a:gridCol w="428368"/>
                <a:gridCol w="1213709"/>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1133359">
                <a:tc>
                  <a:txBody>
                    <a:bodyPr/>
                    <a:lstStyle/>
                    <a:p>
                      <a:pPr algn="ctr"/>
                      <a:r>
                        <a:rPr lang="es-MX" sz="1100" dirty="0" smtClean="0">
                          <a:latin typeface="KG Miss Kindy Chunky" panose="02000000000000000000" pitchFamily="2" charset="0"/>
                        </a:rPr>
                        <a:t>INICIO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ACTIVIDADES INICIALES</a:t>
                      </a:r>
                    </a:p>
                    <a:p>
                      <a:pPr marL="0" indent="0">
                        <a:buFont typeface="Arial" panose="020B0604020202020204" pitchFamily="34" charset="0"/>
                        <a:buNone/>
                      </a:pPr>
                      <a:r>
                        <a:rPr lang="es-MX" sz="600" baseline="0" dirty="0" smtClean="0">
                          <a:latin typeface="KG Miss Kindy Chunky" panose="02000000000000000000" pitchFamily="2" charset="0"/>
                        </a:rPr>
                        <a:t>Escucha indicaciones mientras observa el pase de lista, calendario y estado climatológico. En base a lo observado responde a las preguntas: </a:t>
                      </a:r>
                    </a:p>
                    <a:p>
                      <a:pPr marL="0" indent="0">
                        <a:buFont typeface="Arial" panose="020B0604020202020204" pitchFamily="34" charset="0"/>
                        <a:buNone/>
                      </a:pPr>
                      <a:r>
                        <a:rPr lang="es-MX" sz="600" baseline="0" dirty="0" smtClean="0">
                          <a:latin typeface="KG Miss Kindy Chunky" panose="02000000000000000000" pitchFamily="2" charset="0"/>
                        </a:rPr>
                        <a:t>¿Qué día es hoy? ¿Qué clima tiene el día? ¿Quién asistió al salón? ¿Quién falta en el salón?</a:t>
                      </a:r>
                    </a:p>
                    <a:p>
                      <a:pPr marL="0" indent="0">
                        <a:buFont typeface="Arial" panose="020B0604020202020204" pitchFamily="34" charset="0"/>
                        <a:buNone/>
                      </a:pPr>
                      <a:r>
                        <a:rPr lang="es-MX" sz="600" baseline="0" dirty="0" smtClean="0">
                          <a:latin typeface="KG Miss Kindy Chunky" panose="02000000000000000000" pitchFamily="2" charset="0"/>
                        </a:rPr>
                        <a:t>En orden coloca su asistencia en el pase de lista a través de una estampa, pasa al frente y coloca las manecillas del estado del clima según las condiciones en que se encuentre el día. Añade una imagen al calendario según la fecha del día, mes y año. Repite a coro la fecha, día, mes, año y el estado del clima y cuantos niños y niñas están en el salón y cuantos faltaron.</a:t>
                      </a:r>
                    </a:p>
                    <a:p>
                      <a:pPr marL="0" indent="0">
                        <a:buFont typeface="Arial" panose="020B0604020202020204" pitchFamily="34" charset="0"/>
                        <a:buNone/>
                      </a:pPr>
                      <a:r>
                        <a:rPr lang="es-MX" sz="600" baseline="0" dirty="0" smtClean="0">
                          <a:latin typeface="KG Miss Kindy Chunky" panose="02000000000000000000" pitchFamily="2" charset="0"/>
                        </a:rPr>
                        <a:t> </a:t>
                      </a:r>
                    </a:p>
                    <a:p>
                      <a:pPr marL="0" indent="0">
                        <a:buFont typeface="Arial" panose="020B0604020202020204" pitchFamily="34" charset="0"/>
                        <a:buNone/>
                      </a:pPr>
                      <a:r>
                        <a:rPr lang="es-MX" sz="600" baseline="0" dirty="0" smtClean="0">
                          <a:latin typeface="KG Miss Kindy Chunky" panose="02000000000000000000" pitchFamily="2" charset="0"/>
                        </a:rPr>
                        <a:t>REGLAMENTO</a:t>
                      </a:r>
                    </a:p>
                    <a:p>
                      <a:pPr marL="0" indent="0">
                        <a:buFont typeface="Arial" panose="020B0604020202020204" pitchFamily="34" charset="0"/>
                        <a:buNone/>
                      </a:pPr>
                      <a:r>
                        <a:rPr lang="es-MX" sz="600" baseline="0" dirty="0" smtClean="0">
                          <a:latin typeface="KG Miss Kindy Chunky" panose="02000000000000000000" pitchFamily="2" charset="0"/>
                        </a:rPr>
                        <a:t>Atentamente escucha las reglas que se lleva a cabo en la semana de práctica.</a:t>
                      </a:r>
                    </a:p>
                    <a:p>
                      <a:pPr marL="0" indent="0">
                        <a:buFont typeface="Arial" panose="020B0604020202020204" pitchFamily="34" charset="0"/>
                        <a:buNone/>
                      </a:pPr>
                      <a:r>
                        <a:rPr lang="es-MX" sz="600" baseline="0" dirty="0" smtClean="0">
                          <a:latin typeface="KG Miss Kindy Chunky" panose="02000000000000000000" pitchFamily="2" charset="0"/>
                        </a:rPr>
                        <a:t>Reparte imágenes del reglamento por mesa. En orden describe la regla que le toco según la imagen que represente la regla.</a:t>
                      </a:r>
                    </a:p>
                    <a:p>
                      <a:pPr marL="0" indent="0">
                        <a:buFont typeface="Arial" panose="020B0604020202020204" pitchFamily="34" charset="0"/>
                        <a:buNone/>
                      </a:pPr>
                      <a:r>
                        <a:rPr lang="es-MX" sz="600" baseline="0" dirty="0" smtClean="0">
                          <a:latin typeface="KG Miss Kindy Chunky" panose="02000000000000000000" pitchFamily="2" charset="0"/>
                        </a:rPr>
                        <a:t> Solicita la palabra para expresar lo que comprendió acerca de una de las reglas del salón.</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SALUDOS DIFENTES </a:t>
                      </a:r>
                    </a:p>
                    <a:p>
                      <a:pPr marL="0" indent="0">
                        <a:buFont typeface="Arial" panose="020B0604020202020204" pitchFamily="34" charset="0"/>
                        <a:buNone/>
                      </a:pPr>
                      <a:r>
                        <a:rPr lang="es-MX" sz="600" baseline="0" dirty="0" smtClean="0">
                          <a:latin typeface="KG Miss Kindy Chunky" panose="02000000000000000000" pitchFamily="2" charset="0"/>
                        </a:rPr>
                        <a:t>Antes de entrar al salón, harán fila para saldarnos de diferentes formas (bailando, cantando, chocando las manos)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Rutinas de ejercicios </a:t>
                      </a:r>
                    </a:p>
                    <a:p>
                      <a:pPr marL="171450" indent="-171450">
                        <a:buFont typeface="Wingdings" panose="05000000000000000000" pitchFamily="2" charset="2"/>
                        <a:buChar char="ü"/>
                      </a:pPr>
                      <a:r>
                        <a:rPr lang="es-MX" sz="600" baseline="0" dirty="0" smtClean="0">
                          <a:latin typeface="KG Miss Kindy Chunky" panose="02000000000000000000" pitchFamily="2" charset="0"/>
                        </a:rPr>
                        <a:t>Hockey Pokey</a:t>
                      </a:r>
                    </a:p>
                    <a:p>
                      <a:pPr marL="171450" indent="-171450">
                        <a:buFont typeface="Wingdings" panose="05000000000000000000" pitchFamily="2" charset="2"/>
                        <a:buChar char="ü"/>
                      </a:pPr>
                      <a:r>
                        <a:rPr lang="es-MX" sz="600" baseline="0" dirty="0" smtClean="0">
                          <a:latin typeface="KG Miss Kindy Chunky" panose="02000000000000000000" pitchFamily="2" charset="0"/>
                        </a:rPr>
                        <a:t> La </a:t>
                      </a:r>
                      <a:r>
                        <a:rPr lang="es-MX" sz="600" baseline="0" dirty="0" err="1" smtClean="0">
                          <a:latin typeface="KG Miss Kindy Chunky" panose="02000000000000000000" pitchFamily="2" charset="0"/>
                        </a:rPr>
                        <a:t>la</a:t>
                      </a:r>
                      <a:r>
                        <a:rPr lang="es-MX" sz="600" baseline="0" dirty="0" smtClean="0">
                          <a:latin typeface="KG Miss Kindy Chunky" panose="02000000000000000000" pitchFamily="2" charset="0"/>
                        </a:rPr>
                        <a:t> las manos a lavar </a:t>
                      </a:r>
                      <a:endParaRPr lang="es-MX" sz="7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 </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Pase de lista, estado del clima, calendario e imágenes de primavera.</a:t>
                      </a:r>
                      <a:endParaRPr lang="es-MX" sz="600" dirty="0">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Toda la semana</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MI INVESTIGACIÓN</a:t>
                      </a:r>
                    </a:p>
                    <a:p>
                      <a:pPr marL="0" indent="0">
                        <a:buFont typeface="Arial" panose="020B0604020202020204" pitchFamily="34" charset="0"/>
                        <a:buNone/>
                      </a:pPr>
                      <a:r>
                        <a:rPr lang="es-MX" sz="600" baseline="0" dirty="0" smtClean="0">
                          <a:latin typeface="KG Miss Kindy Chunky" panose="02000000000000000000" pitchFamily="2" charset="0"/>
                        </a:rPr>
                        <a:t>Comenta con el grupo: ¿Qué ven en las laminas que se muestran , explicación de las laminas , que conocen de lo que observan y recortar y pegar información que se relacione con el tema.</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CONOCIENDO MIS DIENTES</a:t>
                      </a:r>
                    </a:p>
                    <a:p>
                      <a:pPr marL="0" indent="0">
                        <a:buFont typeface="Arial" panose="020B0604020202020204" pitchFamily="34" charset="0"/>
                        <a:buNone/>
                      </a:pPr>
                      <a:r>
                        <a:rPr lang="es-MX" sz="600" baseline="0" dirty="0" smtClean="0">
                          <a:latin typeface="KG Miss Kindy Chunky" panose="02000000000000000000" pitchFamily="2" charset="0"/>
                        </a:rPr>
                        <a:t>Responde a las siguientes preguntas: ¿Cómo son sus dientes?, ¿De qué color son los dientes?, ¿Se les han caído un diente?, ¿Cuántos dientes se les han caído?, ¿Alguna vez han ido al dentista? ¿Qué hace el dentista en nuestros dientes? ¿Qué hacen para cuidar sus dientes? </a:t>
                      </a:r>
                    </a:p>
                    <a:p>
                      <a:pPr marL="0" indent="0">
                        <a:buFont typeface="Arial" panose="020B0604020202020204" pitchFamily="34" charset="0"/>
                        <a:buNone/>
                      </a:pPr>
                      <a:r>
                        <a:rPr lang="es-MX" sz="600" baseline="0" dirty="0" smtClean="0">
                          <a:latin typeface="KG Miss Kindy Chunky" panose="02000000000000000000" pitchFamily="2" charset="0"/>
                        </a:rPr>
                        <a:t>Observa el frente del pizarrón láminas con información e imágenes de los dientes y escucha la explicación sobre éstas con un títere dentista. Colorea la imagen del diente y escribe cuantos dientes se le han caído.</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EXPERIMENTO. LAS BEBIDAS QUE AFECTAN NUESTROS DIENTES</a:t>
                      </a:r>
                    </a:p>
                    <a:p>
                      <a:pPr marL="0" indent="0">
                        <a:buFont typeface="Arial" panose="020B0604020202020204" pitchFamily="34" charset="0"/>
                        <a:buNone/>
                      </a:pPr>
                      <a:r>
                        <a:rPr lang="es-MX" sz="600" baseline="0" dirty="0" smtClean="0">
                          <a:latin typeface="KG Miss Kindy Chunky" panose="02000000000000000000" pitchFamily="2" charset="0"/>
                        </a:rPr>
                        <a:t>Responde a las siguientes preguntas: ¿Qué bebidas les gusta tomar?, ¿Cuál es su bebida favorita?, ¿Qué bebidas consumen al día? ¿Qué bebidas crees que le hacen daño a nuestros dientes? ¿Por qué? Escucha la explicación de que tipos de bebidas que consumen dañan nuestros dientes y que aspecto toman cuando no se cepillan a diario.</a:t>
                      </a:r>
                    </a:p>
                    <a:p>
                      <a:pPr marL="0" indent="0">
                        <a:buFont typeface="Arial" panose="020B0604020202020204" pitchFamily="34" charset="0"/>
                        <a:buNone/>
                      </a:pPr>
                      <a:r>
                        <a:rPr lang="es-MX" sz="600" baseline="0" dirty="0" smtClean="0">
                          <a:latin typeface="KG Miss Kindy Chunky" panose="02000000000000000000" pitchFamily="2" charset="0"/>
                        </a:rPr>
                        <a:t>Recibe el material para el experimento y sigue las indicaciones</a:t>
                      </a:r>
                    </a:p>
                    <a:p>
                      <a:pPr marL="0" indent="0">
                        <a:buFont typeface="Arial" panose="020B0604020202020204" pitchFamily="34" charset="0"/>
                        <a:buNone/>
                      </a:pPr>
                      <a:r>
                        <a:rPr lang="es-MX" sz="600" baseline="0" dirty="0" smtClean="0">
                          <a:latin typeface="KG Miss Kindy Chunky" panose="02000000000000000000" pitchFamily="2" charset="0"/>
                        </a:rPr>
                        <a:t>“Se entregan 3 vasos con líquidos diferentes (agua, leche y refresco) y después 3 platos y huevos duros </a:t>
                      </a:r>
                    </a:p>
                    <a:p>
                      <a:pPr marL="0" indent="0">
                        <a:buFont typeface="Arial" panose="020B0604020202020204" pitchFamily="34" charset="0"/>
                        <a:buNone/>
                      </a:pPr>
                      <a:r>
                        <a:rPr lang="es-MX" sz="600" baseline="0" dirty="0" smtClean="0">
                          <a:latin typeface="KG Miss Kindy Chunky" panose="02000000000000000000" pitchFamily="2" charset="0"/>
                        </a:rPr>
                        <a:t>(los huevos simulan los dientes). Cada huevo lo meterán en un contenedor y esperarán para ver que tono toma, después con un cepillo de dientes, (dependiendo de sus observaciones), colocara pasta en el huevo y lo frotara hasta volverlo a su tonalidad anterior”</a:t>
                      </a:r>
                    </a:p>
                    <a:p>
                      <a:pPr marL="0" indent="0">
                        <a:buFont typeface="Arial" panose="020B0604020202020204" pitchFamily="34" charset="0"/>
                        <a:buNone/>
                      </a:pPr>
                      <a:r>
                        <a:rPr lang="es-MX" sz="600" baseline="0" dirty="0" smtClean="0">
                          <a:latin typeface="KG Miss Kindy Chunky" panose="02000000000000000000" pitchFamily="2" charset="0"/>
                        </a:rPr>
                        <a:t>Escribe en una hoja de trabajo lo que observó en el experimento y lo acompaña de un dibujo.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Investigación de láminas</a:t>
                      </a:r>
                      <a:r>
                        <a:rPr lang="es-MX" sz="600" baseline="0" dirty="0" smtClean="0">
                          <a:latin typeface="KG Miss Kindy Chunky" panose="02000000000000000000" pitchFamily="2" charset="0"/>
                        </a:rPr>
                        <a:t> de información sobre los dientes, imagen del diente para colorear, historia de la dentadura, títere dentista, formato de taller, rebanadas de manzana, crema de cacahuate, bombones pequeños, vasos, leche, refresco, agua natural, huevos, platos, hoja de trabajo para observaciones del experimento.</a:t>
                      </a:r>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Lunes</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672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0327" y="810491"/>
            <a:ext cx="5869882" cy="769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831836349"/>
              </p:ext>
            </p:extLst>
          </p:nvPr>
        </p:nvGraphicFramePr>
        <p:xfrm>
          <a:off x="540327" y="887914"/>
          <a:ext cx="5850948" cy="7498080"/>
        </p:xfrm>
        <a:graphic>
          <a:graphicData uri="http://schemas.openxmlformats.org/drawingml/2006/table">
            <a:tbl>
              <a:tblPr firstRow="1" bandRow="1">
                <a:tableStyleId>{5940675A-B579-460E-94D1-54222C63F5DA}</a:tableStyleId>
              </a:tblPr>
              <a:tblGrid>
                <a:gridCol w="514464"/>
                <a:gridCol w="2939906"/>
                <a:gridCol w="1028700"/>
                <a:gridCol w="419100"/>
                <a:gridCol w="948778"/>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1133359">
                <a:tc rowSpan="2">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TALLER. MI MASCARA DE DIENTE.</a:t>
                      </a:r>
                    </a:p>
                    <a:p>
                      <a:pPr marL="0" indent="0">
                        <a:buFont typeface="Arial" panose="020B0604020202020204" pitchFamily="34" charset="0"/>
                        <a:buNone/>
                      </a:pPr>
                      <a:r>
                        <a:rPr lang="es-MX" sz="600" baseline="0" dirty="0" smtClean="0">
                          <a:latin typeface="KG Miss Kindy Chunky" panose="02000000000000000000" pitchFamily="2" charset="0"/>
                        </a:rPr>
                        <a:t>Se da a conocer en un portador de textos, los pasos del taller de “Mi mascara de diente” y sus pasos </a:t>
                      </a:r>
                    </a:p>
                    <a:p>
                      <a:pPr marL="0" indent="0">
                        <a:buFont typeface="Arial" panose="020B0604020202020204" pitchFamily="34" charset="0"/>
                        <a:buNone/>
                      </a:pPr>
                      <a:r>
                        <a:rPr lang="es-MX" sz="600" baseline="0" dirty="0" smtClean="0">
                          <a:latin typeface="KG Miss Kindy Chunky" panose="02000000000000000000" pitchFamily="2" charset="0"/>
                        </a:rPr>
                        <a:t>Sigue indicaciones para la elaboración del taller.</a:t>
                      </a:r>
                    </a:p>
                    <a:p>
                      <a:pPr marL="0" indent="0">
                        <a:buFont typeface="Arial" panose="020B0604020202020204" pitchFamily="34" charset="0"/>
                        <a:buNone/>
                      </a:pPr>
                      <a:r>
                        <a:rPr lang="es-MX" sz="600" baseline="0" dirty="0" smtClean="0">
                          <a:latin typeface="KG Miss Kindy Chunky" panose="02000000000000000000" pitchFamily="2" charset="0"/>
                        </a:rPr>
                        <a:t>Propósito: Realizar un apoyo visual para los alumnos que pueda ayudarles a comprender la letra de una canción.</a:t>
                      </a:r>
                    </a:p>
                    <a:p>
                      <a:pPr marL="0" indent="0">
                        <a:buFont typeface="Arial" panose="020B0604020202020204" pitchFamily="34" charset="0"/>
                        <a:buNone/>
                      </a:pPr>
                      <a:r>
                        <a:rPr lang="es-MX" sz="600" baseline="0" dirty="0" smtClean="0">
                          <a:latin typeface="KG Miss Kindy Chunky" panose="02000000000000000000" pitchFamily="2" charset="0"/>
                        </a:rPr>
                        <a:t>Paso 1.  Recibe colores y un molde de los dientes, lo colorea.</a:t>
                      </a:r>
                    </a:p>
                    <a:p>
                      <a:pPr marL="0" indent="0">
                        <a:buFont typeface="Arial" panose="020B0604020202020204" pitchFamily="34" charset="0"/>
                        <a:buNone/>
                      </a:pPr>
                      <a:r>
                        <a:rPr lang="es-MX" sz="600" baseline="0" dirty="0" smtClean="0">
                          <a:latin typeface="KG Miss Kindy Chunky" panose="02000000000000000000" pitchFamily="2" charset="0"/>
                        </a:rPr>
                        <a:t>Paso 2. Recibe unas tijeras y recorta con cuidado su molde de diente.</a:t>
                      </a:r>
                    </a:p>
                    <a:p>
                      <a:pPr marL="0" indent="0">
                        <a:buFont typeface="Arial" panose="020B0604020202020204" pitchFamily="34" charset="0"/>
                        <a:buNone/>
                      </a:pPr>
                      <a:r>
                        <a:rPr lang="es-MX" sz="600" baseline="0" dirty="0" smtClean="0">
                          <a:latin typeface="KG Miss Kindy Chunky" panose="02000000000000000000" pitchFamily="2" charset="0"/>
                        </a:rPr>
                        <a:t>Paso 3. Recibe </a:t>
                      </a:r>
                      <a:r>
                        <a:rPr lang="es-MX" sz="600" baseline="0" dirty="0" err="1" smtClean="0">
                          <a:latin typeface="KG Miss Kindy Chunky" panose="02000000000000000000" pitchFamily="2" charset="0"/>
                        </a:rPr>
                        <a:t>resistol</a:t>
                      </a:r>
                      <a:r>
                        <a:rPr lang="es-MX" sz="600" baseline="0" dirty="0" smtClean="0">
                          <a:latin typeface="KG Miss Kindy Chunky" panose="02000000000000000000" pitchFamily="2" charset="0"/>
                        </a:rPr>
                        <a:t> y un popote, lo pega atrás del molde recortado. ¡Terminamos!</a:t>
                      </a:r>
                    </a:p>
                    <a:p>
                      <a:pPr marL="0" indent="0">
                        <a:buFont typeface="Arial" panose="020B0604020202020204" pitchFamily="34" charset="0"/>
                        <a:buNone/>
                      </a:pPr>
                      <a:r>
                        <a:rPr lang="es-MX" sz="600" baseline="0" dirty="0" smtClean="0">
                          <a:latin typeface="KG Miss Kindy Chunky" panose="02000000000000000000" pitchFamily="2" charset="0"/>
                        </a:rPr>
                        <a:t>Expresa sus ideas en la elaboración del taller y al final la utiliza para cantar y bailar una canción con sus máscaras sobre los dientes.</a:t>
                      </a:r>
                    </a:p>
                    <a:p>
                      <a:pPr marL="0" indent="0">
                        <a:buFont typeface="Arial" panose="020B0604020202020204" pitchFamily="34" charset="0"/>
                        <a:buNone/>
                      </a:pPr>
                      <a:r>
                        <a:rPr lang="es-MX" sz="600" baseline="0" dirty="0" smtClean="0">
                          <a:latin typeface="KG Miss Kindy Chunky" panose="02000000000000000000" pitchFamily="2" charset="0"/>
                        </a:rPr>
                        <a:t>Normas y hábitos: orden, paciencia y respeto de turnos.</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Sentido utilitario: mascara para apoyar la representación de una canción</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CUENTO EL SAPO DIENTÓN</a:t>
                      </a:r>
                    </a:p>
                    <a:p>
                      <a:pPr marL="0" indent="0">
                        <a:buFont typeface="Arial" panose="020B0604020202020204" pitchFamily="34" charset="0"/>
                        <a:buNone/>
                      </a:pPr>
                      <a:r>
                        <a:rPr lang="es-MX" sz="600" baseline="0" dirty="0" smtClean="0">
                          <a:latin typeface="KG Miss Kindy Chunky" panose="02000000000000000000" pitchFamily="2" charset="0"/>
                        </a:rPr>
                        <a:t>Escucha atentamente el cuento “El sapo dientón” junto con un títere de mago</a:t>
                      </a:r>
                    </a:p>
                    <a:p>
                      <a:pPr marL="0" indent="0">
                        <a:buFont typeface="Arial" panose="020B0604020202020204" pitchFamily="34" charset="0"/>
                        <a:buNone/>
                      </a:pPr>
                      <a:r>
                        <a:rPr lang="es-MX" sz="600" baseline="0" dirty="0" smtClean="0">
                          <a:latin typeface="KG Miss Kindy Chunky" panose="02000000000000000000" pitchFamily="2" charset="0"/>
                        </a:rPr>
                        <a:t>Responde a las siguientes preguntas: ¿De qué trato el cuento? ¿Quiénes son los personajes principales? ¿Qué características tienen los personajes?</a:t>
                      </a:r>
                    </a:p>
                    <a:p>
                      <a:pPr marL="0" indent="0">
                        <a:buFont typeface="Arial" panose="020B0604020202020204" pitchFamily="34" charset="0"/>
                        <a:buNone/>
                      </a:pPr>
                      <a:r>
                        <a:rPr lang="es-MX" sz="600" baseline="0" dirty="0" smtClean="0">
                          <a:latin typeface="KG Miss Kindy Chunky" panose="02000000000000000000" pitchFamily="2" charset="0"/>
                        </a:rPr>
                        <a:t>En una hoja dibujar los personajes principales del cuento y escribirá ideas importantes del cuento.</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LOS DIENTES MÁS LIMPIOS</a:t>
                      </a:r>
                    </a:p>
                    <a:p>
                      <a:pPr marL="0" indent="0">
                        <a:buFont typeface="Arial" panose="020B0604020202020204" pitchFamily="34" charset="0"/>
                        <a:buNone/>
                      </a:pPr>
                      <a:r>
                        <a:rPr lang="es-MX" sz="600" baseline="0" dirty="0" smtClean="0">
                          <a:latin typeface="KG Miss Kindy Chunky" panose="02000000000000000000" pitchFamily="2" charset="0"/>
                        </a:rPr>
                        <a:t>Comenta con sus compañeros y la educadora: ¿Cómo se ven los dientes cuando están limpios? ¿Porqué piensas que se ven así? ¿Cómo se ven cuando están sucios? Recibe un dibujo de un diente en color amarillo, crea mediante la pintura inflable (elaborada con harina, sal y polvo para hornear) y un cepillo de dientes la coloración de un diente simulado un cepillado de dientes. Responde: ¿Después de lavar nuestro diente de qué color es? ¿Por qué cambian de color nuestros dientes si están limpios o sucios?</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Formato de taller, colores, molde de dientes</a:t>
                      </a:r>
                      <a:r>
                        <a:rPr lang="es-MX" sz="600" baseline="0" dirty="0" smtClean="0">
                          <a:latin typeface="KG Miss Kindy Chunky" panose="02000000000000000000" pitchFamily="2" charset="0"/>
                        </a:rPr>
                        <a:t> (máscara), popotes, tijeras, </a:t>
                      </a:r>
                      <a:r>
                        <a:rPr lang="es-MX" sz="600" baseline="0" dirty="0" err="1" smtClean="0">
                          <a:latin typeface="KG Miss Kindy Chunky" panose="02000000000000000000" pitchFamily="2" charset="0"/>
                        </a:rPr>
                        <a:t>resistol</a:t>
                      </a:r>
                      <a:r>
                        <a:rPr lang="es-MX" sz="600" baseline="0" dirty="0" smtClean="0">
                          <a:latin typeface="KG Miss Kindy Chunky" panose="02000000000000000000" pitchFamily="2" charset="0"/>
                        </a:rPr>
                        <a:t>, cuento del sapo dientón, títere de mago, hoja de máquina, pintura de harina, Sal y polvo para hornear, trozo de cartulina con diente dibujado, cepillo de dientes para pintar. </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Lunes</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vMerge="1">
                  <a:txBody>
                    <a:bodyPr/>
                    <a:lstStyle/>
                    <a:p>
                      <a:pPr algn="ct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TALLER. MI DENTADURA COMESTIBLE.</a:t>
                      </a:r>
                    </a:p>
                    <a:p>
                      <a:pPr marL="0" indent="0">
                        <a:buFont typeface="Arial" panose="020B0604020202020204" pitchFamily="34" charset="0"/>
                        <a:buNone/>
                      </a:pPr>
                      <a:r>
                        <a:rPr lang="es-MX" sz="600" baseline="0" dirty="0" smtClean="0">
                          <a:latin typeface="KG Miss Kindy Chunky" panose="02000000000000000000" pitchFamily="2" charset="0"/>
                        </a:rPr>
                        <a:t>Escucha una historia (inventada) narrada por el títere dentista, responde a las siguientes preguntas. ¿Los dientes se pueden comer?, ¿Los dientes son duros o suaves?, ¿Los dientes se pueden caer? ¿ Por qué?</a:t>
                      </a:r>
                    </a:p>
                    <a:p>
                      <a:pPr marL="0" indent="0">
                        <a:buFont typeface="Arial" panose="020B0604020202020204" pitchFamily="34" charset="0"/>
                        <a:buNone/>
                      </a:pPr>
                      <a:r>
                        <a:rPr lang="es-MX" sz="600" baseline="0" dirty="0" smtClean="0">
                          <a:latin typeface="KG Miss Kindy Chunky" panose="02000000000000000000" pitchFamily="2" charset="0"/>
                        </a:rPr>
                        <a:t>Atiende indicaciones y sigue los pasos del taller:</a:t>
                      </a:r>
                    </a:p>
                    <a:p>
                      <a:pPr marL="0" indent="0">
                        <a:buFont typeface="Arial" panose="020B0604020202020204" pitchFamily="34" charset="0"/>
                        <a:buNone/>
                      </a:pPr>
                      <a:r>
                        <a:rPr lang="es-MX" sz="600" baseline="0" dirty="0" smtClean="0">
                          <a:latin typeface="KG Miss Kindy Chunky" panose="02000000000000000000" pitchFamily="2" charset="0"/>
                        </a:rPr>
                        <a:t>Propósito: Realizar un objeto que simule la dentadura para comprender su estructura.</a:t>
                      </a:r>
                    </a:p>
                    <a:p>
                      <a:pPr marL="0" indent="0">
                        <a:buFont typeface="Arial" panose="020B0604020202020204" pitchFamily="34" charset="0"/>
                        <a:buNone/>
                      </a:pPr>
                      <a:r>
                        <a:rPr lang="es-MX" sz="600" baseline="0" dirty="0" smtClean="0">
                          <a:latin typeface="KG Miss Kindy Chunky" panose="02000000000000000000" pitchFamily="2" charset="0"/>
                        </a:rPr>
                        <a:t>Paso 1. Recibe 1 rebanada de manzana y crema de cacahuate, coloca crema de cacahuate sobre las manzanas con su dedo hasta cubrir toda su superficie.</a:t>
                      </a:r>
                    </a:p>
                    <a:p>
                      <a:pPr marL="0" indent="0">
                        <a:buFont typeface="Arial" panose="020B0604020202020204" pitchFamily="34" charset="0"/>
                        <a:buNone/>
                      </a:pPr>
                      <a:r>
                        <a:rPr lang="es-MX" sz="600" baseline="0" dirty="0" smtClean="0">
                          <a:latin typeface="KG Miss Kindy Chunky" panose="02000000000000000000" pitchFamily="2" charset="0"/>
                        </a:rPr>
                        <a:t>Paso 2. Recibe 10 bombones pequeños y los divide en 2 grupos iguales. </a:t>
                      </a:r>
                    </a:p>
                    <a:p>
                      <a:pPr marL="0" indent="0">
                        <a:buFont typeface="Arial" panose="020B0604020202020204" pitchFamily="34" charset="0"/>
                        <a:buNone/>
                      </a:pPr>
                      <a:r>
                        <a:rPr lang="es-MX" sz="600" baseline="0" dirty="0" smtClean="0">
                          <a:latin typeface="KG Miss Kindy Chunky" panose="02000000000000000000" pitchFamily="2" charset="0"/>
                        </a:rPr>
                        <a:t>Paso 3. Coloca los dos grupos de bombones en 2 filas sobre la crema de cacahuate para simular una dentadura. ¡Terminamos!</a:t>
                      </a:r>
                    </a:p>
                    <a:p>
                      <a:pPr marL="0" indent="0">
                        <a:buFont typeface="Arial" panose="020B0604020202020204" pitchFamily="34" charset="0"/>
                        <a:buNone/>
                      </a:pPr>
                      <a:r>
                        <a:rPr lang="es-MX" sz="600" baseline="0" dirty="0" smtClean="0">
                          <a:latin typeface="KG Miss Kindy Chunky" panose="02000000000000000000" pitchFamily="2" charset="0"/>
                        </a:rPr>
                        <a:t>Argumenta que le pareció la receta, que pasos siguió para elaborar sus dentaduras y comenta que parecido tiene con su dentadura.</a:t>
                      </a:r>
                    </a:p>
                    <a:p>
                      <a:pPr marL="0" indent="0">
                        <a:buFont typeface="Arial" panose="020B0604020202020204" pitchFamily="34" charset="0"/>
                        <a:buNone/>
                      </a:pPr>
                      <a:r>
                        <a:rPr lang="es-MX" sz="600" baseline="0" dirty="0" smtClean="0">
                          <a:latin typeface="KG Miss Kindy Chunky" panose="02000000000000000000" pitchFamily="2" charset="0"/>
                        </a:rPr>
                        <a:t>Normas y hábitos: orden, paciencia y respeto de turnos.</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Sentido utilitario: Simulador de dentadura para comprender la posición, el orden y la estructura de los dientes.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EL DIENTE MÁS GRANDE</a:t>
                      </a:r>
                    </a:p>
                    <a:p>
                      <a:pPr marL="0" indent="0">
                        <a:buFont typeface="Arial" panose="020B0604020202020204" pitchFamily="34" charset="0"/>
                        <a:buNone/>
                      </a:pPr>
                      <a:r>
                        <a:rPr lang="es-MX" sz="600" baseline="0" dirty="0" smtClean="0">
                          <a:latin typeface="KG Miss Kindy Chunky" panose="02000000000000000000" pitchFamily="2" charset="0"/>
                        </a:rPr>
                        <a:t>Pasa al patio donde observa dibujos en el piso de dientes de diferente tamaño (con gises) y utiliza trozos de listón para medirlos, al regresar al salón comenta con el grupo qué diente fue el más grande y cuántos listones tuvo que utilizar para poderlo medir.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LO QUE HACE DAÑO A NUESTROS DIENTES.</a:t>
                      </a:r>
                    </a:p>
                    <a:p>
                      <a:pPr marL="0" indent="0">
                        <a:buFont typeface="Arial" panose="020B0604020202020204" pitchFamily="34" charset="0"/>
                        <a:buNone/>
                      </a:pPr>
                      <a:r>
                        <a:rPr lang="es-MX" sz="600" baseline="0" dirty="0" smtClean="0">
                          <a:latin typeface="KG Miss Kindy Chunky" panose="02000000000000000000" pitchFamily="2" charset="0"/>
                        </a:rPr>
                        <a:t>Observa en cada meza de trabajo dos cartulinas, una con un diente feliz y otra con un diente triste, utiliza revistas o folletos para recortar y pegar productos que dañan a nuestros dientes y productos que los mantienen sanos.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MIDIENDO CON CEPILLOS DE DIENTES</a:t>
                      </a:r>
                    </a:p>
                    <a:p>
                      <a:pPr marL="0" indent="0">
                        <a:buFont typeface="Arial" panose="020B0604020202020204" pitchFamily="34" charset="0"/>
                        <a:buNone/>
                      </a:pPr>
                      <a:r>
                        <a:rPr lang="es-MX" sz="600" baseline="0" dirty="0" smtClean="0">
                          <a:latin typeface="KG Miss Kindy Chunky" panose="02000000000000000000" pitchFamily="2" charset="0"/>
                        </a:rPr>
                        <a:t>Acuerda con sus compañeros 6 objetos del salón que deseen medir con ayuda de un cepillo de dientes, establece la forma correcta para medir los objetos, ejecuta las mediciones y comparte con el grupo cuántos cepillos de dientes midió cada objeto, anota los resultados en el pizarrón por turnos.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Martes</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088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2518" y="333413"/>
            <a:ext cx="6377308" cy="8492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940262507"/>
              </p:ext>
            </p:extLst>
          </p:nvPr>
        </p:nvGraphicFramePr>
        <p:xfrm>
          <a:off x="326638" y="407788"/>
          <a:ext cx="6128414" cy="5852160"/>
        </p:xfrm>
        <a:graphic>
          <a:graphicData uri="http://schemas.openxmlformats.org/drawingml/2006/table">
            <a:tbl>
              <a:tblPr firstRow="1" bandRow="1">
                <a:tableStyleId>{5940675A-B579-460E-94D1-54222C63F5DA}</a:tableStyleId>
              </a:tblPr>
              <a:tblGrid>
                <a:gridCol w="534173"/>
                <a:gridCol w="3415914"/>
                <a:gridCol w="733425"/>
                <a:gridCol w="371475"/>
                <a:gridCol w="1073427"/>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1133359">
                <a:tc rowSpan="2">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LOS NOMBRES DE LOS DIENTES</a:t>
                      </a:r>
                    </a:p>
                    <a:p>
                      <a:pPr marL="0" indent="0">
                        <a:buFont typeface="Arial" panose="020B0604020202020204" pitchFamily="34" charset="0"/>
                        <a:buNone/>
                      </a:pPr>
                      <a:r>
                        <a:rPr lang="es-MX" sz="600" baseline="0" dirty="0" smtClean="0">
                          <a:latin typeface="KG Miss Kindy Chunky" panose="02000000000000000000" pitchFamily="2" charset="0"/>
                        </a:rPr>
                        <a:t>Observa enfrente del salón una dentadura gigante y responde a las siguientes preguntas: ¿cómo se llaman los dientes? ¿Tienen algún nombre en especial? Escucha la explicación acerca de los diferentes nombres que reciben los dientes según su posición en la boca y los escribe por turnos en el pizarrón.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ASÍ SE CEPILLAN LOS DIENTES</a:t>
                      </a:r>
                    </a:p>
                    <a:p>
                      <a:pPr marL="0" indent="0">
                        <a:buFont typeface="Arial" panose="020B0604020202020204" pitchFamily="34" charset="0"/>
                        <a:buNone/>
                      </a:pPr>
                      <a:r>
                        <a:rPr lang="es-MX" sz="600" baseline="0" dirty="0" smtClean="0">
                          <a:latin typeface="KG Miss Kindy Chunky" panose="02000000000000000000" pitchFamily="2" charset="0"/>
                        </a:rPr>
                        <a:t>Responde a las preguntas: ¿cómo cepillas tus dientes? ¿Cuál es la forma correcta de hacerlo? Recibe la explicación acerca del adecuado cepillado de dientes y pasa por turnos a simular la forma correcta del cepillado en la dentadura gigante. </a:t>
                      </a:r>
                    </a:p>
                    <a:p>
                      <a:pPr marL="0" indent="0">
                        <a:buFont typeface="Arial" panose="020B0604020202020204" pitchFamily="34" charset="0"/>
                        <a:buNone/>
                      </a:pPr>
                      <a:r>
                        <a:rPr lang="es-MX" sz="600" baseline="0" dirty="0" smtClean="0">
                          <a:latin typeface="KG Miss Kindy Chunky" panose="02000000000000000000" pitchFamily="2" charset="0"/>
                        </a:rPr>
                        <a:t> </a:t>
                      </a:r>
                    </a:p>
                    <a:p>
                      <a:pPr marL="0" indent="0">
                        <a:buFont typeface="Arial" panose="020B0604020202020204" pitchFamily="34" charset="0"/>
                        <a:buNone/>
                      </a:pPr>
                      <a:r>
                        <a:rPr lang="es-MX" sz="600" baseline="0" dirty="0" smtClean="0">
                          <a:latin typeface="KG Miss Kindy Chunky" panose="02000000000000000000" pitchFamily="2" charset="0"/>
                        </a:rPr>
                        <a:t>ACTIVIDAD CORONA DENTAL</a:t>
                      </a:r>
                    </a:p>
                    <a:p>
                      <a:pPr marL="0" indent="0">
                        <a:buFont typeface="Arial" panose="020B0604020202020204" pitchFamily="34" charset="0"/>
                        <a:buNone/>
                      </a:pPr>
                      <a:r>
                        <a:rPr lang="es-MX" sz="600" baseline="0" dirty="0" smtClean="0">
                          <a:latin typeface="KG Miss Kindy Chunky" panose="02000000000000000000" pitchFamily="2" charset="0"/>
                        </a:rPr>
                        <a:t>Recibe el material para realizar una banda (corona) con las letras de su nombre en dibujos de dientes, sigue los pasos sugeridos por la maestra para realizarla: Traza en los dibujos de los dientes las letras de tu nombre, luego pégalos en orden en la tira de color rosa que simula la encía, para finalizar pide ayuda a la educadora para colocarse su corona dental.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LIMPIA LA DENTADURA</a:t>
                      </a:r>
                    </a:p>
                    <a:p>
                      <a:pPr marL="0" indent="0">
                        <a:buFont typeface="Arial" panose="020B0604020202020204" pitchFamily="34" charset="0"/>
                        <a:buNone/>
                      </a:pPr>
                      <a:r>
                        <a:rPr lang="es-MX" sz="600" baseline="0" dirty="0" smtClean="0">
                          <a:latin typeface="KG Miss Kindy Chunky" panose="02000000000000000000" pitchFamily="2" charset="0"/>
                        </a:rPr>
                        <a:t>Utiliza la charola para cubos de hielo que trajo de casa, recibe plastilina y un trozo de estambre, escucha las indicaciones de cómo se utiliza el hilo dental para limpiar entre cada diente y realizar una simulación poniendo bolas de plastilina entre los cubos de la charola de hielo (volteada al revés) y utiliza el estambre como hilo dental para sacar la plastilina de entre los cubos. </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baseline="0" dirty="0" smtClean="0">
                          <a:latin typeface="KG Miss Kindy Chunky" panose="02000000000000000000" pitchFamily="2" charset="0"/>
                        </a:rPr>
                        <a:t>Dentadura gigante, marcador para pizarrón, cepillo de dientes gigante, tiras de papel de color rosa para la corona, dibujos de dientes para colocar las letras de los nombres, </a:t>
                      </a:r>
                      <a:r>
                        <a:rPr lang="es-MX" sz="600" baseline="0" dirty="0" err="1" smtClean="0">
                          <a:latin typeface="KG Miss Kindy Chunky" panose="02000000000000000000" pitchFamily="2" charset="0"/>
                        </a:rPr>
                        <a:t>resistol</a:t>
                      </a:r>
                      <a:r>
                        <a:rPr lang="es-MX" sz="600" baseline="0" dirty="0" smtClean="0">
                          <a:latin typeface="KG Miss Kindy Chunky" panose="02000000000000000000" pitchFamily="2" charset="0"/>
                        </a:rPr>
                        <a:t>, charolas para hielos (tarea), plastilina, estambre.</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Miércoles</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33359">
                <a:tc vMerge="1">
                  <a:txBody>
                    <a:bodyPr/>
                    <a:lstStyle/>
                    <a:p>
                      <a:pPr algn="ct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TALLER PASTA DENTAL: </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Propósito: Crear una pasta dental a través de la interpretación y ejecución de pasos para tener un producto que ayude a practicar hábitos de higiene adecuados.</a:t>
                      </a:r>
                    </a:p>
                    <a:p>
                      <a:pPr marL="0" indent="0">
                        <a:buFont typeface="Arial" panose="020B0604020202020204" pitchFamily="34" charset="0"/>
                        <a:buNone/>
                      </a:pPr>
                      <a:r>
                        <a:rPr lang="es-MX" sz="600" baseline="0" dirty="0" smtClean="0">
                          <a:latin typeface="KG Miss Kindy Chunky" panose="02000000000000000000" pitchFamily="2" charset="0"/>
                        </a:rPr>
                        <a:t>Escucha y ejecuta los pasos del taller.</a:t>
                      </a:r>
                    </a:p>
                    <a:p>
                      <a:pPr marL="0" indent="0">
                        <a:buFont typeface="Arial" panose="020B0604020202020204" pitchFamily="34" charset="0"/>
                        <a:buNone/>
                      </a:pPr>
                      <a:r>
                        <a:rPr lang="es-MX" sz="600" baseline="0" dirty="0" smtClean="0">
                          <a:latin typeface="KG Miss Kindy Chunky" panose="02000000000000000000" pitchFamily="2" charset="0"/>
                        </a:rPr>
                        <a:t>Paso 1: Recibe un plato hondo, una cuchara, 4 cucharadas de bicarbonato y 3 cucharadas de agua oxigenada, agrega los ingredientes en el plato hondo y revuelve con una cuchara hasta que quede espeso. </a:t>
                      </a:r>
                    </a:p>
                    <a:p>
                      <a:pPr marL="0" indent="0">
                        <a:buFont typeface="Arial" panose="020B0604020202020204" pitchFamily="34" charset="0"/>
                        <a:buNone/>
                      </a:pPr>
                      <a:r>
                        <a:rPr lang="es-MX" sz="600" baseline="0" dirty="0" smtClean="0">
                          <a:latin typeface="KG Miss Kindy Chunky" panose="02000000000000000000" pitchFamily="2" charset="0"/>
                        </a:rPr>
                        <a:t>Paso 2: Recibe y agrega la esencia aromáticas y mézclalas ¡Terminamos!</a:t>
                      </a:r>
                    </a:p>
                    <a:p>
                      <a:pPr marL="0" indent="0">
                        <a:buFont typeface="Arial" panose="020B0604020202020204" pitchFamily="34" charset="0"/>
                        <a:buNone/>
                      </a:pPr>
                      <a:r>
                        <a:rPr lang="es-MX" sz="600" baseline="0" dirty="0" smtClean="0">
                          <a:latin typeface="KG Miss Kindy Chunky" panose="02000000000000000000" pitchFamily="2" charset="0"/>
                        </a:rPr>
                        <a:t>Comenta con el grupo de qué manera y cuántas veces al día debe utilizar la pasta dental. </a:t>
                      </a:r>
                    </a:p>
                    <a:p>
                      <a:pPr marL="0" indent="0">
                        <a:buFont typeface="Arial" panose="020B0604020202020204" pitchFamily="34" charset="0"/>
                        <a:buNone/>
                      </a:pPr>
                      <a:r>
                        <a:rPr lang="es-MX" sz="600" baseline="0" dirty="0" smtClean="0">
                          <a:latin typeface="KG Miss Kindy Chunky" panose="02000000000000000000" pitchFamily="2" charset="0"/>
                        </a:rPr>
                        <a:t>Normas y hábitos: orden, paciencia y respeto de turnos.</a:t>
                      </a: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600" baseline="0" dirty="0" smtClean="0">
                          <a:latin typeface="KG Miss Kindy Chunky" panose="02000000000000000000" pitchFamily="2" charset="0"/>
                        </a:rPr>
                        <a:t>Sentido utilitario: Pasta dental para promover la practica de hábitos de higiene.</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LOS DENTISTAS</a:t>
                      </a:r>
                    </a:p>
                    <a:p>
                      <a:pPr marL="0" indent="0">
                        <a:buFont typeface="Arial" panose="020B0604020202020204" pitchFamily="34" charset="0"/>
                        <a:buNone/>
                      </a:pPr>
                      <a:r>
                        <a:rPr lang="es-MX" sz="600" baseline="0" dirty="0" smtClean="0">
                          <a:latin typeface="KG Miss Kindy Chunky" panose="02000000000000000000" pitchFamily="2" charset="0"/>
                        </a:rPr>
                        <a:t>Responde alas preguntas: qué persona está encargada del cuidado de nuestros dientes? ¿Cómo lo hace? ¿Qué utiliza? Observa un video de forma grupal acerca de lo que realiza el dentista en su trabajo y comenta con el grupo si sus respuestas iniciales fueron correctas, de no ser así replantea sus respuestas y comenta qué era lo correcto.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JUGUEMOS A SER DENTISTAS</a:t>
                      </a:r>
                    </a:p>
                    <a:p>
                      <a:pPr marL="0" indent="0">
                        <a:buFont typeface="Arial" panose="020B0604020202020204" pitchFamily="34" charset="0"/>
                        <a:buNone/>
                      </a:pPr>
                      <a:r>
                        <a:rPr lang="es-MX" sz="600" baseline="0" dirty="0" smtClean="0">
                          <a:latin typeface="KG Miss Kindy Chunky" panose="02000000000000000000" pitchFamily="2" charset="0"/>
                        </a:rPr>
                        <a:t>Realiza un juego simbólico utilizando materiales de un dentista: cepillos de dientes, pastas dentales vacías, muñecos para que sean los pacientes, etc. </a:t>
                      </a:r>
                    </a:p>
                    <a:p>
                      <a:pPr marL="0" indent="0">
                        <a:buFont typeface="Arial" panose="020B0604020202020204" pitchFamily="34" charset="0"/>
                        <a:buNone/>
                      </a:pPr>
                      <a:r>
                        <a:rPr lang="es-MX" sz="600" baseline="0" dirty="0" smtClean="0">
                          <a:latin typeface="KG Miss Kindy Chunky" panose="02000000000000000000" pitchFamily="2" charset="0"/>
                        </a:rPr>
                        <a:t>Comenta con el grupo qué cosas realiza que son características de los dentistas.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MEMORAMA DE LOS DIENTES</a:t>
                      </a:r>
                    </a:p>
                    <a:p>
                      <a:pPr marL="0" indent="0">
                        <a:buFont typeface="Arial" panose="020B0604020202020204" pitchFamily="34" charset="0"/>
                        <a:buNone/>
                      </a:pPr>
                      <a:r>
                        <a:rPr lang="es-MX" sz="600" baseline="0" dirty="0" smtClean="0">
                          <a:latin typeface="KG Miss Kindy Chunky" panose="02000000000000000000" pitchFamily="2" charset="0"/>
                        </a:rPr>
                        <a:t>Recibe por mesa de trabajo un Memorama de artículos de higiene bucal, juega con sus compañeros estableciendo las conductas adecuadas para un buen juego. Comenta con el grupo que hicieron para organizarse, si hubo desacuerdos, cómo los solucionaron,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s-MX" sz="600" dirty="0" smtClean="0">
                          <a:latin typeface="KG Miss Kindy Chunky" panose="02000000000000000000" pitchFamily="2" charset="0"/>
                        </a:rPr>
                        <a:t>Formato</a:t>
                      </a:r>
                      <a:r>
                        <a:rPr lang="es-MX" sz="600" baseline="0" dirty="0" smtClean="0">
                          <a:latin typeface="KG Miss Kindy Chunky" panose="02000000000000000000" pitchFamily="2" charset="0"/>
                        </a:rPr>
                        <a:t> de taller, p</a:t>
                      </a:r>
                      <a:r>
                        <a:rPr lang="es-MX" sz="600" dirty="0" smtClean="0">
                          <a:latin typeface="KG Miss Kindy Chunky" panose="02000000000000000000" pitchFamily="2" charset="0"/>
                        </a:rPr>
                        <a:t>lato hondo, cuchara,</a:t>
                      </a:r>
                      <a:r>
                        <a:rPr lang="es-MX" sz="600" baseline="0" dirty="0" smtClean="0">
                          <a:latin typeface="KG Miss Kindy Chunky" panose="02000000000000000000" pitchFamily="2" charset="0"/>
                        </a:rPr>
                        <a:t> bicarbonato, agua oxigenada, esencia aromática, video de los dentistas, juguetes de dentista y artículos o productos para el juego, muñecos, Memorama de higiene bucal por mesa de trabajo.</a:t>
                      </a:r>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MX" sz="900" dirty="0" smtClean="0">
                          <a:latin typeface="KG Miss Kindy Chunky" panose="02000000000000000000" pitchFamily="2" charset="0"/>
                        </a:rPr>
                        <a:t>Jueves</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a:txBody>
                    <a:bodyPr/>
                    <a:lstStyle/>
                    <a:p>
                      <a:pPr algn="ctr"/>
                      <a:endParaRPr lang="es-MX" sz="1100" dirty="0">
                        <a:latin typeface="KG Miss Kindy Chunky" panose="02000000000000000000" pitchFamily="2"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2518" y="333413"/>
            <a:ext cx="6377308" cy="8492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2982532603"/>
              </p:ext>
            </p:extLst>
          </p:nvPr>
        </p:nvGraphicFramePr>
        <p:xfrm>
          <a:off x="326638" y="407788"/>
          <a:ext cx="6128414" cy="5705359"/>
        </p:xfrm>
        <a:graphic>
          <a:graphicData uri="http://schemas.openxmlformats.org/drawingml/2006/table">
            <a:tbl>
              <a:tblPr firstRow="1" bandRow="1">
                <a:tableStyleId>{5940675A-B579-460E-94D1-54222C63F5DA}</a:tableStyleId>
              </a:tblPr>
              <a:tblGrid>
                <a:gridCol w="534173"/>
                <a:gridCol w="3415914"/>
                <a:gridCol w="733425"/>
                <a:gridCol w="371475"/>
                <a:gridCol w="1073427"/>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2266718">
                <a:tc>
                  <a:txBody>
                    <a:bodyPr/>
                    <a:lstStyle/>
                    <a:p>
                      <a:pPr algn="ctr"/>
                      <a:r>
                        <a:rPr lang="es-MX" sz="1100" dirty="0" smtClean="0">
                          <a:latin typeface="KG Miss Kindy Chunky" panose="02000000000000000000" pitchFamily="2" charset="0"/>
                        </a:rPr>
                        <a:t>CIERRE</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ASAMBLEA INICIAL</a:t>
                      </a:r>
                    </a:p>
                    <a:p>
                      <a:pPr marL="0" indent="0">
                        <a:buFont typeface="Arial" panose="020B0604020202020204" pitchFamily="34" charset="0"/>
                        <a:buNone/>
                      </a:pPr>
                      <a:r>
                        <a:rPr lang="es-MX" sz="600" baseline="0" dirty="0" smtClean="0">
                          <a:latin typeface="KG Miss Kindy Chunky" panose="02000000000000000000" pitchFamily="2" charset="0"/>
                        </a:rPr>
                        <a:t>Escucha las indicaciones para trabajar por rincones: en el salón hay 4 rincones, el de cuenta los dientes (rojo), el de bolitas dentales (verde), el de medida de objetos (azul) y el de </a:t>
                      </a:r>
                      <a:r>
                        <a:rPr lang="es-MX" sz="600" baseline="0" dirty="0" err="1" smtClean="0">
                          <a:latin typeface="KG Miss Kindy Chunky" panose="02000000000000000000" pitchFamily="2" charset="0"/>
                        </a:rPr>
                        <a:t>abc</a:t>
                      </a:r>
                      <a:r>
                        <a:rPr lang="es-MX" sz="600" baseline="0" dirty="0" smtClean="0">
                          <a:latin typeface="KG Miss Kindy Chunky" panose="02000000000000000000" pitchFamily="2" charset="0"/>
                        </a:rPr>
                        <a:t> de los dientes (amarillo), les daré una tarjeta que tendrán que cuidar siempre y no perderla, se llama carnet, en ella pegarán una estampa que les daré por cada rincón al que asistan, al final tendrán 4 estampas en su tarjeta. En cada uno de los rincones hay un letrero con el nombre del rincón y con un espacio para colgar su tarjeta cuando entren al rincón. Podrán utilizar los materiales de los rincones durante 15 minutos y al término de esos 15 minutos dejarán el material como estaba en un inicio, tomarán su tarjeta e irán al frente del salón para luego dirigirse a otro rincón.</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DESARROLLO DE RINCONES</a:t>
                      </a:r>
                    </a:p>
                    <a:p>
                      <a:pPr marL="0" indent="0">
                        <a:buFont typeface="Arial" panose="020B0604020202020204" pitchFamily="34" charset="0"/>
                        <a:buNone/>
                      </a:pPr>
                      <a:r>
                        <a:rPr lang="es-MX" sz="600" baseline="0" dirty="0" smtClean="0">
                          <a:solidFill>
                            <a:srgbClr val="FF0000"/>
                          </a:solidFill>
                          <a:latin typeface="KG Miss Kindy Chunky" panose="02000000000000000000" pitchFamily="2" charset="0"/>
                        </a:rPr>
                        <a:t>Rincón rojo: Cuenta los dientes</a:t>
                      </a:r>
                    </a:p>
                    <a:p>
                      <a:pPr marL="0" indent="0">
                        <a:buFont typeface="Arial" panose="020B0604020202020204" pitchFamily="34" charset="0"/>
                        <a:buNone/>
                      </a:pPr>
                      <a:r>
                        <a:rPr lang="es-MX" sz="600" baseline="0" dirty="0" smtClean="0">
                          <a:latin typeface="KG Miss Kindy Chunky" panose="02000000000000000000" pitchFamily="2" charset="0"/>
                        </a:rPr>
                        <a:t>Propósito: realizar el conteo e identificar los números escritos con ayuda de tarjetas con números e imágenes.</a:t>
                      </a:r>
                    </a:p>
                    <a:p>
                      <a:pPr marL="0" indent="0">
                        <a:buFont typeface="Arial" panose="020B0604020202020204" pitchFamily="34" charset="0"/>
                        <a:buNone/>
                      </a:pPr>
                      <a:r>
                        <a:rPr lang="es-MX" sz="600" baseline="0" dirty="0" smtClean="0">
                          <a:latin typeface="KG Miss Kindy Chunky" panose="02000000000000000000" pitchFamily="2" charset="0"/>
                        </a:rPr>
                        <a:t>Desarrollo: Toma una de las tarjetas del centro de la mesa y cuenta los dientes que hay en ella, elige qué número de los que están escritos corresponde a la cantidad y pon una pinza en él.</a:t>
                      </a:r>
                    </a:p>
                    <a:p>
                      <a:pPr marL="0" indent="0">
                        <a:buFont typeface="Arial" panose="020B0604020202020204" pitchFamily="34" charset="0"/>
                        <a:buNone/>
                      </a:pPr>
                      <a:r>
                        <a:rPr lang="es-MX" sz="600" baseline="0" dirty="0" smtClean="0">
                          <a:solidFill>
                            <a:srgbClr val="92D050"/>
                          </a:solidFill>
                          <a:latin typeface="KG Miss Kindy Chunky" panose="02000000000000000000" pitchFamily="2" charset="0"/>
                        </a:rPr>
                        <a:t>Rincón verde: Bolitas dentales</a:t>
                      </a:r>
                    </a:p>
                    <a:p>
                      <a:pPr marL="0" indent="0">
                        <a:buFont typeface="Arial" panose="020B0604020202020204" pitchFamily="34" charset="0"/>
                        <a:buNone/>
                      </a:pPr>
                      <a:r>
                        <a:rPr lang="es-MX" sz="600" baseline="0" dirty="0" smtClean="0">
                          <a:latin typeface="KG Miss Kindy Chunky" panose="02000000000000000000" pitchFamily="2" charset="0"/>
                        </a:rPr>
                        <a:t>Propósito: realizar un conteo y representar cantidades con bolitas de plastilina.</a:t>
                      </a:r>
                    </a:p>
                    <a:p>
                      <a:pPr marL="0" indent="0">
                        <a:buFont typeface="Arial" panose="020B0604020202020204" pitchFamily="34" charset="0"/>
                        <a:buNone/>
                      </a:pPr>
                      <a:r>
                        <a:rPr lang="es-MX" sz="600" baseline="0" dirty="0" smtClean="0">
                          <a:latin typeface="KG Miss Kindy Chunky" panose="02000000000000000000" pitchFamily="2" charset="0"/>
                        </a:rPr>
                        <a:t>Desarrollo: Toma una tarjeta del centro de la mesa, reconoce el número escrito y pon la cantidad de bolitas de plastilina que señala el número, acomoda una bolita en cada cuadro. </a:t>
                      </a:r>
                    </a:p>
                    <a:p>
                      <a:pPr marL="0" indent="0">
                        <a:buFont typeface="Arial" panose="020B0604020202020204" pitchFamily="34" charset="0"/>
                        <a:buNone/>
                      </a:pPr>
                      <a:r>
                        <a:rPr lang="es-MX" sz="600" baseline="0" dirty="0" smtClean="0">
                          <a:solidFill>
                            <a:srgbClr val="0070C0"/>
                          </a:solidFill>
                          <a:latin typeface="KG Miss Kindy Chunky" panose="02000000000000000000" pitchFamily="2" charset="0"/>
                        </a:rPr>
                        <a:t>Rincón azul: medida de objetos</a:t>
                      </a:r>
                    </a:p>
                    <a:p>
                      <a:pPr marL="0" indent="0">
                        <a:buFont typeface="Arial" panose="020B0604020202020204" pitchFamily="34" charset="0"/>
                        <a:buNone/>
                      </a:pPr>
                      <a:r>
                        <a:rPr lang="es-MX" sz="600" baseline="0" dirty="0" smtClean="0">
                          <a:latin typeface="KG Miss Kindy Chunky" panose="02000000000000000000" pitchFamily="2" charset="0"/>
                        </a:rPr>
                        <a:t>Propósito: realizar mediciones con unidades no convencionales de diferentes objetos.</a:t>
                      </a:r>
                    </a:p>
                    <a:p>
                      <a:pPr marL="0" indent="0">
                        <a:buFont typeface="Arial" panose="020B0604020202020204" pitchFamily="34" charset="0"/>
                        <a:buNone/>
                      </a:pPr>
                      <a:r>
                        <a:rPr lang="es-MX" sz="600" baseline="0" dirty="0" smtClean="0">
                          <a:latin typeface="KG Miss Kindy Chunky" panose="02000000000000000000" pitchFamily="2" charset="0"/>
                        </a:rPr>
                        <a:t>Desarrollo: toma la imagen de un cepillo de dientes y uno de los objetos que está situado al centro de la mesa, utiliza la imagen del cepillo para contar cuántos cepillos mide cada objeto. </a:t>
                      </a:r>
                    </a:p>
                    <a:p>
                      <a:pPr marL="0" indent="0">
                        <a:buFont typeface="Arial" panose="020B0604020202020204" pitchFamily="34" charset="0"/>
                        <a:buNone/>
                      </a:pPr>
                      <a:r>
                        <a:rPr lang="es-MX" sz="600" baseline="0" dirty="0" smtClean="0">
                          <a:solidFill>
                            <a:srgbClr val="FFC000"/>
                          </a:solidFill>
                          <a:latin typeface="KG Miss Kindy Chunky" panose="02000000000000000000" pitchFamily="2" charset="0"/>
                        </a:rPr>
                        <a:t>Rincón amarillo: ABC de los dientes</a:t>
                      </a:r>
                    </a:p>
                    <a:p>
                      <a:pPr marL="0" indent="0">
                        <a:buFont typeface="Arial" panose="020B0604020202020204" pitchFamily="34" charset="0"/>
                        <a:buNone/>
                      </a:pPr>
                      <a:r>
                        <a:rPr lang="es-MX" sz="600" baseline="0" dirty="0" smtClean="0">
                          <a:latin typeface="KG Miss Kindy Chunky" panose="02000000000000000000" pitchFamily="2" charset="0"/>
                        </a:rPr>
                        <a:t>Propósito: utilizar el alfabeto móvil para escribir diferentes palabras referentes a la salud bucal.</a:t>
                      </a:r>
                    </a:p>
                    <a:p>
                      <a:pPr marL="0" indent="0">
                        <a:buFont typeface="Arial" panose="020B0604020202020204" pitchFamily="34" charset="0"/>
                        <a:buNone/>
                      </a:pPr>
                      <a:r>
                        <a:rPr lang="es-MX" sz="600" baseline="0" dirty="0" smtClean="0">
                          <a:latin typeface="KG Miss Kindy Chunky" panose="02000000000000000000" pitchFamily="2" charset="0"/>
                        </a:rPr>
                        <a:t>Desarrollo: toma del centro de la mesa un portador de texto con palabras referentes a la salud bucal como diente, cepillo, pasta, muela, etc. Y utiliza el alfabeto móvil para escribir dichas palabras.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Normas de los rincones: utilizar el material por turnos, dejar el material en su lugar, llevar siempre los carnet consigo, respetar el trabajo de los demás.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ASAMBLEA FINAL</a:t>
                      </a:r>
                    </a:p>
                    <a:p>
                      <a:pPr marL="0" indent="0">
                        <a:buFont typeface="Arial" panose="020B0604020202020204" pitchFamily="34" charset="0"/>
                        <a:buNone/>
                      </a:pPr>
                      <a:r>
                        <a:rPr lang="es-MX" sz="600" baseline="0" dirty="0" smtClean="0">
                          <a:latin typeface="KG Miss Kindy Chunky" panose="02000000000000000000" pitchFamily="2" charset="0"/>
                        </a:rPr>
                        <a:t>Responde a preguntas como: ¿Qué les parecieron los rincones? ¿Qué rincón les gustó más? ¿Qué fue lo más difícil de cada rincón? ¿Qué fue lo más sencillo? ¿Qué aprendieron de cada rincón?</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TIEMPO DE CEPILLAR</a:t>
                      </a:r>
                    </a:p>
                    <a:p>
                      <a:pPr marL="0" indent="0">
                        <a:buFont typeface="Arial" panose="020B0604020202020204" pitchFamily="34" charset="0"/>
                        <a:buNone/>
                      </a:pPr>
                      <a:r>
                        <a:rPr lang="es-MX" sz="600" baseline="0" dirty="0" smtClean="0">
                          <a:latin typeface="KG Miss Kindy Chunky" panose="02000000000000000000" pitchFamily="2" charset="0"/>
                        </a:rPr>
                        <a:t>Recibe una plantilla con diferentes trazos y caminos para unir a niños con instrumentos para la higiene bucal, con precisión y control utiliza un marcador para trazar los caminos.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¿CUÁNTOS DIENTES TIENE?</a:t>
                      </a:r>
                    </a:p>
                    <a:p>
                      <a:pPr marL="0" indent="0">
                        <a:buFont typeface="Arial" panose="020B0604020202020204" pitchFamily="34" charset="0"/>
                        <a:buNone/>
                      </a:pPr>
                      <a:r>
                        <a:rPr lang="es-MX" sz="600" baseline="0" dirty="0" smtClean="0">
                          <a:latin typeface="KG Miss Kindy Chunky" panose="02000000000000000000" pitchFamily="2" charset="0"/>
                        </a:rPr>
                        <a:t>Recibe una plantilla con el </a:t>
                      </a:r>
                      <a:r>
                        <a:rPr lang="es-MX" sz="600" baseline="0" dirty="0" err="1" smtClean="0">
                          <a:latin typeface="KG Miss Kindy Chunky" panose="02000000000000000000" pitchFamily="2" charset="0"/>
                        </a:rPr>
                        <a:t>dibuoj</a:t>
                      </a:r>
                      <a:r>
                        <a:rPr lang="es-MX" sz="600" baseline="0" dirty="0" smtClean="0">
                          <a:latin typeface="KG Miss Kindy Chunky" panose="02000000000000000000" pitchFamily="2" charset="0"/>
                        </a:rPr>
                        <a:t> de una boca y </a:t>
                      </a:r>
                      <a:r>
                        <a:rPr lang="es-MX" sz="600" baseline="0" dirty="0" err="1" smtClean="0">
                          <a:latin typeface="KG Miss Kindy Chunky" panose="02000000000000000000" pitchFamily="2" charset="0"/>
                        </a:rPr>
                        <a:t>trajetas</a:t>
                      </a:r>
                      <a:r>
                        <a:rPr lang="es-MX" sz="600" baseline="0" dirty="0" smtClean="0">
                          <a:latin typeface="KG Miss Kindy Chunky" panose="02000000000000000000" pitchFamily="2" charset="0"/>
                        </a:rPr>
                        <a:t> con números del 1 al 12, toma una tarjeta y realiza con plastilina bolitas que simulen los dientes, coloca la cantidad correcta en la plantilla..</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s-MX" sz="600" dirty="0" smtClean="0">
                          <a:latin typeface="KG Miss Kindy Chunky" panose="02000000000000000000" pitchFamily="2" charset="0"/>
                        </a:rPr>
                        <a:t>Letrero de rincones, carnet, estampas, delimitación de rincones,</a:t>
                      </a:r>
                      <a:r>
                        <a:rPr lang="es-MX" sz="600" baseline="0" dirty="0" smtClean="0">
                          <a:latin typeface="KG Miss Kindy Chunky" panose="02000000000000000000" pitchFamily="2" charset="0"/>
                        </a:rPr>
                        <a:t> alarma, tarjetas de contar los dientes, pinzas, tarjetas de bolitas de plastilina, plastilina, imagen de cepillos de dientes para medir, objetos diversos para medir, alfabeto móvil, portadores de textos de palabras referentes a la higiene bucal, plantillas de trazos de niños hacia artículos de higiene bucal, marcadores, toallitas húmedas, plantilla de boca, tarjetas con números del 1 al 12 por mesa de trabajo. </a:t>
                      </a:r>
                      <a:endParaRPr lang="es-MX" sz="600" dirty="0">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s-MX" sz="900" dirty="0" smtClean="0">
                          <a:latin typeface="KG Miss Kindy Chunky" panose="02000000000000000000" pitchFamily="2" charset="0"/>
                        </a:rPr>
                        <a:t>Viernes </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Resuelve</a:t>
                      </a:r>
                      <a:r>
                        <a:rPr lang="es-MX" sz="600" baseline="0" dirty="0" smtClean="0">
                          <a:effectLst/>
                          <a:latin typeface="KG Miss Kindy Chunky" panose="02000000000000000000" pitchFamily="2" charset="0"/>
                        </a:rPr>
                        <a:t> problemas a través del conteo y con acciones sobre las colecciones.</a:t>
                      </a: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33359">
                <a:tc>
                  <a:txBody>
                    <a:bodyPr/>
                    <a:lstStyle/>
                    <a:p>
                      <a:pPr algn="ctr"/>
                      <a:endParaRPr lang="es-MX" sz="1100" dirty="0">
                        <a:latin typeface="KG Miss Kindy Chunky" panose="02000000000000000000" pitchFamily="2"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indent="0">
                        <a:buFont typeface="Arial" panose="020B0604020202020204" pitchFamily="34" charset="0"/>
                        <a:buNone/>
                      </a:pPr>
                      <a:endParaRPr lang="es-MX" sz="600" baseline="0" dirty="0" smtClean="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341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310783" y="353291"/>
            <a:ext cx="6183801" cy="7489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576619" y="670987"/>
            <a:ext cx="4060389" cy="646331"/>
          </a:xfrm>
          <a:prstGeom prst="rect">
            <a:avLst/>
          </a:prstGeom>
          <a:noFill/>
        </p:spPr>
        <p:txBody>
          <a:bodyPr wrap="square" rtlCol="0">
            <a:spAutoFit/>
          </a:bodyPr>
          <a:lstStyle/>
          <a:p>
            <a:pPr algn="ctr"/>
            <a:r>
              <a:rPr lang="es-MX" sz="36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CRONOGRAMA</a:t>
            </a:r>
            <a:endParaRPr lang="es-MX" sz="3600" dirty="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686177815"/>
              </p:ext>
            </p:extLst>
          </p:nvPr>
        </p:nvGraphicFramePr>
        <p:xfrm>
          <a:off x="540327" y="1761057"/>
          <a:ext cx="5695880" cy="5844569"/>
        </p:xfrm>
        <a:graphic>
          <a:graphicData uri="http://schemas.openxmlformats.org/drawingml/2006/table">
            <a:tbl>
              <a:tblPr firstRow="1" firstCol="1" bandRow="1">
                <a:tableStyleId>{5940675A-B579-460E-94D1-54222C63F5DA}</a:tableStyleId>
              </a:tblPr>
              <a:tblGrid>
                <a:gridCol w="947795"/>
                <a:gridCol w="995640"/>
                <a:gridCol w="846408"/>
                <a:gridCol w="1063990"/>
                <a:gridCol w="1063990"/>
                <a:gridCol w="778057"/>
              </a:tblGrid>
              <a:tr h="218955">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 </a:t>
                      </a:r>
                      <a:endParaRPr lang="es-MX" sz="600" dirty="0">
                        <a:solidFill>
                          <a:schemeClr val="bg1"/>
                        </a:solidFill>
                        <a:effectLst/>
                        <a:latin typeface="KG Miss Kindy Chunky" panose="02000000000000000000" pitchFamily="2" charset="0"/>
                      </a:endParaRPr>
                    </a:p>
                    <a:p>
                      <a:pPr algn="ctr">
                        <a:lnSpc>
                          <a:spcPct val="107000"/>
                        </a:lnSpc>
                        <a:spcAft>
                          <a:spcPts val="0"/>
                        </a:spcAft>
                      </a:pPr>
                      <a:r>
                        <a:rPr lang="es-MX" sz="700" dirty="0">
                          <a:solidFill>
                            <a:schemeClr val="bg1"/>
                          </a:solidFill>
                          <a:effectLst/>
                          <a:latin typeface="KG Miss Kindy Chunky" panose="02000000000000000000" pitchFamily="2" charset="0"/>
                        </a:rPr>
                        <a:t> </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LUNES</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MARTES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MIERCOLES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solidFill>
                            <a:schemeClr val="bg1"/>
                          </a:solidFill>
                          <a:effectLst/>
                          <a:latin typeface="KG Miss Kindy Chunky" panose="02000000000000000000" pitchFamily="2" charset="0"/>
                        </a:rPr>
                        <a:t>JUEVES</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VIERNES</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r>
              <a:tr h="437910">
                <a:tc>
                  <a:txBody>
                    <a:bodyPr/>
                    <a:lstStyle/>
                    <a:p>
                      <a:pPr algn="ctr">
                        <a:lnSpc>
                          <a:spcPct val="107000"/>
                        </a:lnSpc>
                        <a:spcAft>
                          <a:spcPts val="0"/>
                        </a:spcAft>
                      </a:pPr>
                      <a:r>
                        <a:rPr lang="es-MX" sz="700">
                          <a:solidFill>
                            <a:schemeClr val="bg1"/>
                          </a:solidFill>
                          <a:effectLst/>
                          <a:latin typeface="KG Miss Kindy Chunky" panose="02000000000000000000" pitchFamily="2" charset="0"/>
                        </a:rPr>
                        <a:t>8:30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a</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8:50</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effectLst/>
                          <a:latin typeface="KG Miss Kindy Chunky" panose="02000000000000000000" pitchFamily="2" charset="0"/>
                        </a:rPr>
                        <a:t>Actividades</a:t>
                      </a:r>
                      <a:endParaRPr lang="es-MX" sz="600">
                        <a:effectLst/>
                        <a:latin typeface="KG Miss Kindy Chunky" panose="02000000000000000000" pitchFamily="2" charset="0"/>
                      </a:endParaRPr>
                    </a:p>
                    <a:p>
                      <a:pPr algn="ctr">
                        <a:lnSpc>
                          <a:spcPct val="107000"/>
                        </a:lnSpc>
                        <a:spcAft>
                          <a:spcPts val="0"/>
                        </a:spcAft>
                      </a:pPr>
                      <a:r>
                        <a:rPr lang="es-MX" sz="700">
                          <a:effectLst/>
                          <a:latin typeface="KG Miss Kindy Chunky" panose="02000000000000000000" pitchFamily="2" charset="0"/>
                        </a:rPr>
                        <a:t>Iniciales</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Actividades</a:t>
                      </a:r>
                      <a:endParaRPr lang="es-MX" sz="600">
                        <a:effectLst/>
                        <a:latin typeface="KG Miss Kindy Chunky" panose="02000000000000000000" pitchFamily="2" charset="0"/>
                      </a:endParaRPr>
                    </a:p>
                    <a:p>
                      <a:pPr algn="ctr">
                        <a:lnSpc>
                          <a:spcPct val="107000"/>
                        </a:lnSpc>
                        <a:spcAft>
                          <a:spcPts val="0"/>
                        </a:spcAft>
                      </a:pPr>
                      <a:r>
                        <a:rPr lang="es-MX" sz="700">
                          <a:effectLst/>
                          <a:latin typeface="KG Miss Kindy Chunky" panose="02000000000000000000" pitchFamily="2" charset="0"/>
                        </a:rPr>
                        <a:t>Iniciales</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Actividades</a:t>
                      </a:r>
                      <a:endParaRPr lang="es-MX" sz="600">
                        <a:effectLst/>
                        <a:latin typeface="KG Miss Kindy Chunky" panose="02000000000000000000" pitchFamily="2" charset="0"/>
                      </a:endParaRPr>
                    </a:p>
                    <a:p>
                      <a:pPr algn="ctr">
                        <a:lnSpc>
                          <a:spcPct val="107000"/>
                        </a:lnSpc>
                        <a:spcAft>
                          <a:spcPts val="0"/>
                        </a:spcAft>
                      </a:pPr>
                      <a:r>
                        <a:rPr lang="es-MX" sz="700">
                          <a:effectLst/>
                          <a:latin typeface="KG Miss Kindy Chunky" panose="02000000000000000000" pitchFamily="2" charset="0"/>
                        </a:rPr>
                        <a:t>Iniciales</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Actividades</a:t>
                      </a:r>
                      <a:endParaRPr lang="es-MX" sz="600">
                        <a:effectLst/>
                        <a:latin typeface="KG Miss Kindy Chunky" panose="02000000000000000000" pitchFamily="2" charset="0"/>
                      </a:endParaRPr>
                    </a:p>
                    <a:p>
                      <a:pPr algn="ctr">
                        <a:lnSpc>
                          <a:spcPct val="107000"/>
                        </a:lnSpc>
                        <a:spcAft>
                          <a:spcPts val="0"/>
                        </a:spcAft>
                      </a:pPr>
                      <a:r>
                        <a:rPr lang="es-MX" sz="700">
                          <a:effectLst/>
                          <a:latin typeface="KG Miss Kindy Chunky" panose="02000000000000000000" pitchFamily="2" charset="0"/>
                        </a:rPr>
                        <a:t>Iniciales</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Actividades</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Iniciales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328433">
                <a:tc>
                  <a:txBody>
                    <a:bodyPr/>
                    <a:lstStyle/>
                    <a:p>
                      <a:pPr algn="ctr">
                        <a:lnSpc>
                          <a:spcPct val="107000"/>
                        </a:lnSpc>
                        <a:spcAft>
                          <a:spcPts val="0"/>
                        </a:spcAft>
                      </a:pPr>
                      <a:r>
                        <a:rPr lang="es-MX" sz="700">
                          <a:solidFill>
                            <a:schemeClr val="bg1"/>
                          </a:solidFill>
                          <a:effectLst/>
                          <a:latin typeface="KG Miss Kindy Chunky" panose="02000000000000000000" pitchFamily="2" charset="0"/>
                        </a:rPr>
                        <a:t>8:50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a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9:15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a:effectLst/>
                          <a:latin typeface="KG Miss Kindy Chunky" panose="02000000000000000000" pitchFamily="2" charset="0"/>
                        </a:rPr>
                        <a:t>Reglamento</a:t>
                      </a:r>
                      <a:endParaRPr lang="es-MX" sz="60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Reglamento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875821">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9:15</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 a 9:35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600" dirty="0" smtClean="0">
                          <a:effectLst/>
                          <a:latin typeface="KG Miss Kindy Chunky" panose="02000000000000000000" pitchFamily="2" charset="0"/>
                          <a:ea typeface="Calibri" panose="020F0502020204030204" pitchFamily="34" charset="0"/>
                          <a:cs typeface="Times New Roman" panose="02020603050405020304" pitchFamily="18" charset="0"/>
                        </a:rPr>
                        <a:t>El</a:t>
                      </a:r>
                      <a:r>
                        <a:rPr lang="es-MX" sz="600" baseline="0" dirty="0" smtClean="0">
                          <a:effectLst/>
                          <a:latin typeface="KG Miss Kindy Chunky" panose="02000000000000000000" pitchFamily="2" charset="0"/>
                          <a:ea typeface="Calibri" panose="020F0502020204030204" pitchFamily="34" charset="0"/>
                          <a:cs typeface="Times New Roman" panose="02020603050405020304" pitchFamily="18" charset="0"/>
                        </a:rPr>
                        <a:t> día de Benito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Bacterias</a:t>
                      </a:r>
                      <a:r>
                        <a:rPr lang="es-MX" sz="700" baseline="0" dirty="0" smtClean="0">
                          <a:effectLst/>
                          <a:latin typeface="KG Miss Kindy Chunky" panose="02000000000000000000" pitchFamily="2" charset="0"/>
                        </a:rPr>
                        <a:t> en mis manos</a:t>
                      </a:r>
                      <a:endParaRPr lang="es-MX" sz="600" dirty="0">
                        <a:effectLst/>
                        <a:latin typeface="KG Miss Kindy Chunky" panose="02000000000000000000" pitchFamily="2"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Laberintos</a:t>
                      </a:r>
                      <a:r>
                        <a:rPr lang="es-MX" sz="700" baseline="0" dirty="0" smtClean="0">
                          <a:effectLst/>
                          <a:latin typeface="KG Miss Kindy Chunky" panose="02000000000000000000" pitchFamily="2" charset="0"/>
                        </a:rPr>
                        <a:t> higiénicos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c>
                  <a:txBody>
                    <a:bodyPr/>
                    <a:lstStyle/>
                    <a:p>
                      <a:pPr algn="ctr">
                        <a:lnSpc>
                          <a:spcPct val="107000"/>
                        </a:lnSpc>
                        <a:spcAft>
                          <a:spcPts val="0"/>
                        </a:spcAft>
                      </a:pPr>
                      <a:r>
                        <a:rPr lang="es-MX" sz="700" dirty="0" smtClean="0">
                          <a:effectLst/>
                          <a:latin typeface="KG Miss Kindy Chunky" panose="02000000000000000000" pitchFamily="2" charset="0"/>
                        </a:rPr>
                        <a:t>¿Qué letra falta?</a:t>
                      </a:r>
                      <a:endParaRPr lang="es-MX" sz="600" dirty="0">
                        <a:effectLst/>
                        <a:latin typeface="KG Miss Kindy Chunky" panose="02000000000000000000" pitchFamily="2"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rPr>
                        <a:t>Asamblea inicial</a:t>
                      </a:r>
                      <a:endParaRPr lang="es-MX" sz="600" dirty="0">
                        <a:effectLst/>
                        <a:latin typeface="KG Miss Kindy Chunky" panose="02000000000000000000" pitchFamily="2" charset="0"/>
                      </a:endParaRPr>
                    </a:p>
                  </a:txBody>
                  <a:tcPr marL="38363" marR="38363" marT="0" marB="0" anchor="ctr">
                    <a:solidFill>
                      <a:srgbClr val="FF7C80"/>
                    </a:solidFill>
                  </a:tcPr>
                </a:tc>
              </a:tr>
              <a:tr h="766343">
                <a:tc>
                  <a:txBody>
                    <a:bodyPr/>
                    <a:lstStyle/>
                    <a:p>
                      <a:pPr algn="ctr">
                        <a:lnSpc>
                          <a:spcPct val="107000"/>
                        </a:lnSpc>
                        <a:spcAft>
                          <a:spcPts val="0"/>
                        </a:spcAft>
                      </a:pPr>
                      <a:r>
                        <a:rPr lang="es-MX" sz="700">
                          <a:solidFill>
                            <a:schemeClr val="bg1"/>
                          </a:solidFill>
                          <a:effectLst/>
                          <a:latin typeface="KG Miss Kindy Chunky" panose="02000000000000000000" pitchFamily="2" charset="0"/>
                        </a:rPr>
                        <a:t>9:35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a 10:00</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¿Qué</a:t>
                      </a:r>
                      <a:r>
                        <a:rPr lang="es-MX" sz="700" baseline="0" dirty="0" smtClean="0">
                          <a:effectLst/>
                          <a:latin typeface="KG Miss Kindy Chunky" panose="02000000000000000000" pitchFamily="2" charset="0"/>
                        </a:rPr>
                        <a:t> esconde la caja?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Cuento motor Valeria la bacteria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c>
                  <a:txBody>
                    <a:bodyPr/>
                    <a:lstStyle/>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Cada cosa a su lugar</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smtClean="0">
                          <a:effectLst/>
                          <a:latin typeface="KG Miss Kindy Chunky" panose="02000000000000000000" pitchFamily="2" charset="0"/>
                        </a:rPr>
                        <a:t>Taller jabón</a:t>
                      </a:r>
                      <a:r>
                        <a:rPr lang="es-MX" sz="700" baseline="0" dirty="0" smtClean="0">
                          <a:effectLst/>
                          <a:latin typeface="KG Miss Kindy Chunky" panose="02000000000000000000" pitchFamily="2" charset="0"/>
                        </a:rPr>
                        <a:t> casero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77520"/>
                    </a:solidFill>
                  </a:tcPr>
                </a:tc>
                <a:tc rowSpan="2">
                  <a:txBody>
                    <a:bodyPr/>
                    <a:lstStyle/>
                    <a:p>
                      <a:pPr algn="ctr">
                        <a:lnSpc>
                          <a:spcPct val="107000"/>
                        </a:lnSpc>
                        <a:spcAft>
                          <a:spcPts val="0"/>
                        </a:spcAft>
                      </a:pPr>
                      <a:r>
                        <a:rPr lang="es-MX" sz="700" dirty="0" smtClean="0">
                          <a:effectLst/>
                          <a:latin typeface="KG Miss Kindy Chunky" panose="02000000000000000000" pitchFamily="2" charset="0"/>
                        </a:rPr>
                        <a:t>Desarrollo de rincones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tc>
              </a:tr>
              <a:tr h="985298">
                <a:tc>
                  <a:txBody>
                    <a:bodyPr/>
                    <a:lstStyle/>
                    <a:p>
                      <a:pPr algn="ctr">
                        <a:lnSpc>
                          <a:spcPct val="107000"/>
                        </a:lnSpc>
                        <a:spcAft>
                          <a:spcPts val="0"/>
                        </a:spcAft>
                      </a:pPr>
                      <a:r>
                        <a:rPr lang="es-MX" sz="700">
                          <a:solidFill>
                            <a:schemeClr val="bg1"/>
                          </a:solidFill>
                          <a:effectLst/>
                          <a:latin typeface="KG Miss Kindy Chunky" panose="02000000000000000000" pitchFamily="2" charset="0"/>
                        </a:rPr>
                        <a:t>10:00 a 10:45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Voy </a:t>
                      </a:r>
                      <a:r>
                        <a:rPr lang="es-MX" sz="700" dirty="0">
                          <a:effectLst/>
                          <a:latin typeface="KG Miss Kindy Chunky" panose="02000000000000000000" pitchFamily="2" charset="0"/>
                        </a:rPr>
                        <a:t>conocer mi cuerpo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Taller gel </a:t>
                      </a:r>
                      <a:r>
                        <a:rPr lang="es-MX" sz="700" dirty="0" err="1" smtClean="0">
                          <a:effectLst/>
                          <a:latin typeface="KG Miss Kindy Chunky" panose="02000000000000000000" pitchFamily="2" charset="0"/>
                        </a:rPr>
                        <a:t>antibacterial</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El</a:t>
                      </a:r>
                      <a:r>
                        <a:rPr lang="es-MX" sz="700" baseline="0" dirty="0" smtClean="0">
                          <a:effectLst/>
                          <a:latin typeface="KG Miss Kindy Chunky" panose="02000000000000000000" pitchFamily="2" charset="0"/>
                        </a:rPr>
                        <a:t> baño diario</a:t>
                      </a:r>
                      <a:endParaRPr lang="es-MX" sz="600" dirty="0">
                        <a:effectLst/>
                        <a:latin typeface="KG Miss Kindy Chunky" panose="02000000000000000000" pitchFamily="2" charset="0"/>
                      </a:endParaRPr>
                    </a:p>
                  </a:txBody>
                  <a:tcPr marL="38363" marR="38363" marT="0" marB="0" anchor="ctr">
                    <a:solidFill>
                      <a:srgbClr val="92D050"/>
                    </a:solidFill>
                  </a:tcPr>
                </a:tc>
                <a:tc>
                  <a:txBody>
                    <a:bodyPr/>
                    <a:lstStyle/>
                    <a:p>
                      <a:pPr algn="ctr">
                        <a:lnSpc>
                          <a:spcPct val="107000"/>
                        </a:lnSpc>
                        <a:spcAft>
                          <a:spcPts val="0"/>
                        </a:spcAft>
                      </a:pPr>
                      <a:r>
                        <a:rPr lang="es-MX" sz="700" dirty="0" smtClean="0">
                          <a:effectLst/>
                          <a:latin typeface="KG Miss Kindy Chunky" panose="02000000000000000000" pitchFamily="2" charset="0"/>
                        </a:rPr>
                        <a:t>Mis manos enjabono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vMerge="1">
                  <a:txBody>
                    <a:bodyPr/>
                    <a:lstStyle/>
                    <a:p>
                      <a:pPr algn="ctr">
                        <a:lnSpc>
                          <a:spcPct val="107000"/>
                        </a:lnSpc>
                        <a:spcAft>
                          <a:spcPts val="0"/>
                        </a:spcAft>
                      </a:pP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tc>
              </a:tr>
              <a:tr h="218955">
                <a:tc>
                  <a:txBody>
                    <a:bodyPr/>
                    <a:lstStyle/>
                    <a:p>
                      <a:pPr algn="ctr">
                        <a:lnSpc>
                          <a:spcPct val="107000"/>
                        </a:lnSpc>
                        <a:spcAft>
                          <a:spcPts val="0"/>
                        </a:spcAft>
                      </a:pPr>
                      <a:r>
                        <a:rPr lang="es-MX" sz="700">
                          <a:solidFill>
                            <a:schemeClr val="tx1"/>
                          </a:solidFill>
                          <a:effectLst/>
                          <a:latin typeface="KG Miss Kindy Chunky" panose="02000000000000000000" pitchFamily="2" charset="0"/>
                        </a:rPr>
                        <a:t>10:45 a 11:15</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a:solidFill>
                            <a:schemeClr val="tx1"/>
                          </a:solidFill>
                          <a:effectLst/>
                          <a:latin typeface="KG Miss Kindy Chunky" panose="02000000000000000000" pitchFamily="2" charset="0"/>
                        </a:rPr>
                        <a:t>Receso</a:t>
                      </a:r>
                      <a:endParaRPr lang="es-MX" sz="60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solidFill>
                            <a:schemeClr val="tx1"/>
                          </a:solidFill>
                          <a:effectLst/>
                          <a:latin typeface="KG Miss Kindy Chunky" panose="02000000000000000000" pitchFamily="2" charset="0"/>
                        </a:rPr>
                        <a:t>Receso</a:t>
                      </a:r>
                      <a:endParaRPr lang="es-MX" sz="600" dirty="0">
                        <a:solidFill>
                          <a:schemeClr val="tx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r>
              <a:tr h="656865">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11:15 a 11:45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¿Cuánto</a:t>
                      </a:r>
                      <a:r>
                        <a:rPr lang="es-MX" sz="700" baseline="0" dirty="0" smtClean="0">
                          <a:effectLst/>
                          <a:latin typeface="KG Miss Kindy Chunky" panose="02000000000000000000" pitchFamily="2" charset="0"/>
                        </a:rPr>
                        <a:t> mide mi cuerpo?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B0F0"/>
                    </a:solidFill>
                  </a:tcPr>
                </a:tc>
                <a:tc>
                  <a:txBody>
                    <a:bodyPr/>
                    <a:lstStyle/>
                    <a:p>
                      <a:pPr algn="ctr">
                        <a:lnSpc>
                          <a:spcPct val="107000"/>
                        </a:lnSpc>
                        <a:spcAft>
                          <a:spcPts val="0"/>
                        </a:spcAft>
                      </a:pPr>
                      <a:r>
                        <a:rPr lang="es-MX" sz="700" dirty="0" smtClean="0">
                          <a:effectLst/>
                          <a:latin typeface="KG Miss Kindy Chunky" panose="02000000000000000000" pitchFamily="2" charset="0"/>
                          <a:ea typeface="+mn-ea"/>
                          <a:cs typeface="+mn-cs"/>
                        </a:rPr>
                        <a:t>Los</a:t>
                      </a:r>
                      <a:r>
                        <a:rPr lang="es-MX" sz="700" baseline="0" dirty="0" smtClean="0">
                          <a:effectLst/>
                          <a:latin typeface="KG Miss Kindy Chunky" panose="02000000000000000000" pitchFamily="2" charset="0"/>
                          <a:ea typeface="+mn-ea"/>
                          <a:cs typeface="+mn-cs"/>
                        </a:rPr>
                        <a:t> hábitos de </a:t>
                      </a:r>
                      <a:r>
                        <a:rPr lang="es-MX" sz="700" baseline="0" dirty="0" err="1" smtClean="0">
                          <a:effectLst/>
                          <a:latin typeface="KG Miss Kindy Chunky" panose="02000000000000000000" pitchFamily="2" charset="0"/>
                          <a:ea typeface="+mn-ea"/>
                          <a:cs typeface="+mn-cs"/>
                        </a:rPr>
                        <a:t>higene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Educación </a:t>
                      </a:r>
                      <a:r>
                        <a:rPr lang="es-MX" sz="700" dirty="0">
                          <a:effectLst/>
                          <a:latin typeface="KG Miss Kindy Chunky" panose="02000000000000000000" pitchFamily="2" charset="0"/>
                        </a:rPr>
                        <a:t>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smtClean="0">
                          <a:effectLst/>
                          <a:latin typeface="KG Miss Kindy Chunky" panose="02000000000000000000" pitchFamily="2" charset="0"/>
                        </a:rPr>
                        <a:t>Tríptico informador de hábitos de higiene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CC66FF"/>
                    </a:solidFill>
                  </a:tcPr>
                </a:tc>
                <a:tc>
                  <a:txBody>
                    <a:bodyPr/>
                    <a:lstStyle/>
                    <a:p>
                      <a:pPr algn="ctr">
                        <a:lnSpc>
                          <a:spcPct val="107000"/>
                        </a:lnSpc>
                        <a:spcAft>
                          <a:spcPts val="0"/>
                        </a:spcAft>
                      </a:pPr>
                      <a:r>
                        <a:rPr lang="es-MX" sz="700" dirty="0" smtClean="0">
                          <a:effectLst/>
                          <a:latin typeface="KG Miss Kindy Chunky" panose="02000000000000000000" pitchFamily="2" charset="0"/>
                        </a:rPr>
                        <a:t>Asamblea</a:t>
                      </a:r>
                      <a:r>
                        <a:rPr lang="es-MX" sz="700" baseline="0" dirty="0" smtClean="0">
                          <a:effectLst/>
                          <a:latin typeface="KG Miss Kindy Chunky" panose="02000000000000000000" pitchFamily="2" charset="0"/>
                        </a:rPr>
                        <a:t> final</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r>
              <a:tr h="656865">
                <a:tc>
                  <a:txBody>
                    <a:bodyPr/>
                    <a:lstStyle/>
                    <a:p>
                      <a:pPr algn="ctr">
                        <a:lnSpc>
                          <a:spcPct val="107000"/>
                        </a:lnSpc>
                        <a:spcAft>
                          <a:spcPts val="0"/>
                        </a:spcAft>
                      </a:pPr>
                      <a:r>
                        <a:rPr lang="es-MX" sz="700">
                          <a:solidFill>
                            <a:schemeClr val="bg1"/>
                          </a:solidFill>
                          <a:effectLst/>
                          <a:latin typeface="KG Miss Kindy Chunky" panose="02000000000000000000" pitchFamily="2" charset="0"/>
                        </a:rPr>
                        <a:t> </a:t>
                      </a:r>
                      <a:endParaRPr lang="es-MX" sz="600">
                        <a:solidFill>
                          <a:schemeClr val="bg1"/>
                        </a:solidFill>
                        <a:effectLst/>
                        <a:latin typeface="KG Miss Kindy Chunky" panose="02000000000000000000" pitchFamily="2" charset="0"/>
                      </a:endParaRPr>
                    </a:p>
                    <a:p>
                      <a:pPr algn="ctr">
                        <a:lnSpc>
                          <a:spcPct val="107000"/>
                        </a:lnSpc>
                        <a:spcAft>
                          <a:spcPts val="0"/>
                        </a:spcAft>
                      </a:pPr>
                      <a:r>
                        <a:rPr lang="es-MX" sz="700">
                          <a:solidFill>
                            <a:schemeClr val="bg1"/>
                          </a:solidFill>
                          <a:effectLst/>
                          <a:latin typeface="KG Miss Kindy Chunky" panose="02000000000000000000" pitchFamily="2" charset="0"/>
                        </a:rPr>
                        <a:t>11:45 a 12:15</a:t>
                      </a:r>
                      <a:endParaRPr lang="es-MX" sz="60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smtClean="0">
                          <a:effectLst/>
                          <a:latin typeface="KG Miss Kindy Chunky" panose="02000000000000000000" pitchFamily="2" charset="0"/>
                        </a:rPr>
                        <a:t>Midiendo con mis pies</a:t>
                      </a:r>
                      <a:endParaRPr lang="es-MX" sz="600" dirty="0">
                        <a:effectLst/>
                        <a:latin typeface="KG Miss Kindy Chunky" panose="02000000000000000000" pitchFamily="2" charset="0"/>
                      </a:endParaRPr>
                    </a:p>
                  </a:txBody>
                  <a:tcPr marL="38363" marR="38363" marT="0" marB="0" anchor="ctr">
                    <a:solidFill>
                      <a:srgbClr val="00B0F0"/>
                    </a:solidFill>
                  </a:tcPr>
                </a:tc>
                <a:tc>
                  <a:txBody>
                    <a:bodyPr/>
                    <a:lstStyle/>
                    <a:p>
                      <a:pPr algn="ctr">
                        <a:lnSpc>
                          <a:spcPct val="107000"/>
                        </a:lnSpc>
                        <a:spcAft>
                          <a:spcPts val="0"/>
                        </a:spcAft>
                      </a:pPr>
                      <a:r>
                        <a:rPr lang="es-MX" sz="700" dirty="0">
                          <a:effectLst/>
                          <a:latin typeface="KG Miss Kindy Chunky" panose="02000000000000000000" pitchFamily="2" charset="0"/>
                        </a:rPr>
                        <a:t>Música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600" dirty="0" smtClean="0">
                          <a:effectLst/>
                          <a:latin typeface="KG Miss Kindy Chunky" panose="02000000000000000000" pitchFamily="2" charset="0"/>
                          <a:ea typeface="Calibri" panose="020F0502020204030204" pitchFamily="34" charset="0"/>
                          <a:cs typeface="Times New Roman" panose="02020603050405020304" pitchFamily="18" charset="0"/>
                        </a:rPr>
                        <a:t>Lotería</a:t>
                      </a:r>
                      <a:r>
                        <a:rPr lang="es-MX" sz="600" baseline="0" dirty="0" smtClean="0">
                          <a:effectLst/>
                          <a:latin typeface="KG Miss Kindy Chunky" panose="02000000000000000000" pitchFamily="2" charset="0"/>
                          <a:ea typeface="Calibri" panose="020F0502020204030204" pitchFamily="34" charset="0"/>
                          <a:cs typeface="Times New Roman" panose="02020603050405020304" pitchFamily="18" charset="0"/>
                        </a:rPr>
                        <a:t> de la higiene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Doña higiene</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7C80"/>
                    </a:solidFill>
                  </a:tcPr>
                </a:tc>
                <a:tc>
                  <a:txBody>
                    <a:bodyPr/>
                    <a:lstStyle/>
                    <a:p>
                      <a:pPr algn="ctr">
                        <a:lnSpc>
                          <a:spcPct val="107000"/>
                        </a:lnSpc>
                        <a:spcAft>
                          <a:spcPts val="0"/>
                        </a:spcAft>
                      </a:pPr>
                      <a:r>
                        <a:rPr lang="es-MX" sz="700" dirty="0" smtClean="0">
                          <a:effectLst/>
                          <a:latin typeface="KG Miss Kindy Chunky" panose="02000000000000000000" pitchFamily="2" charset="0"/>
                        </a:rPr>
                        <a:t>En la cabeza de Mireya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r>
              <a:tr h="656865">
                <a:tc>
                  <a:txBody>
                    <a:bodyPr/>
                    <a:lstStyle/>
                    <a:p>
                      <a:pPr algn="ctr">
                        <a:lnSpc>
                          <a:spcPct val="107000"/>
                        </a:lnSpc>
                        <a:spcAft>
                          <a:spcPts val="0"/>
                        </a:spcAft>
                      </a:pPr>
                      <a:r>
                        <a:rPr lang="es-MX" sz="700" dirty="0">
                          <a:solidFill>
                            <a:schemeClr val="bg1"/>
                          </a:solidFill>
                          <a:effectLst/>
                          <a:latin typeface="KG Miss Kindy Chunky" panose="02000000000000000000" pitchFamily="2" charset="0"/>
                        </a:rPr>
                        <a:t>12:15 a 12:30</a:t>
                      </a:r>
                      <a:endParaRPr lang="es-MX" sz="600" dirty="0">
                        <a:solidFill>
                          <a:schemeClr val="bg1"/>
                        </a:solidFill>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00DCCA"/>
                    </a:solidFill>
                  </a:tcPr>
                </a:tc>
                <a:tc>
                  <a:txBody>
                    <a:bodyPr/>
                    <a:lstStyle/>
                    <a:p>
                      <a:pPr algn="ctr">
                        <a:lnSpc>
                          <a:spcPct val="107000"/>
                        </a:lnSpc>
                        <a:spcAft>
                          <a:spcPts val="0"/>
                        </a:spcAft>
                      </a:pPr>
                      <a:r>
                        <a:rPr lang="es-MX" sz="700" dirty="0">
                          <a:effectLst/>
                          <a:latin typeface="KG Miss Kindy Chunky" panose="02000000000000000000" pitchFamily="2" charset="0"/>
                        </a:rPr>
                        <a:t> </a:t>
                      </a:r>
                      <a:endParaRPr lang="es-MX" sz="600" dirty="0">
                        <a:effectLst/>
                        <a:latin typeface="KG Miss Kindy Chunky" panose="02000000000000000000" pitchFamily="2" charset="0"/>
                      </a:endParaRPr>
                    </a:p>
                    <a:p>
                      <a:pPr algn="ctr">
                        <a:lnSpc>
                          <a:spcPct val="107000"/>
                        </a:lnSpc>
                        <a:spcAft>
                          <a:spcPts val="0"/>
                        </a:spcAft>
                      </a:pPr>
                      <a:r>
                        <a:rPr lang="es-MX" sz="700" dirty="0" smtClean="0">
                          <a:effectLst/>
                          <a:latin typeface="KG Miss Kindy Chunky" panose="02000000000000000000" pitchFamily="2" charset="0"/>
                        </a:rPr>
                        <a:t>Rompecabezas humano</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000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 </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a:effectLst/>
                          <a:latin typeface="KG Miss Kindy Chunky" panose="02000000000000000000" pitchFamily="2" charset="0"/>
                        </a:rPr>
                        <a:t> </a:t>
                      </a:r>
                      <a:r>
                        <a:rPr lang="es-MX" sz="700" dirty="0" smtClean="0">
                          <a:effectLst/>
                          <a:latin typeface="KG Miss Kindy Chunky" panose="02000000000000000000" pitchFamily="2" charset="0"/>
                        </a:rPr>
                        <a:t>Club</a:t>
                      </a:r>
                      <a:endParaRPr lang="es-MX" sz="600" dirty="0">
                        <a:effectLst/>
                        <a:latin typeface="KG Miss Kindy Chunky" panose="02000000000000000000" pitchFamily="2" charset="0"/>
                      </a:endParaRPr>
                    </a:p>
                    <a:p>
                      <a:pPr algn="ctr">
                        <a:lnSpc>
                          <a:spcPct val="107000"/>
                        </a:lnSpc>
                        <a:spcAft>
                          <a:spcPts val="0"/>
                        </a:spcAft>
                      </a:pPr>
                      <a:r>
                        <a:rPr lang="es-MX" sz="700" dirty="0">
                          <a:effectLst/>
                          <a:latin typeface="KG Miss Kindy Chunky" panose="02000000000000000000" pitchFamily="2" charset="0"/>
                        </a:rPr>
                        <a:t>Educación Física</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FFFF00"/>
                    </a:solidFill>
                  </a:tcPr>
                </a:tc>
                <a:tc>
                  <a:txBody>
                    <a:bodyPr/>
                    <a:lstStyle/>
                    <a:p>
                      <a:pPr algn="ctr">
                        <a:lnSpc>
                          <a:spcPct val="107000"/>
                        </a:lnSpc>
                        <a:spcAft>
                          <a:spcPts val="0"/>
                        </a:spcAft>
                      </a:pPr>
                      <a:r>
                        <a:rPr lang="es-MX" sz="700" dirty="0" smtClean="0">
                          <a:effectLst/>
                          <a:latin typeface="KG Miss Kindy Chunky" panose="02000000000000000000" pitchFamily="2" charset="0"/>
                        </a:rPr>
                        <a:t>Pediculosis</a:t>
                      </a:r>
                      <a:endParaRPr lang="es-MX" sz="600" dirty="0">
                        <a:effectLst/>
                        <a:latin typeface="KG Miss Kindy Chunky" panose="02000000000000000000" pitchFamily="2" charset="0"/>
                        <a:ea typeface="Calibri" panose="020F0502020204030204" pitchFamily="34" charset="0"/>
                        <a:cs typeface="Times New Roman" panose="02020603050405020304" pitchFamily="18" charset="0"/>
                      </a:endParaRPr>
                    </a:p>
                  </a:txBody>
                  <a:tcPr marL="38363" marR="38363" marT="0" marB="0" anchor="ctr">
                    <a:solidFill>
                      <a:srgbClr val="92D050"/>
                    </a:solidFill>
                  </a:tcPr>
                </a:tc>
              </a:tr>
            </a:tbl>
          </a:graphicData>
        </a:graphic>
      </p:graphicFrame>
      <p:sp>
        <p:nvSpPr>
          <p:cNvPr id="9" name="CuadroTexto 8"/>
          <p:cNvSpPr txBox="1"/>
          <p:nvPr/>
        </p:nvSpPr>
        <p:spPr>
          <a:xfrm>
            <a:off x="310783" y="1215887"/>
            <a:ext cx="4306425" cy="369332"/>
          </a:xfrm>
          <a:prstGeom prst="rect">
            <a:avLst/>
          </a:prstGeom>
          <a:noFill/>
        </p:spPr>
        <p:txBody>
          <a:bodyPr wrap="square" rtlCol="0">
            <a:spAutoFit/>
          </a:bodyPr>
          <a:lstStyle/>
          <a:p>
            <a:pPr algn="ctr"/>
            <a:r>
              <a:rPr lang="es-MX"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11 al 15 de marzo de 2019</a:t>
            </a:r>
            <a:endParaRPr lang="es-MX" dirty="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008" y="353291"/>
            <a:ext cx="1758461" cy="1444125"/>
          </a:xfrm>
          <a:prstGeom prst="rect">
            <a:avLst/>
          </a:prstGeom>
        </p:spPr>
      </p:pic>
      <p:sp>
        <p:nvSpPr>
          <p:cNvPr id="11" name="CuadroTexto 10"/>
          <p:cNvSpPr txBox="1"/>
          <p:nvPr/>
        </p:nvSpPr>
        <p:spPr>
          <a:xfrm>
            <a:off x="463183" y="7624415"/>
            <a:ext cx="5810868" cy="276999"/>
          </a:xfrm>
          <a:prstGeom prst="rect">
            <a:avLst/>
          </a:prstGeom>
          <a:noFill/>
        </p:spPr>
        <p:txBody>
          <a:bodyPr wrap="square" rtlCol="0">
            <a:spAutoFit/>
          </a:bodyPr>
          <a:lstStyle/>
          <a:p>
            <a:pPr algn="ctr"/>
            <a:r>
              <a:rPr lang="es-MX" sz="1200" dirty="0" smtClean="0">
                <a:ln w="28575">
                  <a:noFill/>
                </a:ln>
                <a:solidFill>
                  <a:srgbClr val="CC66FF"/>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Artes-</a:t>
            </a:r>
            <a:r>
              <a:rPr lang="es-MX" sz="12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 </a:t>
            </a:r>
            <a:r>
              <a:rPr lang="es-MX" sz="1200" dirty="0" smtClean="0">
                <a:ln w="28575">
                  <a:noFill/>
                </a:ln>
                <a:solidFill>
                  <a:srgbClr val="F7752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Educación física </a:t>
            </a:r>
            <a:r>
              <a:rPr lang="es-MX" sz="1200" dirty="0" smtClean="0">
                <a:ln w="28575">
                  <a:noFill/>
                </a:ln>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 </a:t>
            </a:r>
            <a:r>
              <a:rPr lang="es-MX" sz="1200" dirty="0" smtClean="0">
                <a:ln w="28575">
                  <a:noFill/>
                </a:ln>
                <a:solidFill>
                  <a:srgbClr val="FF7C8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rPr>
              <a:t>Educación socioemocional</a:t>
            </a:r>
            <a:endParaRPr lang="es-MX" sz="1200" dirty="0">
              <a:ln w="28575">
                <a:noFill/>
              </a:ln>
              <a:solidFill>
                <a:srgbClr val="FF7C80"/>
              </a:solidFill>
              <a:effectLst>
                <a:outerShdw blurRad="38100" dist="19050" dir="2700000" algn="tl" rotWithShape="0">
                  <a:schemeClr val="dk1">
                    <a:alpha val="40000"/>
                  </a:schemeClr>
                </a:outerShdw>
              </a:effectLst>
              <a:latin typeface="HelloBigDeal" panose="02000603000000000000" pitchFamily="2" charset="0"/>
              <a:ea typeface="HelloBigDeal" panose="02000603000000000000" pitchFamily="2" charset="0"/>
            </a:endParaRPr>
          </a:p>
        </p:txBody>
      </p:sp>
    </p:spTree>
    <p:extLst>
      <p:ext uri="{BB962C8B-B14F-4D97-AF65-F5344CB8AC3E}">
        <p14:creationId xmlns:p14="http://schemas.microsoft.com/office/powerpoint/2010/main" val="20232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0327" y="810491"/>
            <a:ext cx="5869882" cy="769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2168822623"/>
              </p:ext>
            </p:extLst>
          </p:nvPr>
        </p:nvGraphicFramePr>
        <p:xfrm>
          <a:off x="669955" y="829379"/>
          <a:ext cx="5631255" cy="7680960"/>
        </p:xfrm>
        <a:graphic>
          <a:graphicData uri="http://schemas.openxmlformats.org/drawingml/2006/table">
            <a:tbl>
              <a:tblPr firstRow="1" bandRow="1">
                <a:tableStyleId>{5940675A-B579-460E-94D1-54222C63F5DA}</a:tableStyleId>
              </a:tblPr>
              <a:tblGrid>
                <a:gridCol w="490839"/>
                <a:gridCol w="2686224"/>
                <a:gridCol w="812115"/>
                <a:gridCol w="428368"/>
                <a:gridCol w="1213709"/>
              </a:tblGrid>
              <a:tr h="354175">
                <a:tc>
                  <a:txBody>
                    <a:bodyPr/>
                    <a:lstStyle/>
                    <a:p>
                      <a:pPr algn="ctr"/>
                      <a:r>
                        <a:rPr lang="es-MX" sz="800" dirty="0" smtClean="0">
                          <a:solidFill>
                            <a:schemeClr val="bg1"/>
                          </a:solidFill>
                          <a:latin typeface="KG Miss Kindy Chunky" panose="02000000000000000000" pitchFamily="2" charset="0"/>
                        </a:rPr>
                        <a:t>MO</a:t>
                      </a:r>
                    </a:p>
                    <a:p>
                      <a:pPr algn="ctr"/>
                      <a:r>
                        <a:rPr lang="es-MX" sz="800" dirty="0" smtClean="0">
                          <a:solidFill>
                            <a:schemeClr val="bg1"/>
                          </a:solidFill>
                          <a:latin typeface="KG Miss Kindy Chunky" panose="02000000000000000000" pitchFamily="2" charset="0"/>
                        </a:rPr>
                        <a:t>MEN</a:t>
                      </a:r>
                    </a:p>
                    <a:p>
                      <a:pPr algn="ctr"/>
                      <a:r>
                        <a:rPr lang="es-MX" sz="800" dirty="0" smtClean="0">
                          <a:solidFill>
                            <a:schemeClr val="bg1"/>
                          </a:solidFill>
                          <a:latin typeface="KG Miss Kindy Chunky" panose="02000000000000000000" pitchFamily="2" charset="0"/>
                        </a:rPr>
                        <a:t>TOS</a:t>
                      </a:r>
                      <a:endParaRPr lang="es-MX" sz="8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Actividades, organización y consignas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c>
                  <a:txBody>
                    <a:bodyPr/>
                    <a:lstStyle/>
                    <a:p>
                      <a:pPr algn="ctr"/>
                      <a:r>
                        <a:rPr lang="es-MX" sz="700" dirty="0" smtClean="0">
                          <a:solidFill>
                            <a:schemeClr val="bg1"/>
                          </a:solidFill>
                          <a:latin typeface="KG Miss Kindy Chunky" panose="02000000000000000000" pitchFamily="2" charset="0"/>
                        </a:rPr>
                        <a:t>Recursos</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r>
                        <a:rPr lang="es-MX" sz="700" dirty="0" smtClean="0">
                          <a:solidFill>
                            <a:schemeClr val="bg1"/>
                          </a:solidFill>
                          <a:latin typeface="KG Miss Kindy Chunky" panose="02000000000000000000" pitchFamily="2" charset="0"/>
                        </a:rPr>
                        <a:t>Día</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DCCA"/>
                    </a:solidFill>
                  </a:tcPr>
                </a:tc>
                <a:tc>
                  <a:txBody>
                    <a:bodyPr/>
                    <a:lstStyle/>
                    <a:p>
                      <a:pPr algn="ctr"/>
                      <a:r>
                        <a:rPr lang="es-MX" sz="700" dirty="0" smtClean="0">
                          <a:solidFill>
                            <a:schemeClr val="bg1"/>
                          </a:solidFill>
                          <a:latin typeface="KG Miss Kindy Chunky" panose="02000000000000000000" pitchFamily="2" charset="0"/>
                        </a:rPr>
                        <a:t>Aprendizaje esperado</a:t>
                      </a:r>
                      <a:endParaRPr lang="es-MX" sz="700" dirty="0">
                        <a:solidFill>
                          <a:schemeClr val="bg1"/>
                        </a:solidFill>
                        <a:latin typeface="KG Miss Kindy Chunky"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C00"/>
                    </a:solidFill>
                  </a:tcPr>
                </a:tc>
              </a:tr>
              <a:tr h="1133359">
                <a:tc>
                  <a:txBody>
                    <a:bodyPr/>
                    <a:lstStyle/>
                    <a:p>
                      <a:pPr algn="ctr"/>
                      <a:r>
                        <a:rPr lang="es-MX" sz="1100" dirty="0" smtClean="0">
                          <a:latin typeface="KG Miss Kindy Chunky" panose="02000000000000000000" pitchFamily="2" charset="0"/>
                        </a:rPr>
                        <a:t>INICIO</a:t>
                      </a:r>
                      <a:endParaRPr lang="es-MX" sz="11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ACTIVIDADES INICIALES</a:t>
                      </a:r>
                    </a:p>
                    <a:p>
                      <a:pPr marL="0" indent="0">
                        <a:buFont typeface="Arial" panose="020B0604020202020204" pitchFamily="34" charset="0"/>
                        <a:buNone/>
                      </a:pPr>
                      <a:r>
                        <a:rPr lang="es-MX" sz="600" baseline="0" dirty="0" smtClean="0">
                          <a:latin typeface="KG Miss Kindy Chunky" panose="02000000000000000000" pitchFamily="2" charset="0"/>
                        </a:rPr>
                        <a:t>Escucha indicaciones mientras observa el pase de lista, calendario y estado climatológico. En base a lo observado responde a las preguntas: </a:t>
                      </a:r>
                    </a:p>
                    <a:p>
                      <a:pPr marL="0" indent="0">
                        <a:buFont typeface="Arial" panose="020B0604020202020204" pitchFamily="34" charset="0"/>
                        <a:buNone/>
                      </a:pPr>
                      <a:r>
                        <a:rPr lang="es-MX" sz="600" baseline="0" dirty="0" smtClean="0">
                          <a:latin typeface="KG Miss Kindy Chunky" panose="02000000000000000000" pitchFamily="2" charset="0"/>
                        </a:rPr>
                        <a:t>¿Qué día es hoy? ¿Qué clima tiene el día? ¿Quién asistió al salón? ¿Quién falta en el salón?</a:t>
                      </a:r>
                    </a:p>
                    <a:p>
                      <a:pPr marL="0" indent="0">
                        <a:buFont typeface="Arial" panose="020B0604020202020204" pitchFamily="34" charset="0"/>
                        <a:buNone/>
                      </a:pPr>
                      <a:r>
                        <a:rPr lang="es-MX" sz="600" baseline="0" dirty="0" smtClean="0">
                          <a:latin typeface="KG Miss Kindy Chunky" panose="02000000000000000000" pitchFamily="2" charset="0"/>
                        </a:rPr>
                        <a:t>En orden coloca su asistencia en el pase de lista a través de una estampa, pasa al frente y coloca las manecillas del estado del clima según las condiciones en que se encuentre el día. Añade una imagen al calendario según la fecha del día, mes y año. Repite a coro la fecha, día, mes, año y el estado del clima y cuantos niños y niñas están en el salón y cuantos faltaron.</a:t>
                      </a:r>
                    </a:p>
                    <a:p>
                      <a:pPr marL="0" indent="0">
                        <a:buFont typeface="Arial" panose="020B0604020202020204" pitchFamily="34" charset="0"/>
                        <a:buNone/>
                      </a:pPr>
                      <a:r>
                        <a:rPr lang="es-MX" sz="600" baseline="0" dirty="0" smtClean="0">
                          <a:latin typeface="KG Miss Kindy Chunky" panose="02000000000000000000" pitchFamily="2" charset="0"/>
                        </a:rPr>
                        <a:t> </a:t>
                      </a:r>
                    </a:p>
                    <a:p>
                      <a:pPr marL="0" indent="0">
                        <a:buFont typeface="Arial" panose="020B0604020202020204" pitchFamily="34" charset="0"/>
                        <a:buNone/>
                      </a:pPr>
                      <a:r>
                        <a:rPr lang="es-MX" sz="600" baseline="0" dirty="0" smtClean="0">
                          <a:latin typeface="KG Miss Kindy Chunky" panose="02000000000000000000" pitchFamily="2" charset="0"/>
                        </a:rPr>
                        <a:t>REGLAMENTO</a:t>
                      </a:r>
                    </a:p>
                    <a:p>
                      <a:pPr marL="0" indent="0">
                        <a:buFont typeface="Arial" panose="020B0604020202020204" pitchFamily="34" charset="0"/>
                        <a:buNone/>
                      </a:pPr>
                      <a:r>
                        <a:rPr lang="es-MX" sz="600" baseline="0" dirty="0" smtClean="0">
                          <a:latin typeface="KG Miss Kindy Chunky" panose="02000000000000000000" pitchFamily="2" charset="0"/>
                        </a:rPr>
                        <a:t>Atentamente escucha las reglas que se lleva a cabo en la semana de práctica.</a:t>
                      </a:r>
                    </a:p>
                    <a:p>
                      <a:pPr marL="0" indent="0">
                        <a:buFont typeface="Arial" panose="020B0604020202020204" pitchFamily="34" charset="0"/>
                        <a:buNone/>
                      </a:pPr>
                      <a:r>
                        <a:rPr lang="es-MX" sz="600" baseline="0" dirty="0" smtClean="0">
                          <a:latin typeface="KG Miss Kindy Chunky" panose="02000000000000000000" pitchFamily="2" charset="0"/>
                        </a:rPr>
                        <a:t>Reparte imágenes del reglamento por mesa. En orden describe la regla que le toco según la imagen que represente la regla.</a:t>
                      </a:r>
                    </a:p>
                    <a:p>
                      <a:pPr marL="0" indent="0">
                        <a:buFont typeface="Arial" panose="020B0604020202020204" pitchFamily="34" charset="0"/>
                        <a:buNone/>
                      </a:pPr>
                      <a:r>
                        <a:rPr lang="es-MX" sz="600" baseline="0" dirty="0" smtClean="0">
                          <a:latin typeface="KG Miss Kindy Chunky" panose="02000000000000000000" pitchFamily="2" charset="0"/>
                        </a:rPr>
                        <a:t> Solicita la palabra para expresar lo que comprendió acerca de una de las reglas del salón.</a:t>
                      </a: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Pase de lista, estado del clima, calendario e imágenes de primavera.</a:t>
                      </a:r>
                      <a:endParaRPr lang="es-MX" sz="600" dirty="0">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Toda la semana</a:t>
                      </a:r>
                      <a:endParaRPr lang="es-MX" sz="900" dirty="0">
                        <a:latin typeface="KG Miss Kindy Chunky" panose="02000000000000000000" pitchFamily="2" charset="0"/>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9">
                <a:tc>
                  <a:txBody>
                    <a:bodyPr/>
                    <a:lstStyle/>
                    <a:p>
                      <a:pPr algn="ctr"/>
                      <a:r>
                        <a:rPr lang="es-MX" sz="1100" dirty="0" smtClean="0">
                          <a:latin typeface="KG Miss Kindy Chunky" panose="02000000000000000000" pitchFamily="2" charset="0"/>
                        </a:rPr>
                        <a:t>DESARROLLO</a:t>
                      </a:r>
                      <a:endParaRPr lang="es-MX" sz="11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s-MX" sz="600" baseline="0" dirty="0" smtClean="0">
                          <a:latin typeface="KG Miss Kindy Chunky" panose="02000000000000000000" pitchFamily="2" charset="0"/>
                        </a:rPr>
                        <a:t>ACTIVIDAD. EL DÍA DE BENITO</a:t>
                      </a:r>
                    </a:p>
                    <a:p>
                      <a:pPr marL="0" indent="0">
                        <a:buFont typeface="Arial" panose="020B0604020202020204" pitchFamily="34" charset="0"/>
                        <a:buNone/>
                      </a:pPr>
                      <a:r>
                        <a:rPr lang="es-MX" sz="600" baseline="0" dirty="0" smtClean="0">
                          <a:latin typeface="KG Miss Kindy Chunky" panose="02000000000000000000" pitchFamily="2" charset="0"/>
                        </a:rPr>
                        <a:t>Responde preguntas acerca de: ¿Qué haces al levantarse antes de venir a la escuela? ¿Cómo te arreglas para venir al jardín? ¿Tu rutina la realizas solo o con ayuda? Escucha el cuento “El día de Benito” relacionado a la rutina de higiene realizada por un niño a lo largo del día, posteriormente es elegido un niño para representar mediante la dramatización lo relatado en el cuento y lo que pasa en la realidad en su vida personal. Comenta con el grupo las diferencias entre la rutina de “Benito” y su historia personal o familiar.</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¿QUÉ ESCONDE LA CAJA?</a:t>
                      </a:r>
                    </a:p>
                    <a:p>
                      <a:pPr marL="0" indent="0">
                        <a:buFont typeface="Arial" panose="020B0604020202020204" pitchFamily="34" charset="0"/>
                        <a:buNone/>
                      </a:pPr>
                      <a:r>
                        <a:rPr lang="es-MX" sz="600" baseline="0" dirty="0" smtClean="0">
                          <a:latin typeface="KG Miss Kindy Chunky" panose="02000000000000000000" pitchFamily="2" charset="0"/>
                        </a:rPr>
                        <a:t>Observa frente al salón una caja con divisiones cerradas con papel china, dentro de cada división habrá un objeto referente a los hábitos de higiene: pasta dental, cepillo de dientes, </a:t>
                      </a:r>
                      <a:r>
                        <a:rPr lang="es-MX" sz="600" baseline="0" dirty="0" err="1" smtClean="0">
                          <a:latin typeface="KG Miss Kindy Chunky" panose="02000000000000000000" pitchFamily="2" charset="0"/>
                        </a:rPr>
                        <a:t>shampoo</a:t>
                      </a:r>
                      <a:r>
                        <a:rPr lang="es-MX" sz="600" baseline="0" dirty="0" smtClean="0">
                          <a:latin typeface="KG Miss Kindy Chunky" panose="02000000000000000000" pitchFamily="2" charset="0"/>
                        </a:rPr>
                        <a:t>, jabón, etc. Por turnos participa respondiendo a preguntas como: ¿Qué crees que haya en la caja? ¿Cómo podrías saber lo que contiene? ¿Para qué crees que sirva lo que hay dentro de ella?  pasa a descubrir lo que hay dentro de una de las divisiones rompiendo el papel china y sacando el objeto; expone con apoyo del éste información que conoce acerca de cómo, dónde y para qué se usa.</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VOY A CONOCER MI CUERPO</a:t>
                      </a:r>
                    </a:p>
                    <a:p>
                      <a:pPr marL="0" indent="0">
                        <a:buFont typeface="Arial" panose="020B0604020202020204" pitchFamily="34" charset="0"/>
                        <a:buNone/>
                      </a:pPr>
                      <a:r>
                        <a:rPr lang="es-MX" sz="600" baseline="0" dirty="0" smtClean="0">
                          <a:latin typeface="KG Miss Kindy Chunky" panose="02000000000000000000" pitchFamily="2" charset="0"/>
                        </a:rPr>
                        <a:t>Responde a cuestionamiento: ¿Qué partes de tu cuerpo conoces? ¿Para qué las utilizas? ¿Cómo las cuidas?. Observa en el pizarrón el decorativo del cuerpo humano, da el nombre de la parte que señala la educadora Escucha, canta y baila la canción de voy a conocer mi cuerpo con sus compañeros. </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¿CUÁNTO MIDE MI CUERPO? </a:t>
                      </a:r>
                    </a:p>
                    <a:p>
                      <a:pPr marL="0" indent="0">
                        <a:buFont typeface="Arial" panose="020B0604020202020204" pitchFamily="34" charset="0"/>
                        <a:buNone/>
                      </a:pPr>
                      <a:r>
                        <a:rPr lang="es-MX" sz="600" baseline="0" dirty="0" smtClean="0">
                          <a:latin typeface="KG Miss Kindy Chunky" panose="02000000000000000000" pitchFamily="2" charset="0"/>
                        </a:rPr>
                        <a:t>Responde a cuestionamientos: ¿cómo sé cuánto mide mi cuerpo? ¿Cuánto mido de altura? ¿Qué puedo utilizar para medirme? Acuerda con sus compañeros una unidad de medida, atiende la sugerencia de la educadora de trabajar con listones, recibe un trozo de listón y mide a sus compañeros para determinar una medida para cada uno. Comenta con el grupo al final cómo se midieron, si tuvieron dificultades o no y los resultados obtenidos.</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MIDIENDO CON MIS PIES. </a:t>
                      </a:r>
                    </a:p>
                    <a:p>
                      <a:pPr marL="0" indent="0">
                        <a:buFont typeface="Arial" panose="020B0604020202020204" pitchFamily="34" charset="0"/>
                        <a:buNone/>
                      </a:pPr>
                      <a:r>
                        <a:rPr lang="es-MX" sz="600" baseline="0" dirty="0" smtClean="0">
                          <a:latin typeface="KG Miss Kindy Chunky" panose="02000000000000000000" pitchFamily="2" charset="0"/>
                        </a:rPr>
                        <a:t>Recibe y sigue las instrucciones de observar en el patio varias líneas marcadas en el piso, utilizar sus pies para medir esas líneas colocando un pie delante del otro y contando los pasos que dan para medir las líneas. Forma filas detrás de las líneas para pasar por turnos a medirlas. En el salón comenta cuántos pies midieron las líneas, cuál fue la más grande y cuál la más pequeña</a:t>
                      </a:r>
                    </a:p>
                    <a:p>
                      <a:pPr marL="0" indent="0">
                        <a:buFont typeface="Arial" panose="020B0604020202020204" pitchFamily="34" charset="0"/>
                        <a:buNone/>
                      </a:pPr>
                      <a:endParaRPr lang="es-MX" sz="600" baseline="0" dirty="0" smtClean="0">
                        <a:latin typeface="KG Miss Kindy Chunky" panose="02000000000000000000" pitchFamily="2" charset="0"/>
                      </a:endParaRPr>
                    </a:p>
                    <a:p>
                      <a:pPr marL="0" indent="0">
                        <a:buFont typeface="Arial" panose="020B0604020202020204" pitchFamily="34" charset="0"/>
                        <a:buNone/>
                      </a:pPr>
                      <a:r>
                        <a:rPr lang="es-MX" sz="600" baseline="0" dirty="0" smtClean="0">
                          <a:latin typeface="KG Miss Kindy Chunky" panose="02000000000000000000" pitchFamily="2" charset="0"/>
                        </a:rPr>
                        <a:t>ACTIVIDAD ROMPECABEZAS HUMANO</a:t>
                      </a:r>
                    </a:p>
                    <a:p>
                      <a:pPr marL="0" indent="0">
                        <a:buFont typeface="Arial" panose="020B0604020202020204" pitchFamily="34" charset="0"/>
                        <a:buNone/>
                      </a:pPr>
                      <a:r>
                        <a:rPr lang="es-MX" sz="600" baseline="0" dirty="0" smtClean="0">
                          <a:latin typeface="KG Miss Kindy Chunky" panose="02000000000000000000" pitchFamily="2" charset="0"/>
                        </a:rPr>
                        <a:t>Observa en el pizarrón un cuerpo humano al que le faltan diferentes partes: ojos, boca, mano, pie, oreja y recibe por turnos las piezas faltantes para colocarlas en su lugar, el resto del grupo escribe en una hoja de trabajo las piezas que faltaban en el cuerpo.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600" dirty="0" smtClean="0">
                          <a:latin typeface="KG Miss Kindy Chunky" panose="02000000000000000000" pitchFamily="2" charset="0"/>
                        </a:rPr>
                        <a:t>Cuento</a:t>
                      </a:r>
                      <a:r>
                        <a:rPr lang="es-MX" sz="600" baseline="0" dirty="0" smtClean="0">
                          <a:latin typeface="KG Miss Kindy Chunky" panose="02000000000000000000" pitchFamily="2" charset="0"/>
                        </a:rPr>
                        <a:t> el día de Benito (inventado), caja sorpresa, objetos de higiene personal, canción voy a conocer mi cuerpo, decorativo cuerpo humano grande, trozos de listón para medirse, líneas en el patio, rompecabezas gigante del cuerpo, piezas faltantes, hojas de trabajo.</a:t>
                      </a:r>
                      <a:endParaRPr lang="es-MX" sz="600" dirty="0">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900" dirty="0" smtClean="0">
                          <a:latin typeface="KG Miss Kindy Chunky" panose="02000000000000000000" pitchFamily="2" charset="0"/>
                        </a:rPr>
                        <a:t>Lunes</a:t>
                      </a:r>
                      <a:endParaRPr lang="es-MX" sz="900" dirty="0">
                        <a:latin typeface="KG Miss Kindy Chunky" panose="02000000000000000000" pitchFamily="2"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LYC. Escribe instructivos, cartas, recados y señalamientos utilizando recursos propios.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PM. Mide objetos a distancias mediante el uso de unidades no convencionales.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EXC. Practica hábitos de higiene personal para mantenerse saludable</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dirty="0" smtClean="0">
                          <a:effectLst/>
                          <a:latin typeface="KG Miss Kindy Chunky" panose="02000000000000000000" pitchFamily="2" charset="0"/>
                        </a:rPr>
                        <a:t>EDS.</a:t>
                      </a:r>
                      <a:r>
                        <a:rPr lang="es-MX" sz="600" baseline="0" dirty="0" smtClean="0">
                          <a:effectLst/>
                          <a:latin typeface="KG Miss Kindy Chunky" panose="02000000000000000000" pitchFamily="2" charset="0"/>
                        </a:rPr>
                        <a:t> Habla sobre sus conductas y las de sus compañeros, explica las consecuencias de sus actos y reflexiona ante situaciones de desacuerdo. </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EDF. Utiliza herramientas, instrumentos y materiales en actividades que requieren de control y precisión en sus movimientos.</a:t>
                      </a:r>
                    </a:p>
                    <a:p>
                      <a:pPr marL="0" marR="0" indent="0" algn="l" defTabSz="685800" rtl="0" eaLnBrk="1" fontAlgn="auto" latinLnBrk="0" hangingPunct="1">
                        <a:lnSpc>
                          <a:spcPct val="100000"/>
                        </a:lnSpc>
                        <a:spcBef>
                          <a:spcPts val="0"/>
                        </a:spcBef>
                        <a:spcAft>
                          <a:spcPts val="0"/>
                        </a:spcAft>
                        <a:buClrTx/>
                        <a:buSzTx/>
                        <a:buFontTx/>
                        <a:buNone/>
                        <a:tabLst/>
                        <a:defRPr/>
                      </a:pPr>
                      <a:endParaRPr lang="es-MX" sz="600" baseline="0" dirty="0" smtClean="0">
                        <a:effectLst/>
                        <a:latin typeface="KG Miss Kindy Chunky" panose="02000000000000000000" pitchFamily="2"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s-MX" sz="600" baseline="0" dirty="0" smtClean="0">
                          <a:effectLst/>
                          <a:latin typeface="KG Miss Kindy Chunky" panose="02000000000000000000" pitchFamily="2" charset="0"/>
                        </a:rPr>
                        <a:t>ARTES. Usa recursos de las artes visuales en creaciones propias.</a:t>
                      </a:r>
                      <a:endParaRPr lang="es-MX" sz="600" dirty="0" smtClean="0">
                        <a:effectLst/>
                        <a:latin typeface="KG Miss Kindy Chunky"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985861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7433</Words>
  <Application>Microsoft Office PowerPoint</Application>
  <PresentationFormat>Carta (216 x 279 mm)</PresentationFormat>
  <Paragraphs>759</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Calibri Light</vt:lpstr>
      <vt:lpstr>Calibri</vt:lpstr>
      <vt:lpstr>HelloBigDeal</vt:lpstr>
      <vt:lpstr>Cutie Patootie</vt:lpstr>
      <vt:lpstr>Wingdings</vt:lpstr>
      <vt:lpstr>Times New Roman</vt:lpstr>
      <vt:lpstr>KG Miss Kindy Chunky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liz ramos</cp:lastModifiedBy>
  <cp:revision>34</cp:revision>
  <dcterms:created xsi:type="dcterms:W3CDTF">2019-03-02T17:51:02Z</dcterms:created>
  <dcterms:modified xsi:type="dcterms:W3CDTF">2019-03-04T05:10:48Z</dcterms:modified>
</cp:coreProperties>
</file>