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63" r:id="rId13"/>
    <p:sldId id="275" r:id="rId14"/>
    <p:sldId id="276" r:id="rId15"/>
    <p:sldId id="268" r:id="rId16"/>
    <p:sldId id="274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828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495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311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015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333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916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432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692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94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208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477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CB053-D6B8-4BFC-8345-DF39BFF0CA10}" type="datetimeFigureOut">
              <a:rPr lang="es-MX" smtClean="0"/>
              <a:t>01/03/2019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06C88-BC63-4782-B848-94D6D491306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72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4.jpeg"/><Relationship Id="rId12" Type="http://schemas.openxmlformats.org/officeDocument/2006/relationships/image" Target="../media/image18.jpeg"/><Relationship Id="rId2" Type="http://schemas.openxmlformats.org/officeDocument/2006/relationships/image" Target="../media/image2.png"/><Relationship Id="rId16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jpeg"/><Relationship Id="rId15" Type="http://schemas.openxmlformats.org/officeDocument/2006/relationships/image" Target="../media/image21.png"/><Relationship Id="rId10" Type="http://schemas.openxmlformats.org/officeDocument/2006/relationships/image" Target="../media/image16.jpeg"/><Relationship Id="rId4" Type="http://schemas.openxmlformats.org/officeDocument/2006/relationships/image" Target="../media/image11.png"/><Relationship Id="rId9" Type="http://schemas.openxmlformats.org/officeDocument/2006/relationships/image" Target="../media/image15.png"/><Relationship Id="rId1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4.jpeg"/><Relationship Id="rId12" Type="http://schemas.openxmlformats.org/officeDocument/2006/relationships/image" Target="../media/image18.jpeg"/><Relationship Id="rId2" Type="http://schemas.openxmlformats.org/officeDocument/2006/relationships/image" Target="../media/image2.png"/><Relationship Id="rId16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jpeg"/><Relationship Id="rId15" Type="http://schemas.openxmlformats.org/officeDocument/2006/relationships/image" Target="../media/image21.png"/><Relationship Id="rId10" Type="http://schemas.openxmlformats.org/officeDocument/2006/relationships/image" Target="../media/image16.jpeg"/><Relationship Id="rId4" Type="http://schemas.openxmlformats.org/officeDocument/2006/relationships/image" Target="../media/image11.png"/><Relationship Id="rId9" Type="http://schemas.openxmlformats.org/officeDocument/2006/relationships/image" Target="../media/image15.png"/><Relationship Id="rId14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HfSo-dewmk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SKA-RVOsNI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455" y="1383274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57538" y="453453"/>
            <a:ext cx="8241779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sz="3200" dirty="0">
                <a:solidFill>
                  <a:srgbClr val="C00000"/>
                </a:solidFill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r>
              <a:rPr kumimoji="0" lang="es-MX" sz="32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DEL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ernard MT Condensed" panose="020508060609050204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ESTADO DE COAHUILA DE ZARAGOZA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ernard MT Condensed" panose="020508060609050204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Alumno Practicante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Priscila Nicole Avila Salas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Grado: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2°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Sección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“B”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#2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Institución de Práctica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Jardín de Niños “Justo Sierra”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Clave: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05EJN0072U  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Zona Escolar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103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su práctica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1era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Educador(a) Titular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Martha  Patricia Valdés García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niños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31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Niños: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Niñas: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2400" dirty="0" smtClean="0">
                <a:solidFill>
                  <a:srgbClr val="000000"/>
                </a:solidFill>
                <a:latin typeface="Bodoni MT Condensed" panose="02070606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04-15 de Marzo del 2019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doni MT Condensed" panose="020706060806060202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hnschrift Light Condensed" panose="020B0502040204020203" pitchFamily="34" charset="0"/>
            </a:endParaRPr>
          </a:p>
        </p:txBody>
      </p:sp>
      <p:pic>
        <p:nvPicPr>
          <p:cNvPr id="1028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995" y="-159892"/>
            <a:ext cx="1376145" cy="137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2446" y="5818349"/>
            <a:ext cx="976035" cy="97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385" y="3360950"/>
            <a:ext cx="890806" cy="9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815" y="4848018"/>
            <a:ext cx="980491" cy="9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02677" y="2073837"/>
            <a:ext cx="932568" cy="12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n relacionad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0815568" y="1008020"/>
            <a:ext cx="1326358" cy="109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570" y="4267320"/>
            <a:ext cx="1360783" cy="76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" y="-187769"/>
            <a:ext cx="1376145" cy="137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02" y="5790472"/>
            <a:ext cx="976035" cy="97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41" y="3333073"/>
            <a:ext cx="890806" cy="9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5" y="4848018"/>
            <a:ext cx="980491" cy="9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1633" y="2045960"/>
            <a:ext cx="932568" cy="12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8" descr="Imagen relacionad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64524" y="980143"/>
            <a:ext cx="1326358" cy="109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26" y="4239443"/>
            <a:ext cx="1360783" cy="76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077" y="5741595"/>
            <a:ext cx="1376145" cy="137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37" y="5881965"/>
            <a:ext cx="976035" cy="97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813" y="6036955"/>
            <a:ext cx="890806" cy="9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4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675" y="5879688"/>
            <a:ext cx="980491" cy="9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8248" y="5550960"/>
            <a:ext cx="932568" cy="12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8" descr="Imagen relacionad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627682" y="5721609"/>
            <a:ext cx="1326358" cy="109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259" y="6059656"/>
            <a:ext cx="1360783" cy="76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958" y="-1721"/>
            <a:ext cx="976035" cy="97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893" y="92848"/>
            <a:ext cx="890806" cy="9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4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448" y="112959"/>
            <a:ext cx="980491" cy="9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98054" y="35156"/>
            <a:ext cx="776029" cy="103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magen relacionad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2927673" y="35156"/>
            <a:ext cx="1326358" cy="109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04" y="176000"/>
            <a:ext cx="1360783" cy="76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66" y="-106070"/>
            <a:ext cx="1376145" cy="137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742338"/>
              </p:ext>
            </p:extLst>
          </p:nvPr>
        </p:nvGraphicFramePr>
        <p:xfrm>
          <a:off x="2819" y="42682"/>
          <a:ext cx="12154837" cy="6689641"/>
        </p:xfrm>
        <a:graphic>
          <a:graphicData uri="http://schemas.openxmlformats.org/drawingml/2006/table">
            <a:tbl>
              <a:tblPr firstRow="1" firstCol="1" bandRow="1"/>
              <a:tblGrid>
                <a:gridCol w="693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038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99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24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8964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4400" b="1" dirty="0" smtClean="0">
                          <a:solidFill>
                            <a:srgbClr val="0070C0"/>
                          </a:solidFill>
                          <a:effectLst/>
                          <a:latin typeface="Bodoni MT Black" panose="02070A030806060202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8" marR="3335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Rincón del Juego </a:t>
                      </a:r>
                    </a:p>
                    <a:p>
                      <a:pPr algn="ctr"/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Lotería de Insectos</a:t>
                      </a:r>
                    </a:p>
                    <a:p>
                      <a:pPr algn="l"/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instrucciones en la asamblea  para llevar a cabo con orden el rincón </a:t>
                      </a:r>
                    </a:p>
                    <a:p>
                      <a:pPr algn="l"/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juega , se divierte y representa lo aprendido y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vuelve a retomar los nombres y características de los insectos atraves de una lotería de manera grupal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recoge los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materiales y los pone como los recibió al inicio y asamblea ala final </a:t>
                      </a:r>
                    </a:p>
                    <a:p>
                      <a:pPr algn="l"/>
                      <a:endParaRPr lang="es-MX" sz="1400" dirty="0" smtClean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Rincón de matemáticas</a:t>
                      </a:r>
                    </a:p>
                    <a:p>
                      <a:pPr algn="ctr"/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“Completa</a:t>
                      </a: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la oruga gigante 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instrucciones para llevar a cabo con orden el rincón </a:t>
                      </a:r>
                      <a:endParaRPr lang="es-MX" sz="1400" baseline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relaciona el número que aparece en el plato y coloca las pelotas de manera grupal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recoge los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materiales y los pone como los recibió al inicio , asamblea final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l"/>
                      <a:endParaRPr lang="es-MX" sz="140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Rincón de Exploración</a:t>
                      </a: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 Memorama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instrucciones en la asamblea para llevar a cabo con orden el rincón </a:t>
                      </a:r>
                      <a:endParaRPr lang="es-MX" sz="1400" baseline="0" dirty="0" smtClean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representa lo aprendido acerca de los insectos , además de que juega y se divierte. De manera grupal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recoge los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materiales y los pone como los recibió al inicio y asamblea al finalizar </a:t>
                      </a:r>
                      <a:endParaRPr lang="es-MX" sz="1400" baseline="0" dirty="0" smtClean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Berlin Sans FB" panose="020E0602020502020306" pitchFamily="34" charset="0"/>
                        </a:rPr>
                        <a:t>Rincón de </a:t>
                      </a: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Lenguaje “Explicación de la</a:t>
                      </a:r>
                      <a:r>
                        <a:rPr lang="es-MX" sz="1400" baseline="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 metamorfosis</a:t>
                      </a: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instrucciones en la asamblea  para llevar a cabo con orden el rincón </a:t>
                      </a:r>
                      <a:endParaRPr lang="es-MX" sz="1400" dirty="0" smtClean="0">
                        <a:solidFill>
                          <a:srgbClr val="FF33CC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observa y explica a sus compañeros el orden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y de que manera se da la metamorfosis en la mariposa de manera individual para sus compañeros 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recoge los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materiales y los pone como los recibió al inicio , se inicia asamblea al final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Recuento de los Rincones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Participa en la asamblea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final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y explicación acerca de cómo estuvieron los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rincones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cuestiona a 3 compañeros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de su grupo cuál fue la actividad que más le agradó  de manera individual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Cierre: 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Responde según sus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experiencias en la actividad de rincones, cuál fue su favorita, que ´le gustó más ,etc.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Lotería , cartas y carnet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Platos desechables, pelotas pequeñas , recipiente  para pelotas y carnet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Memorama de insectos y carnet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Dado, gafetes de números y carnet </a:t>
                      </a: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8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9:00-9:30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9:30-10:00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0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0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10:00-10:30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8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</a:t>
                      </a:r>
                      <a:r>
                        <a:rPr lang="es-MX" sz="18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11:00:11:30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11:30-12:00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100" dirty="0" smtClean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Resuelve problemas a través del conteo y con acciones sobre las colecciones. </a:t>
                      </a: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</a:t>
                      </a:r>
                      <a:endParaRPr kumimoji="0" lang="es-MX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</a:t>
                      </a: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97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399710"/>
              </p:ext>
            </p:extLst>
          </p:nvPr>
        </p:nvGraphicFramePr>
        <p:xfrm>
          <a:off x="30480" y="15240"/>
          <a:ext cx="12100560" cy="6513640"/>
        </p:xfrm>
        <a:graphic>
          <a:graphicData uri="http://schemas.openxmlformats.org/drawingml/2006/table">
            <a:tbl>
              <a:tblPr firstRow="1" firstCol="1" bandRow="1"/>
              <a:tblGrid>
                <a:gridCol w="6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800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77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6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302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7749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4000" b="1" dirty="0">
                          <a:solidFill>
                            <a:srgbClr val="FF33CC"/>
                          </a:solidFill>
                          <a:effectLst/>
                          <a:latin typeface="Bodoni MT Black" panose="02070A030806060202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</a:t>
                      </a:r>
                      <a:endParaRPr lang="es-MX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8" marR="3957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Taller</a:t>
                      </a:r>
                      <a:r>
                        <a:rPr lang="es-MX" sz="11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 de diademas “hormigas”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indicaciones y realiza los pasos para hacer una diadema de hormiga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pega y decora su diadema con los distintos materiales de manera individual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deja secar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Dibuja Insectos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Inicio: 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indicaciones y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participa en una conversación, acerca de cuales fueron tus insectos favoritos, cuál te gustaría representar y describir ante el grupo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representa algunos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insectos de su preferencia de manera individual , según sus aprendizajes y experiencias con ellos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cierre: 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Describe sus características frente al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grupo y el por que decidió dibujarlo </a:t>
                      </a:r>
                      <a:endParaRPr lang="es-MX" sz="110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100" dirty="0" smtClean="0">
                          <a:solidFill>
                            <a:srgbClr val="00FF00"/>
                          </a:solidFill>
                          <a:latin typeface="Berlin Sans FB" panose="020E0602020502020306" pitchFamily="34" charset="0"/>
                        </a:rPr>
                        <a:t>Cuento Motor </a:t>
                      </a:r>
                    </a:p>
                    <a:p>
                      <a:pPr algn="ctr"/>
                      <a:r>
                        <a:rPr lang="es-MX" sz="1100" dirty="0" smtClean="0">
                          <a:solidFill>
                            <a:srgbClr val="00FF00"/>
                          </a:solidFill>
                          <a:latin typeface="Berlin Sans FB" panose="020E0602020502020306" pitchFamily="34" charset="0"/>
                        </a:rPr>
                        <a:t>“Insectos Aventureros”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solidFill>
                            <a:srgbClr val="00FF0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indicaciones del como se llevará a cabo , participa en una asamblea cómo : ¿Les gustaría dar un paseo por el bosque? , divertirse como si fuéramos insectos exploradores, etc.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solidFill>
                            <a:srgbClr val="00FF0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sale por el patio y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sigue instrucciones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MX" sz="1100" dirty="0" smtClean="0">
                          <a:solidFill>
                            <a:srgbClr val="00FF0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participa en una asamblea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final acerca del cuento motor, que fue lo que más le gustó , que sientió,etc.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Canción “Pelotón de hormigas”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Inicio 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Escucha la música, representa lo que se indica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baila,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canta y se divierte siguiendo los pasos que indica de manera grupal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Cierre:</a:t>
                      </a: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describe que fue de lo que habló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la canción </a:t>
                      </a:r>
                      <a:endParaRPr lang="es-MX" sz="11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Video</a:t>
                      </a:r>
                      <a:r>
                        <a:rPr lang="es-MX" sz="1100" baseline="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 de arañas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participa en una asamblea inicial, donde se comenta que saben de las arañas, las han visto, que comen ,etc.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observa y realiza cuestionamientos a sus compañeros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solidFill>
                            <a:srgbClr val="FF33CC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responde cómo captura a sus presas, por que envuelven a sus presas ,etc.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Coloca las patas a la araña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Participa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en algunos cuestionamientos , como cuantas patas tiene una araña, cuantos ojos, etc.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Resuelve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atraves del conteo colocando pinzas en la araña como si fuesen patas 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y coloca las pinzas , según el número que le indica </a:t>
                      </a:r>
                      <a:endParaRPr lang="es-MX" sz="110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Taller de Quequitos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indicaciones de como realizar el postre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decora , aplica betún en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el postre de manera </a:t>
                      </a:r>
                      <a:r>
                        <a:rPr lang="es-MX" sz="1100" baseline="0" dirty="0" err="1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indivudual</a:t>
                      </a:r>
                      <a:endParaRPr lang="es-MX" sz="11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Disfruta su postre y comenta que fue lo que más le llamó la atención. </a:t>
                      </a: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Papel</a:t>
                      </a:r>
                      <a:r>
                        <a:rPr lang="es-MX" sz="105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colores, limpiapipas y pegamento blanco </a:t>
                      </a: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Hojas de máquina , lápices y crayolas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Cuento ,colchoneta, osos, resbaladilla, huellas y obstáculos 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Canción</a:t>
                      </a:r>
                      <a:r>
                        <a:rPr lang="es-MX" sz="105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hormigas , bocina, USB </a:t>
                      </a: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Bocina, laptop, cañón, Video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https://www.youtube.com/watch?v=jYQRzIHQdGQ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Araña en cartulina</a:t>
                      </a:r>
                      <a:r>
                        <a:rPr lang="es-MX" sz="105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Pinzas de madera, círculos de color negro , con un número asignado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baseline="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Quequito, galletas molidas , betún y orugas de goma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Jueves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9:00-9:30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Jueves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10:00-10:30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</a:t>
                      </a: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9:00-9:30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9:30-10:00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10:00.10:30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11:00-11:30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11:30-11:00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</a:t>
                      </a: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Resuelve problemas a través del conteo y con acciones sobre las colecciones.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15202"/>
              </p:ext>
            </p:extLst>
          </p:nvPr>
        </p:nvGraphicFramePr>
        <p:xfrm>
          <a:off x="829733" y="158062"/>
          <a:ext cx="10881360" cy="1911191"/>
        </p:xfrm>
        <a:graphic>
          <a:graphicData uri="http://schemas.openxmlformats.org/drawingml/2006/table">
            <a:tbl>
              <a:tblPr firstRow="1" firstCol="1" bandRow="1"/>
              <a:tblGrid>
                <a:gridCol w="10881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911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Adecuaciones Curriculares: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55563"/>
              </p:ext>
            </p:extLst>
          </p:nvPr>
        </p:nvGraphicFramePr>
        <p:xfrm>
          <a:off x="1427970" y="2319146"/>
          <a:ext cx="9413952" cy="2303654"/>
        </p:xfrm>
        <a:graphic>
          <a:graphicData uri="http://schemas.openxmlformats.org/drawingml/2006/table">
            <a:tbl>
              <a:tblPr firstRow="1" firstCol="1" bandRow="1"/>
              <a:tblGrid>
                <a:gridCol w="9413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Observaciones: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7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B05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Evaluación: Lista de Cotejo , Fotografías y/o Evidencias de Trabajo </a:t>
                      </a:r>
                      <a:endParaRPr lang="es-MX" sz="1100" dirty="0">
                        <a:solidFill>
                          <a:srgbClr val="00B05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460" y="4951963"/>
            <a:ext cx="7899131" cy="190603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</p:pic>
    </p:spTree>
    <p:extLst>
      <p:ext uri="{BB962C8B-B14F-4D97-AF65-F5344CB8AC3E}">
        <p14:creationId xmlns:p14="http://schemas.microsoft.com/office/powerpoint/2010/main" val="97704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https://i0.wp.com/docentesaldia.com/wp-content/uploads/2019/01/20190121_151811.jpg?fit=660%2C968&amp;ssl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98" y="115909"/>
            <a:ext cx="4623516" cy="660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 descr="https://i1.wp.com/docentesaldia.com/wp-content/uploads/2019/01/20190121_151727.jpg?fit=660%2C935&amp;ssl=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214" y="340417"/>
            <a:ext cx="4568512" cy="6151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2470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Imagen 1" descr="https://i0.wp.com/docentesaldia.com/wp-content/uploads/2019/01/20190121_151834.jpg?fit=660%2C222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137" y="1047392"/>
            <a:ext cx="62769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5"/>
          <p:cNvSpPr txBox="1"/>
          <p:nvPr/>
        </p:nvSpPr>
        <p:spPr>
          <a:xfrm>
            <a:off x="7833163" y="1425882"/>
            <a:ext cx="516255" cy="3333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10 - 9</a:t>
            </a:r>
          </a:p>
        </p:txBody>
      </p:sp>
      <p:sp>
        <p:nvSpPr>
          <p:cNvPr id="11" name="Cuadro de texto 6"/>
          <p:cNvSpPr txBox="1"/>
          <p:nvPr/>
        </p:nvSpPr>
        <p:spPr>
          <a:xfrm>
            <a:off x="7840148" y="1945917"/>
            <a:ext cx="509270" cy="317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8 - 7</a:t>
            </a:r>
          </a:p>
        </p:txBody>
      </p:sp>
      <p:sp>
        <p:nvSpPr>
          <p:cNvPr id="12" name="Cuadro de texto 7"/>
          <p:cNvSpPr txBox="1"/>
          <p:nvPr/>
        </p:nvSpPr>
        <p:spPr>
          <a:xfrm>
            <a:off x="7864913" y="2521196"/>
            <a:ext cx="484505" cy="301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6 - 5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166379" y="649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bel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Valoraci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bel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del desempe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ñ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bel" charset="0"/>
                <a:ea typeface="Times New Roman" panose="02020603050405020304" pitchFamily="18" charset="0"/>
                <a:cs typeface="Times New Roman" panose="02020603050405020304" pitchFamily="18" charset="0"/>
              </a:rPr>
              <a:t>o: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98782" y="2140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684365" y="5315860"/>
            <a:ext cx="1082702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importante que podamos identificar las fortalezas as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como las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reas de oportunidad en el dise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ñ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de nuestra planeaci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n, ya que es a partir de ello como podremos mejorar y ello redundar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beneficios para nuestra pr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ctica y nuestros alumnos.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45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276" y="112959"/>
            <a:ext cx="933767" cy="93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8810" y="5938658"/>
            <a:ext cx="861154" cy="86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390" y="3473909"/>
            <a:ext cx="729632" cy="7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1821" y="4960977"/>
            <a:ext cx="803090" cy="8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05682" y="2186796"/>
            <a:ext cx="763838" cy="101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Imagen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1082715" y="1120979"/>
            <a:ext cx="1086379" cy="89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576" y="4380279"/>
            <a:ext cx="1114576" cy="62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" y="22819"/>
            <a:ext cx="1107562" cy="110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91" y="5897975"/>
            <a:ext cx="799440" cy="79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8" y="3315926"/>
            <a:ext cx="729632" cy="7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52" y="4830871"/>
            <a:ext cx="803090" cy="8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9740" y="2028813"/>
            <a:ext cx="763838" cy="101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Imagen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60206" y="962996"/>
            <a:ext cx="1086379" cy="89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" y="4222296"/>
            <a:ext cx="1114576" cy="62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184" y="5866245"/>
            <a:ext cx="1149848" cy="114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443" y="6006614"/>
            <a:ext cx="815533" cy="81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919" y="6161604"/>
            <a:ext cx="744319" cy="77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 descr="Imagen relacionad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81" y="6004337"/>
            <a:ext cx="819257" cy="81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75160" y="5938658"/>
            <a:ext cx="646932" cy="8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Imagen relacionada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583853" y="5975763"/>
            <a:ext cx="943926" cy="7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365" y="6184305"/>
            <a:ext cx="1137011" cy="6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550" y="0"/>
            <a:ext cx="892978" cy="89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255" y="92848"/>
            <a:ext cx="815001" cy="85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Imagen relacionad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175" y="112959"/>
            <a:ext cx="897055" cy="89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53464" y="16341"/>
            <a:ext cx="709991" cy="94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Imagen relacionada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3255252" y="29278"/>
            <a:ext cx="1213489" cy="100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04" y="176000"/>
            <a:ext cx="1244985" cy="70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714" y="-102101"/>
            <a:ext cx="1221168" cy="122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074869" y="950290"/>
            <a:ext cx="3747306" cy="5732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</a:rPr>
              <a:t>Fase inicial o de Motivación o animación</a:t>
            </a:r>
            <a:r>
              <a:rPr lang="es-MX" sz="1400" dirty="0" smtClean="0">
                <a:solidFill>
                  <a:srgbClr val="00FF00"/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es-MX" sz="1400" dirty="0" smtClean="0">
                <a:solidFill>
                  <a:srgbClr val="00FF00"/>
                </a:solidFill>
                <a:latin typeface="Berlin Sans FB" panose="020E0602020502020306" pitchFamily="34" charset="0"/>
              </a:rPr>
              <a:t> </a:t>
            </a:r>
            <a:r>
              <a:rPr lang="es-MX" sz="1400" dirty="0">
                <a:latin typeface="Berlin Sans FB" panose="020E0602020502020306" pitchFamily="34" charset="0"/>
              </a:rPr>
              <a:t>Inicio. Responden a la pregunta: </a:t>
            </a:r>
          </a:p>
          <a:p>
            <a:r>
              <a:rPr lang="es-MX" sz="1400" dirty="0">
                <a:latin typeface="Berlin Sans FB" panose="020E0602020502020306" pitchFamily="34" charset="0"/>
              </a:rPr>
              <a:t>¿Les gustaría dar un paseo por el bosque? , divertirse como si fuéramos insectos exploradores, etc</a:t>
            </a:r>
            <a:r>
              <a:rPr lang="es-MX" sz="1400" dirty="0" smtClean="0">
                <a:latin typeface="Berlin Sans FB" panose="020E0602020502020306" pitchFamily="34" charset="0"/>
              </a:rPr>
              <a:t>.</a:t>
            </a:r>
            <a:endParaRPr lang="es-MX" sz="1400" dirty="0" smtClean="0">
              <a:solidFill>
                <a:srgbClr val="7030A0"/>
              </a:solidFill>
              <a:latin typeface="Berlin Sans FB" panose="020E0602020502020306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00FF00"/>
                </a:solidFill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FASE </a:t>
            </a:r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DESARROLLO:</a:t>
            </a:r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Realizan el recorrido del Mapa mediante la narración del cuento motor y todos sus desafíos</a:t>
            </a:r>
            <a:r>
              <a:rPr lang="es-MX" sz="1400" dirty="0" smtClean="0"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</a:rPr>
              <a:t>FASE FINAL </a:t>
            </a:r>
            <a:endParaRPr lang="es-MX" sz="1400" dirty="0" smtClean="0">
              <a:solidFill>
                <a:srgbClr val="00FF00"/>
              </a:solidFill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Berlin Sans FB" panose="020E0602020502020306" pitchFamily="34" charset="0"/>
              </a:rPr>
              <a:t>Cierre</a:t>
            </a:r>
            <a:r>
              <a:rPr lang="es-MX" sz="1400" dirty="0">
                <a:latin typeface="Berlin Sans FB" panose="020E0602020502020306" pitchFamily="34" charset="0"/>
              </a:rPr>
              <a:t>. Responde a las siguientes preguntas ¿Les gustó la actividad? ¿Recuerdas que recorrido realizamos? ¿Cuál te gustó más</a:t>
            </a:r>
            <a:r>
              <a:rPr lang="es-MX" sz="1400" dirty="0" smtClean="0">
                <a:latin typeface="Berlin Sans FB" panose="020E0602020502020306" pitchFamily="34" charset="0"/>
              </a:rPr>
              <a:t>?</a:t>
            </a:r>
          </a:p>
          <a:p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</a:rPr>
              <a:t>Evaluación:</a:t>
            </a:r>
          </a:p>
          <a:p>
            <a:r>
              <a:rPr lang="es-MX" sz="1400" dirty="0">
                <a:latin typeface="Berlin Sans FB" panose="020E0602020502020306" pitchFamily="34" charset="0"/>
              </a:rPr>
              <a:t>¿Lograron realizar las actividades motoras que se requerían durante el desarrollo del cuento? </a:t>
            </a:r>
          </a:p>
          <a:p>
            <a:r>
              <a:rPr lang="es-MX" sz="1400" dirty="0">
                <a:latin typeface="Berlin Sans FB" panose="020E0602020502020306" pitchFamily="34" charset="0"/>
              </a:rPr>
              <a:t>¿Mostraron interés o gusto por la realización del ejercicio físico requerido en el desarrollo del cuento?</a:t>
            </a:r>
          </a:p>
          <a:p>
            <a:r>
              <a:rPr lang="es-MX" sz="1400" dirty="0">
                <a:solidFill>
                  <a:srgbClr val="00FF00"/>
                </a:solidFill>
                <a:latin typeface="Berlin Sans FB" panose="020E0602020502020306" pitchFamily="34" charset="0"/>
              </a:rPr>
              <a:t>Nota</a:t>
            </a:r>
            <a:r>
              <a:rPr lang="es-MX" sz="1400" dirty="0">
                <a:latin typeface="Berlin Sans FB" panose="020E0602020502020306" pitchFamily="34" charset="0"/>
              </a:rPr>
              <a:t>: En este espacio se da un incentivo al niño Stickers o reconocimientos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Berlin Sans FB" panose="020E0602020502020306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972075"/>
              </p:ext>
            </p:extLst>
          </p:nvPr>
        </p:nvGraphicFramePr>
        <p:xfrm>
          <a:off x="4840938" y="1984873"/>
          <a:ext cx="6599488" cy="3952494"/>
        </p:xfrm>
        <a:graphic>
          <a:graphicData uri="http://schemas.openxmlformats.org/drawingml/2006/table">
            <a:tbl>
              <a:tblPr firstRow="1" firstCol="1" bandRow="1"/>
              <a:tblGrid>
                <a:gridCol w="863966"/>
                <a:gridCol w="1446908"/>
                <a:gridCol w="1229785"/>
                <a:gridCol w="3058829"/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Descripción de la actividad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Salir de paseo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Huellas , oso pequeño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Salir del salón , iniciar recorrido, seguir las huellas ,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Esconderse del animal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Oso pequeño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Esconderse detrás de un árbol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Trepar al oso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Oso bebé, resbaladilla ,huellas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Buscar a su mamá, seguir huellas , pasos grandes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Atravesar obstáculos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Obstáculos, cerdita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Cruzar obstáculos juntos, tomados de las mano, 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Carrera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Tomarse fuerte de las manos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Correr a toda velocidad para regresar a casa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Abrazos de oso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Brazos grandes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 little sunshine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Abrazarse por haber llevado al pequeño oso con su madre.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CuadroTexto 31"/>
          <p:cNvSpPr txBox="1"/>
          <p:nvPr/>
        </p:nvSpPr>
        <p:spPr>
          <a:xfrm>
            <a:off x="5107408" y="1130381"/>
            <a:ext cx="5255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FF00"/>
                </a:solidFill>
                <a:latin typeface="Bernard MT Condensed" panose="02050806060905020404" pitchFamily="18" charset="0"/>
              </a:rPr>
              <a:t>Planeación del Cuento Motor </a:t>
            </a:r>
            <a:endParaRPr lang="es-MX" sz="3200" dirty="0">
              <a:solidFill>
                <a:srgbClr val="00FF00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81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1786" y="0"/>
            <a:ext cx="59843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72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Mapa del cuento</a:t>
            </a:r>
            <a:endParaRPr kumimoji="0" lang="es-MX" sz="72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Bernard MT Condensed" panose="020508060609050204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72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Bernard MT Condensed" panose="02050806060905020404" pitchFamily="18" charset="0"/>
            </a:endParaRPr>
          </a:p>
        </p:txBody>
      </p:sp>
      <p:pic>
        <p:nvPicPr>
          <p:cNvPr id="2049" name="Imagen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36" y="999958"/>
            <a:ext cx="10300822" cy="579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0118" y="1676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esultado de imagen para bich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0"/>
          <a:stretch/>
        </p:blipFill>
        <p:spPr bwMode="auto">
          <a:xfrm>
            <a:off x="412377" y="172718"/>
            <a:ext cx="3601312" cy="19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56441"/>
              </p:ext>
            </p:extLst>
          </p:nvPr>
        </p:nvGraphicFramePr>
        <p:xfrm>
          <a:off x="417425" y="3388797"/>
          <a:ext cx="11241743" cy="1304608"/>
        </p:xfrm>
        <a:graphic>
          <a:graphicData uri="http://schemas.openxmlformats.org/drawingml/2006/table">
            <a:tbl>
              <a:tblPr firstRow="1" firstCol="1" bandRow="1"/>
              <a:tblGrid>
                <a:gridCol w="39395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8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973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600" dirty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</a:t>
                      </a:r>
                      <a:r>
                        <a:rPr lang="es-MX" sz="160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Comunicación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Oralidad</a:t>
                      </a:r>
                      <a:r>
                        <a:rPr lang="es-MX" sz="1600" baseline="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600" dirty="0">
                        <a:solidFill>
                          <a:srgbClr val="FF33CC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comenta.</a:t>
                      </a:r>
                      <a:endParaRPr lang="es-MX" sz="1600" dirty="0">
                        <a:solidFill>
                          <a:srgbClr val="FF33CC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Explicación</a:t>
                      </a:r>
                      <a:r>
                        <a:rPr lang="es-MX" sz="1600" baseline="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600" dirty="0">
                        <a:solidFill>
                          <a:srgbClr val="FF33CC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35849"/>
              </p:ext>
            </p:extLst>
          </p:nvPr>
        </p:nvGraphicFramePr>
        <p:xfrm>
          <a:off x="412377" y="4775545"/>
          <a:ext cx="11295530" cy="1937497"/>
        </p:xfrm>
        <a:graphic>
          <a:graphicData uri="http://schemas.openxmlformats.org/drawingml/2006/table">
            <a:tbl>
              <a:tblPr firstRow="1" firstCol="1" bandRow="1"/>
              <a:tblGrid>
                <a:gridCol w="39600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719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635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196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600" dirty="0">
                          <a:solidFill>
                            <a:srgbClr val="00B05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9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B05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Mundo Natural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00B050"/>
                          </a:solidFill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1600" dirty="0">
                        <a:solidFill>
                          <a:srgbClr val="00B050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9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43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00B05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Exploración de la naturaleza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26950"/>
              </p:ext>
            </p:extLst>
          </p:nvPr>
        </p:nvGraphicFramePr>
        <p:xfrm>
          <a:off x="471215" y="2210537"/>
          <a:ext cx="11170024" cy="1043688"/>
        </p:xfrm>
        <a:graphic>
          <a:graphicData uri="http://schemas.openxmlformats.org/drawingml/2006/table">
            <a:tbl>
              <a:tblPr firstRow="1" firstCol="1" bandRow="1"/>
              <a:tblGrid>
                <a:gridCol w="3854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36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783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b="1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800" dirty="0" smtClean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Pensamiento Matemático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Número, Álgebra y Variación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Resuelve problemas a través del conteo y con acciones sobre las colecciones. 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Número</a:t>
                      </a:r>
                      <a:r>
                        <a:rPr lang="es-MX" sz="1600" dirty="0" smtClean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51338" y="447688"/>
            <a:ext cx="8495124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Favorecer en los alumnos diferentes aprendizajes esperados, mediante la implementación de diferentes actividades innovadoras para crear un desarrollo integral de los alumnos.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 el alumno desarrolle los aprendizajes esperados, a través de distintas actividades propuestas, donde al mismo tiempo aprenda, se divierta y disfrute la convivencia con su maestra, compañeros y maestra practicante. 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338287" y="129871"/>
            <a:ext cx="931086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MX" sz="2000" b="1" i="0" u="none" strike="noStrike" cap="none" spc="0" normalizeH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Jornada de Práctica:</a:t>
            </a:r>
            <a:endParaRPr lang="es-MX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36087" y="1165943"/>
            <a:ext cx="47152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MX" b="1" i="0" u="none" strike="noStrike" cap="none" spc="0" normalizeH="0" baseline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Situación Didáctica:</a:t>
            </a:r>
            <a:endParaRPr lang="es-MX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12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150579"/>
              </p:ext>
            </p:extLst>
          </p:nvPr>
        </p:nvGraphicFramePr>
        <p:xfrm>
          <a:off x="687160" y="1995535"/>
          <a:ext cx="10789920" cy="3587496"/>
        </p:xfrm>
        <a:graphic>
          <a:graphicData uri="http://schemas.openxmlformats.org/drawingml/2006/table">
            <a:tbl>
              <a:tblPr firstRow="1" firstCol="1" bandRow="1"/>
              <a:tblGrid>
                <a:gridCol w="1249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70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50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Periodos Anuales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1º y 2º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Periodos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Anuales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3º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de Formación Académica/</a:t>
                      </a:r>
                      <a:r>
                        <a:rPr lang="es-MX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Desarrollo Personal y Social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Horas por semana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1º y 2º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Horas por semana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3º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Lenguaje y Comunicación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Pensamiento Matemático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Exploración y Comprensión del Mundo Natural y Social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Socioemocional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Física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69404" y="872194"/>
            <a:ext cx="921582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Cronograma Semanal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</a:t>
            </a: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horas lectivas por semana de Campos Formativos y </a:t>
            </a: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 de Desarrollo Personal y Social.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276" y="112959"/>
            <a:ext cx="933767" cy="93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061" y="5792027"/>
            <a:ext cx="861154" cy="86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0036" y="3473909"/>
            <a:ext cx="729632" cy="7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4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1821" y="4960977"/>
            <a:ext cx="803090" cy="8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398" y="2186796"/>
            <a:ext cx="763838" cy="101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magen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1082715" y="1120979"/>
            <a:ext cx="1086379" cy="89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576" y="4380279"/>
            <a:ext cx="1114576" cy="62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" y="22819"/>
            <a:ext cx="1107562" cy="110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91" y="5897975"/>
            <a:ext cx="799440" cy="79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6" y="3222320"/>
            <a:ext cx="729632" cy="7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4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8" y="1007414"/>
            <a:ext cx="803090" cy="8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174" y="1940436"/>
            <a:ext cx="763838" cy="101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8" descr="Imagen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11224" y="4970434"/>
            <a:ext cx="1086379" cy="89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" y="4222296"/>
            <a:ext cx="1114576" cy="62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357" y="5838131"/>
            <a:ext cx="1149848" cy="114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443" y="6006614"/>
            <a:ext cx="815533" cy="81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919" y="6161604"/>
            <a:ext cx="744319" cy="77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4" descr="Imagen relacionad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81" y="6004337"/>
            <a:ext cx="819257" cy="81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160" y="5938658"/>
            <a:ext cx="646932" cy="8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8" descr="Imagen relacionada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3193140" y="6043426"/>
            <a:ext cx="943926" cy="7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365" y="6184305"/>
            <a:ext cx="1137011" cy="6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550" y="0"/>
            <a:ext cx="892978" cy="89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8" descr="Resultado de imagen para insectos animados 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255" y="92848"/>
            <a:ext cx="815001" cy="85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4" descr="Imagen relacionad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175" y="112959"/>
            <a:ext cx="897055" cy="89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6" descr="Resultado de imagen para insectos animados 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53464" y="16341"/>
            <a:ext cx="709991" cy="94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8" descr="Imagen relacionada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5" r="15029" b="26136"/>
          <a:stretch/>
        </p:blipFill>
        <p:spPr bwMode="auto">
          <a:xfrm>
            <a:off x="3255252" y="29278"/>
            <a:ext cx="1213489" cy="100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0" descr="Resultado de imagen para araÃ±a animado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04" y="176000"/>
            <a:ext cx="1244985" cy="70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Resultado de imagen para insectos animados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714" y="-102101"/>
            <a:ext cx="1221168" cy="122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9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71506"/>
              </p:ext>
            </p:extLst>
          </p:nvPr>
        </p:nvGraphicFramePr>
        <p:xfrm>
          <a:off x="145207" y="1400830"/>
          <a:ext cx="11940112" cy="4640983"/>
        </p:xfrm>
        <a:graphic>
          <a:graphicData uri="http://schemas.openxmlformats.org/drawingml/2006/table">
            <a:tbl>
              <a:tblPr firstRow="1" firstCol="1" bandRow="1"/>
              <a:tblGrid>
                <a:gridCol w="1529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81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693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03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534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302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MIERCOLES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6518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9:00 – 9:30 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rgbClr val="7030A0"/>
                          </a:solidFill>
                          <a:latin typeface="Bernard MT Condensed" panose="02050806060905020404" pitchFamily="18" charset="0"/>
                        </a:rPr>
                        <a:t>Estilo de Aprendizaje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</a:rPr>
                        <a:t>¡Que alguien mueva la sandía!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</a:rPr>
                        <a:t>Un recuento de la película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FF0000"/>
                          </a:solidFill>
                          <a:effectLst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Educación Física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A bailar cómo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 un insecto</a:t>
                      </a:r>
                      <a:endParaRPr lang="es-MX" sz="2000" dirty="0">
                        <a:solidFill>
                          <a:schemeClr val="tx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959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9:30-10:00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¿Qué son los Insectos?</a:t>
                      </a:r>
                      <a:endParaRPr lang="es-MX" sz="2000" dirty="0" smtClean="0">
                        <a:solidFill>
                          <a:schemeClr val="tx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>
                          <a:solidFill>
                            <a:srgbClr val="92D05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2000" kern="1200" dirty="0">
                          <a:solidFill>
                            <a:srgbClr val="00B05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Artísticas </a:t>
                      </a:r>
                      <a:endParaRPr lang="es-MX" sz="2000" dirty="0">
                        <a:solidFill>
                          <a:srgbClr val="00B050"/>
                        </a:solidFill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Completa la Catarina 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s-MX" sz="200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Taller de diademas </a:t>
                      </a:r>
                      <a:endParaRPr lang="es-MX" sz="20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Coloca los Insectos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195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10:00-10:30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>
                          <a:solidFill>
                            <a:srgbClr val="FF00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Educación Física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¿Cuales tienen alas? </a:t>
                      </a:r>
                      <a:endParaRPr kumimoji="0" lang="es-MX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Partes de la Abeja  </a:t>
                      </a:r>
                      <a:endParaRPr kumimoji="0" lang="es-MX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¿Cuantos descubriste?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Partes de la Mariposa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 </a:t>
                      </a:r>
                      <a:endParaRPr lang="es-MX" sz="2000" dirty="0">
                        <a:solidFill>
                          <a:schemeClr val="tx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908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10:40-11:00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 smtClean="0">
                          <a:solidFill>
                            <a:srgbClr val="00B0F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152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11:00-11:30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>
                          <a:solidFill>
                            <a:srgbClr val="0000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2000" kern="1200" dirty="0" smtClean="0">
                          <a:solidFill>
                            <a:srgbClr val="66FFFF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Honores</a:t>
                      </a:r>
                      <a:r>
                        <a:rPr lang="es-MX" sz="2000" kern="1200" baseline="0" dirty="0" smtClean="0">
                          <a:solidFill>
                            <a:srgbClr val="66FFFF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la Bandera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Plática del Cuidado de las Plantas </a:t>
                      </a:r>
                      <a:endParaRPr lang="es-MX" sz="20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Club Cocina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Completa la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Oruga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Club Cocina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rgbClr val="0070C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Taller de insectos</a:t>
                      </a:r>
                      <a:endParaRPr lang="es-MX" sz="2000" dirty="0">
                        <a:solidFill>
                          <a:srgbClr val="0070C0"/>
                        </a:solidFill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7526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11:30-12:00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De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Exploradores </a:t>
                      </a:r>
                      <a:endParaRPr lang="es-MX" sz="2000" dirty="0" smtClean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kern="1200" dirty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Club Cocina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Ciclo Vital de la Mariposa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Club Cocina </a:t>
                      </a:r>
                      <a:endParaRPr lang="es-MX" sz="2000" dirty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Coloca los bloques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3083859" y="0"/>
            <a:ext cx="66303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Situación Didáctica: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kumimoji="0" lang="es-MX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Conozcamos a los 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Insectos”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b="1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04-08 de Marzo del 2019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anose="020F0704030504030204" pitchFamily="34" charset="0"/>
            </a:endParaRPr>
          </a:p>
        </p:txBody>
      </p:sp>
      <p:pic>
        <p:nvPicPr>
          <p:cNvPr id="3082" name="Picture 10" descr="Imagen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0"/>
          <a:stretch/>
        </p:blipFill>
        <p:spPr bwMode="auto">
          <a:xfrm>
            <a:off x="8839200" y="0"/>
            <a:ext cx="1494837" cy="136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Imagen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6"/>
          <a:stretch/>
        </p:blipFill>
        <p:spPr bwMode="auto">
          <a:xfrm flipH="1">
            <a:off x="2463982" y="0"/>
            <a:ext cx="1480489" cy="138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8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08769"/>
              </p:ext>
            </p:extLst>
          </p:nvPr>
        </p:nvGraphicFramePr>
        <p:xfrm>
          <a:off x="101600" y="0"/>
          <a:ext cx="120904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773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20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4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54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0" b="1" dirty="0">
                          <a:solidFill>
                            <a:srgbClr val="FF0000"/>
                          </a:solidFill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</a:t>
                      </a:r>
                      <a:endParaRPr lang="es-MX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7030A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Estilo de Aprendizaje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rgbClr val="7030A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Escucha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indicaciones para realizar la actividad 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rgbClr val="7030A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: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Colorea la imagen que más le llama la atención de formal individual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rgbClr val="7030A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Escrib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su nombre en la parte superior de la hoja 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¿Qué</a:t>
                      </a:r>
                      <a:r>
                        <a:rPr lang="es-MX" sz="1400" b="1" baseline="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son los Insectos?</a:t>
                      </a:r>
                      <a:endParaRPr lang="es-MX" sz="1400" b="1" dirty="0" smtClean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</a:t>
                      </a:r>
                      <a:r>
                        <a:rPr lang="es-MX" sz="1400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MX" sz="14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Escucha </a:t>
                      </a: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breve conversación y responde cuestionamientos, tales como: 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¿Qué es un insecto?¿Cómo es un insecto?¿Qué insectos conocen?¿Qué comen los insectos?¿Cómo nacen los insectos?¿En dónde viven los insectos?¿Los insectos son peligrosos?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Observa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obtiene información , que le permite responder los cuestionamientos anteriores con información verídica , atraves de un video educativo de formal individual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Describe y representa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hábitats de los insectos en una hoja  </a:t>
                      </a: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Exploradores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</a:t>
                      </a:r>
                      <a:r>
                        <a:rPr lang="es-MX" sz="1400" dirty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</a:t>
                      </a: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¿cómo creen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que se ve un insecto de cercas ?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, ¿te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gustaría 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recolectar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algunos 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,¿ Les gustaría tener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un terrario dentro del salón para observarlos todos los días?,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etc.?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por que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son importantes los insectos en el planeta y de que manera puede cuidarlos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al patio a recolectar insectos , los junta en un envase de plástico y agrupa en un terrario dentro del salón organizado de forma grupal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</a:t>
                      </a:r>
                      <a:r>
                        <a:rPr lang="es-MX" sz="1400" dirty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 tuvo que hacer para recolectar los insectos , según su experiencia en el patío </a:t>
                      </a:r>
                      <a:endParaRPr lang="es-MX" sz="1400" b="1" dirty="0" smtClean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¡Que alguien mueva la sandía!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</a:t>
                      </a:r>
                      <a:r>
                        <a:rPr lang="es-MX" sz="1400" baseline="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si ha visto un hormiguero y describe que hacen las hormigas por fuera del hormiguero ,etc.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Obtiene información por medio de un cuento acerca de las hormigas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un hormiguero por dentro con distintos materiales para ampliar su conocimiento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individual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b="1" dirty="0" smtClean="0">
                        <a:solidFill>
                          <a:srgbClr val="FF33CC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¿Cuáles tienen alas? 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cuestionamientos de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que sucedió en el video  que vimos el día anterior y por que se encuentra diferente nuestro  terrario de insectos ,¿cómo nos podemos dar cuenta de cuales son los que vuelan? etc.  </a:t>
                      </a:r>
                      <a:endParaRPr lang="es-MX" sz="1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Según sus experiencias pasadas clasifica los insectos que tienen alas y vuelan, y los que pertenecen a la tierra .  </a:t>
                      </a:r>
                      <a:endParaRPr lang="es-MX" sz="1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FF33CC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cómo y  por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que lo clasificó ahí </a:t>
                      </a: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hojas de máquina impresas , colores y lápiz</a:t>
                      </a: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Video </a:t>
                      </a: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/>
                        </a:rPr>
                        <a:t>https://www.youtube.com/watch?v=ZHfSo-dewmk</a:t>
                      </a: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, computadora, cañón, bocinas , crayolas, copia.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Lupas,</a:t>
                      </a:r>
                      <a:r>
                        <a:rPr lang="es-MX" sz="12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vasos pequeños de plástico , tierra, hojas , cucharas , sombrero de explorador y chaleco.  </a:t>
                      </a:r>
                      <a:r>
                        <a:rPr lang="es-MX" sz="12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Franelografo, papel</a:t>
                      </a:r>
                      <a:r>
                        <a:rPr lang="es-MX" sz="12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diferentes colores , figuras impresas , distintas pastas , hojas de árboles ,etc. </a:t>
                      </a: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Tabla</a:t>
                      </a:r>
                      <a:r>
                        <a:rPr lang="es-MX" sz="12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gigante , insectos impresos con velcro, tablitas de sus nombres</a:t>
                      </a:r>
                      <a:endParaRPr lang="es-MX" sz="12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9:00-9:30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9:30-10:00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9:00-9:30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 10:00-10:30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comenta.</a:t>
                      </a: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</a:t>
                      </a: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83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85821"/>
              </p:ext>
            </p:extLst>
          </p:nvPr>
        </p:nvGraphicFramePr>
        <p:xfrm>
          <a:off x="2819" y="42682"/>
          <a:ext cx="12154837" cy="6834823"/>
        </p:xfrm>
        <a:graphic>
          <a:graphicData uri="http://schemas.openxmlformats.org/drawingml/2006/table">
            <a:tbl>
              <a:tblPr firstRow="1" firstCol="1" bandRow="1"/>
              <a:tblGrid>
                <a:gridCol w="693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4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97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8964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4400" b="1" dirty="0" smtClean="0">
                          <a:solidFill>
                            <a:srgbClr val="0070C0"/>
                          </a:solidFill>
                          <a:effectLst/>
                          <a:latin typeface="Bodoni MT Black" panose="02070A030806060202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8" marR="3335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Recuento de la película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según sus experiencias </a:t>
                      </a:r>
                      <a:r>
                        <a:rPr lang="es-MX" sz="1200" b="0" i="0" dirty="0" smtClean="0">
                          <a:solidFill>
                            <a:srgbClr val="333333"/>
                          </a:solidFill>
                          <a:effectLst/>
                          <a:latin typeface="Berlin Sans FB" panose="020E0602020502020306" pitchFamily="34" charset="0"/>
                        </a:rPr>
                        <a:t>que es la metamorfosis el camuflaje, lo que es un hábitat y lo que es un depredador.</a:t>
                      </a:r>
                      <a:endParaRPr lang="es-MX" sz="1200" b="0" baseline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Observa distintas imágenes organizado por equipo y responde a por que o cómo sucedieron esas acciones , según la película que vio  en casa de” Bichos”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i="0" dirty="0" smtClean="0">
                          <a:solidFill>
                            <a:srgbClr val="333333"/>
                          </a:solidFill>
                          <a:effectLst/>
                          <a:latin typeface="Berlin Sans FB" panose="020E0602020502020306" pitchFamily="34" charset="0"/>
                        </a:rPr>
                        <a:t>identifica</a:t>
                      </a:r>
                      <a:r>
                        <a:rPr lang="es-MX" sz="1200" b="0" i="0" baseline="0" dirty="0" smtClean="0">
                          <a:solidFill>
                            <a:srgbClr val="333333"/>
                          </a:solidFill>
                          <a:effectLst/>
                          <a:latin typeface="Berlin Sans FB" panose="020E0602020502020306" pitchFamily="34" charset="0"/>
                        </a:rPr>
                        <a:t> en las imágenes</a:t>
                      </a:r>
                      <a:r>
                        <a:rPr lang="es-MX" sz="1200" b="0" i="0" dirty="0" smtClean="0">
                          <a:solidFill>
                            <a:srgbClr val="333333"/>
                          </a:solidFill>
                          <a:effectLst/>
                          <a:latin typeface="Berlin Sans FB" panose="020E0602020502020306" pitchFamily="34" charset="0"/>
                        </a:rPr>
                        <a:t> y responde a los 4 conceptos en su vida si es que los posee (su hábitat, su metamorfosis, su camuflaje y de quien es depredador o para que insectos es considerado su depredador)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i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</a:rPr>
                        <a:t>Completa </a:t>
                      </a:r>
                      <a:r>
                        <a:rPr lang="es-MX" sz="1200" b="0" i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</a:rPr>
                        <a:t> la Catarina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i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Resuelve cuestionamientos  tales cómo: cuantas alas tienen las catarinas, cuantas antenas ,etc.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i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Resuelve problemas mediante el conteo y coloca su huella digital , según el número que se le indica dibujar. De forma individual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i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Resuelve , cuenta y se sesionara de que es correcta la colección. </a:t>
                      </a:r>
                      <a:endParaRPr lang="es-MX" sz="1200" b="0" baseline="0" dirty="0" smtClean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Las Partes de la abeja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que insectos recolectó , conoce las abejas , que experiencias tiene relacionadas a ellas ,etc.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Obtiene información por medio de un video e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imágenes 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 ampliar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su conocimiento con relación a la abeja y los demás insectos y sus características. . 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y registra la información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recabada relacionado a sus partes de forma individual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baseline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Completa la oruga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Resuelve cuestionamientos , tales cómo, cuantas patas tiene un gusano, cuantas antenas, etc.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Resuelve problemas mediante el conteo , según el numero que se le indica , coloca su huella digital dibujando el cuerpo del gusano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Resuelve , cuenta y se  cerciora de que es correcta la colección de forma individual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baseline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Ciclo Vital de la Mariposa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según sus experiencias en videos pasados , que es la metamorfosis , cómo sucedió que la oruga llega a ser una mariposa, etc. </a:t>
                      </a:r>
                      <a:endParaRPr lang="es-MX" sz="1200" b="0" baseline="0" dirty="0" smtClean="0">
                        <a:solidFill>
                          <a:srgbClr val="FF33CC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Observa y analiza el video, dónde le permite responder y aclarar dudas , respecto  a las etapas por las que pasa la Mariposa y Responde cómo sucedió el cambio en ella</a:t>
                      </a: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actividad , en la cuál se ve reflejadas las etapas de la metamorfosis.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Taller de Diademas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Recibe material e instrucciones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pasos y elabora su diadema de distintos insectos de manera individual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Deja su diadema en un espacio para que seque completamente.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Cuantos Descubriste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Participa en algunos cuestionamientos , cómo: cuantos insectos has visto en el jardín, cerca de tu casa ,etc. </a:t>
                      </a:r>
                      <a:endParaRPr lang="es-MX" sz="1200" b="0" baseline="0" dirty="0" smtClean="0">
                        <a:solidFill>
                          <a:srgbClr val="FF000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Descube y cuenta cuantos insectos hay dentro de las cajas que se encuentran en su mesa de trabajo de equipo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agrega un número a la caja de insectos que encontró </a:t>
                      </a: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</a:t>
                      </a: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ágenes impresas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Hojas con dibujos impresos, pinturas de agua, camiseta larga , recipientes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cañón, laptop, bocinas, hojas de maquina impresas , lápiz.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Hojas con dibujos impresos, pinturas de agua, camiseta larga , recipientes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Video, cañón, bocinas, laptop, papel de colores, copia, tijeras, crayolas, foami, pompones, Resistol blanco. </a:t>
                      </a:r>
                      <a:endParaRPr lang="es-MX" sz="10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Cajas , insectos de plástico, números en hojas de máquina </a:t>
                      </a: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9:00-9:30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9:30-10:00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10:00-10:30</a:t>
                      </a: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11:00-11:30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11:30-12:00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Jueves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9:30-10:00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Jueves</a:t>
                      </a:r>
                      <a:r>
                        <a:rPr lang="es-MX" sz="11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10:00-10:30</a:t>
                      </a:r>
                      <a:r>
                        <a:rPr lang="es-MX" sz="11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  <a:endParaRPr lang="es-MX" sz="900" dirty="0" smtClean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 smtClean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es-MX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es-MX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a por qué o cómo sucedió algo en relación con experiencias y hechos que comenta</a:t>
                      </a:r>
                      <a:endParaRPr lang="es-MX" sz="9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Elephant" panose="020209040905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100" dirty="0" smtClean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9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858571"/>
              </p:ext>
            </p:extLst>
          </p:nvPr>
        </p:nvGraphicFramePr>
        <p:xfrm>
          <a:off x="0" y="0"/>
          <a:ext cx="12100560" cy="6840418"/>
        </p:xfrm>
        <a:graphic>
          <a:graphicData uri="http://schemas.openxmlformats.org/drawingml/2006/table">
            <a:tbl>
              <a:tblPr firstRow="1" firstCol="1" bandRow="1"/>
              <a:tblGrid>
                <a:gridCol w="6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800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77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6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302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40418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4000" b="1" dirty="0">
                          <a:solidFill>
                            <a:srgbClr val="FF33CC"/>
                          </a:solidFill>
                          <a:effectLst/>
                          <a:latin typeface="Bodoni MT Black" panose="02070A03080606020203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</a:t>
                      </a:r>
                      <a:endParaRPr lang="es-MX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8" marR="3957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¡A bailar como un Insecto!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6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Describe y representa</a:t>
                      </a:r>
                      <a:r>
                        <a:rPr lang="es-MX" sz="160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s-MX" sz="16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información ya recabada  atraves de un recuento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6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información acerca de los insectos por medio de una canción de forma grupal </a:t>
                      </a:r>
                      <a:endParaRPr lang="es-MX" sz="160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6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Describe y</a:t>
                      </a:r>
                      <a:r>
                        <a:rPr lang="es-MX" sz="160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representa la información que obtuvo por medio de la canción </a:t>
                      </a:r>
                      <a:endParaRPr lang="es-MX" sz="1600" dirty="0" smtClean="0">
                        <a:solidFill>
                          <a:srgbClr val="00FF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Coloca Los Insectos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a cuestionamientos, cómo ¿Cuántos insectos lograste juntar en la actividad pasada, cuantas hojas de árboles le pusiste a tu insecto, etc.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según la cantidad que arroje el dado y coloca los insectos en el frasco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cuantos insectos tiene pegados y  Resuelve cuantos </a:t>
                      </a: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insectos quedan quitando según los que se le indiquen.</a:t>
                      </a:r>
                      <a:endParaRPr kumimoji="0" lang="es-MX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Partes de la Mariposa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Participa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 un breve recuento de la mariposa, que partes conoce, que es lo que le llama la atención de ella ,etc.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 los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nombres de cada parte que conforma una mariposa y las representa por medio de una imagen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Describe las partes de la mariposa frente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al resto del grupo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Taller de Insectos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escucha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atiende indicaciones para realizar el taller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Recibe material para iniciar, sigue cada paso y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agrega todos los distintos materiales para armarlo. De forma grupal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solidFill>
                            <a:srgbClr val="0070C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Deja</a:t>
                      </a:r>
                      <a:r>
                        <a:rPr lang="es-MX" sz="16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secar su insecto </a:t>
                      </a:r>
                      <a:endParaRPr lang="es-MX" sz="1600" b="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Coloca los Bloques</a:t>
                      </a:r>
                      <a:r>
                        <a:rPr lang="es-MX" sz="14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Inicio: 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Participa en una breve conversación , responde a cuantos animales recuerda haber visto, etc.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Desarrollo: 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Coloca y cuenta  los bloques sobre la hoja de árbol impresa</a:t>
                      </a:r>
                      <a:r>
                        <a:rPr lang="es-MX" sz="14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baseline="0" dirty="0" smtClean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Cierre:  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si los bloques puestos coinciden con la cantidad pedida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 smtClean="0">
                        <a:solidFill>
                          <a:srgbClr val="0070C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Bocinas, canción</a:t>
                      </a: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/>
                        </a:rPr>
                        <a:t>https://www.youtube.com/watch?v=3SKA-RVOsNI</a:t>
                      </a: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diademas de insectos </a:t>
                      </a: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Frasco</a:t>
                      </a: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gigante , insectos con velcro, 2 dados y tablitas de sus nombres. </a:t>
                      </a: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Mariposa gigante , letreros</a:t>
                      </a: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, hojas de máquina, lápices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Tapas de huevo, pinturas de agua, pinceles, limpiapipas, hojas de color,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gency FB" panose="020B05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Hojas de arboles dibujadas, blocs de construcción, </a:t>
                      </a: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9:00-9:30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9:30-10:00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</a:t>
                      </a: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10:00-10:30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11:00-11:30</a:t>
                      </a:r>
                      <a:endParaRPr lang="es-MX" sz="1600" dirty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11:30-12:00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7030A0"/>
                          </a:solidFill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Resuelve problemas a través del conteo y con acciones sobre las colecciones. </a:t>
                      </a: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rgbClr val="FF33CC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 smtClean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rgbClr val="7030A0"/>
                          </a:solidFill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000" dirty="0" smtClean="0">
                          <a:solidFill>
                            <a:srgbClr val="FF33CC"/>
                          </a:solidFill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10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s-MX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</a:rPr>
                        <a:t>Resuelve problemas a través del conteo y con acciones sobre las colecciones. </a:t>
                      </a:r>
                      <a:endParaRPr kumimoji="0" lang="es-MX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8" marR="39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7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50650"/>
              </p:ext>
            </p:extLst>
          </p:nvPr>
        </p:nvGraphicFramePr>
        <p:xfrm>
          <a:off x="163136" y="1384215"/>
          <a:ext cx="11864741" cy="5372725"/>
        </p:xfrm>
        <a:graphic>
          <a:graphicData uri="http://schemas.openxmlformats.org/drawingml/2006/table">
            <a:tbl>
              <a:tblPr firstRow="1" firstCol="1" bandRow="1"/>
              <a:tblGrid>
                <a:gridCol w="1492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032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5035"/>
                <a:gridCol w="3047595"/>
                <a:gridCol w="1670539"/>
                <a:gridCol w="1776046"/>
              </a:tblGrid>
              <a:tr h="23963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MIERCOLES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945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9:00 – 9:30 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7030A0"/>
                          </a:solidFill>
                          <a:latin typeface="Bernard MT Condensed" panose="02050806060905020404" pitchFamily="18" charset="0"/>
                        </a:rPr>
                        <a:t>Estilo de Aprendizaje </a:t>
                      </a:r>
                      <a:endParaRPr lang="es-MX" sz="2000" dirty="0">
                        <a:solidFill>
                          <a:srgbClr val="7030A0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nard MT Condensed" panose="02050806060905020404" pitchFamily="18" charset="0"/>
                        </a:rPr>
                        <a:t> </a:t>
                      </a:r>
                      <a:r>
                        <a:rPr lang="es-MX" sz="200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Taller</a:t>
                      </a:r>
                      <a:r>
                        <a:rPr lang="es-MX" sz="2000" baseline="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 “oruga de colores”</a:t>
                      </a:r>
                      <a:endParaRPr lang="es-MX" sz="2000" dirty="0">
                        <a:solidFill>
                          <a:srgbClr val="0070C0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nard MT Condensed" panose="02050806060905020404" pitchFamily="18" charset="0"/>
                        </a:rPr>
                        <a:t>Rincón del Juego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nard MT Condensed" panose="02050806060905020404" pitchFamily="18" charset="0"/>
                        </a:rPr>
                        <a:t>Lotería de Insectos </a:t>
                      </a:r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Educación Física </a:t>
                      </a:r>
                      <a:endParaRPr kumimoji="0" lang="es-MX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FF00"/>
                          </a:solidFill>
                          <a:latin typeface="Bernard MT Condensed" panose="02050806060905020404" pitchFamily="18" charset="0"/>
                        </a:rPr>
                        <a:t>Cuento Motor </a:t>
                      </a:r>
                    </a:p>
                    <a:p>
                      <a:pPr algn="ctr"/>
                      <a:r>
                        <a:rPr lang="es-MX" sz="2000" dirty="0" smtClean="0">
                          <a:solidFill>
                            <a:srgbClr val="00FF00"/>
                          </a:solidFill>
                          <a:latin typeface="Bernard MT Condensed" panose="02050806060905020404" pitchFamily="18" charset="0"/>
                        </a:rPr>
                        <a:t>“Insectos Aventureros”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175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9:30-10:00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nard MT Condensed" panose="02050806060905020404" pitchFamily="18" charset="0"/>
                        </a:rPr>
                        <a:t>Taller de mariposas</a:t>
                      </a:r>
                      <a:r>
                        <a:rPr lang="es-MX" sz="2000" baseline="0" dirty="0" smtClean="0">
                          <a:latin typeface="Bernard MT Condensed" panose="02050806060905020404" pitchFamily="18" charset="0"/>
                        </a:rPr>
                        <a:t> </a:t>
                      </a:r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MX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Artísticas </a:t>
                      </a:r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Rincón de matemáticas</a:t>
                      </a:r>
                    </a:p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“Completa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la oruga gigante ”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Taller</a:t>
                      </a:r>
                      <a:r>
                        <a:rPr lang="es-MX" sz="2000" baseline="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 de diademas “hormigas”</a:t>
                      </a:r>
                      <a:endParaRPr lang="es-MX" sz="2000" dirty="0">
                        <a:solidFill>
                          <a:srgbClr val="0070C0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Canción “Pelotón de hormigas”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9358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10:00-10:30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rgbClr val="FF00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2000" dirty="0" smtClean="0">
                        <a:effectLst/>
                        <a:latin typeface="Bernard MT Condensed" panose="020508060609050204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Coloca los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insectos en un jar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nard MT Condensed" panose="02050806060905020404" pitchFamily="18" charset="0"/>
                        </a:rPr>
                        <a:t>Rincón de Exploración</a:t>
                      </a:r>
                      <a:r>
                        <a:rPr lang="es-MX" sz="2000" baseline="0" dirty="0" smtClean="0">
                          <a:latin typeface="Bernard MT Condensed" panose="02050806060905020404" pitchFamily="18" charset="0"/>
                        </a:rPr>
                        <a:t> Memorama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Dibuja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latin typeface="Bernard MT Condensed" panose="02050806060905020404" pitchFamily="18" charset="0"/>
                        </a:rPr>
                        <a:t> Insectos </a:t>
                      </a:r>
                      <a:endParaRPr lang="es-MX" sz="2000" dirty="0">
                        <a:solidFill>
                          <a:schemeClr val="tx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Video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de arañas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513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10:40-11:00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Recreo</a:t>
                      </a:r>
                      <a:endParaRPr lang="es-MX" sz="2000" dirty="0">
                        <a:solidFill>
                          <a:srgbClr val="0070C0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0731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11:00-11:30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rgbClr val="66FFFF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Honores</a:t>
                      </a:r>
                      <a:r>
                        <a:rPr lang="es-MX" sz="2000" kern="1200" baseline="0" dirty="0" smtClean="0">
                          <a:solidFill>
                            <a:srgbClr val="66FFFF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la Bandera </a:t>
                      </a:r>
                    </a:p>
                    <a:p>
                      <a:pPr algn="ctr"/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kern="1200" dirty="0" smtClean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Cocina </a:t>
                      </a:r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Rincón de Lenguaje “Explicación de la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metamorfosis</a:t>
                      </a:r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”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Cocina </a:t>
                      </a:r>
                      <a:endParaRPr lang="es-MX" sz="2000" dirty="0" smtClean="0">
                        <a:latin typeface="Bernard MT Condensed" panose="02050806060905020404" pitchFamily="18" charset="0"/>
                      </a:endParaRPr>
                    </a:p>
                    <a:p>
                      <a:pPr algn="ctr"/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Coloca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las patas a la araña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2802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11:30-12:00</a:t>
                      </a:r>
                      <a:endParaRPr lang="es-MX" sz="16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Coloca un número a la mariquita</a:t>
                      </a:r>
                      <a:r>
                        <a:rPr lang="es-MX" sz="2000" baseline="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kern="1200" dirty="0" smtClean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Cocina </a:t>
                      </a:r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bg1"/>
                          </a:solidFill>
                          <a:latin typeface="Bernard MT Condensed" panose="02050806060905020404" pitchFamily="18" charset="0"/>
                        </a:rPr>
                        <a:t>Recuento de los Rincones </a:t>
                      </a:r>
                      <a:endParaRPr lang="es-MX" sz="2000" dirty="0">
                        <a:solidFill>
                          <a:schemeClr val="bg1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rgbClr val="FFFF00"/>
                          </a:solidFill>
                          <a:effectLst/>
                          <a:latin typeface="Bernard MT Condensed" panose="020508060609050204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Cocina </a:t>
                      </a:r>
                      <a:endParaRPr lang="es-MX" sz="2000" dirty="0" smtClean="0">
                        <a:latin typeface="Bernard MT Condensed" panose="02050806060905020404" pitchFamily="18" charset="0"/>
                      </a:endParaRPr>
                    </a:p>
                    <a:p>
                      <a:pPr algn="ctr"/>
                      <a:endParaRPr lang="es-MX" sz="2000" dirty="0"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rgbClr val="0070C0"/>
                          </a:solidFill>
                          <a:latin typeface="Bernard MT Condensed" panose="02050806060905020404" pitchFamily="18" charset="0"/>
                        </a:rPr>
                        <a:t>Taller de Quequitos</a:t>
                      </a:r>
                      <a:endParaRPr lang="es-MX" sz="2000" dirty="0">
                        <a:solidFill>
                          <a:srgbClr val="0070C0"/>
                        </a:solidFill>
                        <a:latin typeface="Bernard MT Condensed" panose="020508060609050204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3083859" y="0"/>
            <a:ext cx="66303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Situación Didáctica: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kumimoji="0" lang="es-MX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Conozcamos a los 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Insectos”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b="1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10-15 de Marzo del 2019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anose="020F0704030504030204" pitchFamily="34" charset="0"/>
            </a:endParaRPr>
          </a:p>
        </p:txBody>
      </p:sp>
      <p:pic>
        <p:nvPicPr>
          <p:cNvPr id="3082" name="Picture 10" descr="Imagen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0"/>
          <a:stretch/>
        </p:blipFill>
        <p:spPr bwMode="auto">
          <a:xfrm>
            <a:off x="8839201" y="0"/>
            <a:ext cx="1217460" cy="111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Imagen relacionad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6"/>
          <a:stretch/>
        </p:blipFill>
        <p:spPr bwMode="auto">
          <a:xfrm flipH="1">
            <a:off x="2650772" y="0"/>
            <a:ext cx="1346452" cy="126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5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77385"/>
              </p:ext>
            </p:extLst>
          </p:nvPr>
        </p:nvGraphicFramePr>
        <p:xfrm>
          <a:off x="43542" y="72570"/>
          <a:ext cx="12090400" cy="6566338"/>
        </p:xfrm>
        <a:graphic>
          <a:graphicData uri="http://schemas.openxmlformats.org/drawingml/2006/table">
            <a:tbl>
              <a:tblPr firstRow="1" firstCol="1" bandRow="1"/>
              <a:tblGrid>
                <a:gridCol w="773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31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65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566338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FF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INICIO</a:t>
                      </a: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7030A0"/>
                          </a:solidFill>
                          <a:latin typeface="Berlin Sans FB" panose="020E0602020502020306" pitchFamily="34" charset="0"/>
                        </a:rPr>
                        <a:t>Estilo de Aprendizaje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7030A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Recibe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la copia, atiende indicaciones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7030A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Colorea el dibujo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que se le indica, según su criterio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7030A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Escribe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su nombre y entrega la copia de manera individual </a:t>
                      </a:r>
                      <a:endParaRPr lang="es-MX" sz="140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Taller de Mariposas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recibe material y sigue los pasos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para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realizar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una Mariposa de colores con material reciclable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Crea, Decora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y utiliza  pinturas de agua para realizar una mariposa de forma individual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deja secar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FF33CC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Coloca un número</a:t>
                      </a: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a la mariquita </a:t>
                      </a:r>
                      <a:endParaRPr lang="es-MX" sz="140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Participa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en algunos cuestionamientos , como cuantas patas tiene una mariquita ,etc.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Resuelve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atraves del conteo colocando pinzas en la tarjeta, según la cantidad que tiene de puntitos en la espalda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y coloca las pinzas , según el número que le indica , al finalizar rota su tarjeta con su compañero de manera individual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Taller</a:t>
                      </a: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 “oruga de colores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Sigue pasos para realizar una oruga de colores con sus propias manos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Desarrollo: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dibuja un círculo como cabeza y sus manos en hojas de colores , siendo el cuerpo de la oruga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Recorta lo dibujado , pega y dibuja un rostro en la cabeza de la oruga de manera individual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aseline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Coloca los</a:t>
                      </a: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insectos en un jar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Atiende indicaciones y participa en una breve conversación acerca de la actividad que se abordará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: según la cantidad de insectos que le pide en su frasco de papel , coloca los insectos de plástico y continuamente se rotara el frasco , para que cada compañero coloque diferente cantidad de </a:t>
                      </a:r>
                      <a:r>
                        <a:rPr lang="es-MX" sz="1400" baseline="0" dirty="0" err="1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insectosde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manera individual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Cierre: 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Se cerciorará si lo hizo de manera correcta al contar </a:t>
                      </a:r>
                      <a:endParaRPr lang="es-MX" sz="140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Copia impresa, crayolas,</a:t>
                      </a:r>
                      <a:r>
                        <a:rPr lang="es-MX" sz="1100" baseline="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lápiz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Tubo de papel higiénico, cartón en forma de alas , pinturas de agua, pegamento blanco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Tarjetas de mariquitas y pinzas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Hojas de colores, tijeras, hoja de máquina , pinturas de agua 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aseline="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aseline="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Frascos de opalina con color , insectos de plástico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9:00-9:30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9:30-10:00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</a:t>
                      </a:r>
                      <a:r>
                        <a:rPr lang="es-MX" sz="14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9:00-9:30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aseline="0" dirty="0" smtClean="0">
                        <a:effectLst/>
                        <a:latin typeface="Gloucester MT Extra Condensed" panose="02030808020601010101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effectLst/>
                          <a:latin typeface="Gloucester MT Extra Condensed" panose="02030808020601010101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10:00-10:30</a:t>
                      </a: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1100" dirty="0" smtClean="0">
                        <a:solidFill>
                          <a:srgbClr val="0070C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  <a:endParaRPr kumimoji="0" lang="es-MX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erlin Sans FB" panose="020E0602020502020306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75" marR="510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4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5730</TotalTime>
  <Words>2949</Words>
  <Application>Microsoft Office PowerPoint</Application>
  <PresentationFormat>Panorámica</PresentationFormat>
  <Paragraphs>701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37" baseType="lpstr">
      <vt:lpstr>Arial Unicode MS</vt:lpstr>
      <vt:lpstr>A little sunshine</vt:lpstr>
      <vt:lpstr>Abel</vt:lpstr>
      <vt:lpstr>Agency FB</vt:lpstr>
      <vt:lpstr>Arial</vt:lpstr>
      <vt:lpstr>Arial Black</vt:lpstr>
      <vt:lpstr>Arial Narrow</vt:lpstr>
      <vt:lpstr>Arial Rounded MT Bold</vt:lpstr>
      <vt:lpstr>Bahnschrift Light Condensed</vt:lpstr>
      <vt:lpstr>Berlin Sans FB</vt:lpstr>
      <vt:lpstr>Bernard MT Condensed</vt:lpstr>
      <vt:lpstr>Bodoni MT Black</vt:lpstr>
      <vt:lpstr>Bodoni MT Condensed</vt:lpstr>
      <vt:lpstr>Bookman Old Style</vt:lpstr>
      <vt:lpstr>Calibri</vt:lpstr>
      <vt:lpstr>Calibri Light</vt:lpstr>
      <vt:lpstr>Courier New</vt:lpstr>
      <vt:lpstr>Elephant</vt:lpstr>
      <vt:lpstr>Gloucester MT Extra Condensed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franciscoavila645@gmail.com</dc:creator>
  <cp:lastModifiedBy>franciscoavila645@gmail.com</cp:lastModifiedBy>
  <cp:revision>153</cp:revision>
  <dcterms:created xsi:type="dcterms:W3CDTF">2018-12-08T07:15:11Z</dcterms:created>
  <dcterms:modified xsi:type="dcterms:W3CDTF">2019-03-01T18:52:26Z</dcterms:modified>
</cp:coreProperties>
</file>