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Lst>
  <p:sldSz cx="12192000" cy="9144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0" autoAdjust="0"/>
    <p:restoredTop sz="94660"/>
  </p:normalViewPr>
  <p:slideViewPr>
    <p:cSldViewPr snapToGrid="0">
      <p:cViewPr varScale="1">
        <p:scale>
          <a:sx n="52" d="100"/>
          <a:sy n="52" d="100"/>
        </p:scale>
        <p:origin x="279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496484"/>
            <a:ext cx="10363200" cy="3183467"/>
          </a:xfrm>
        </p:spPr>
        <p:txBody>
          <a:bodyPr anchor="b"/>
          <a:lstStyle>
            <a:lvl1pPr algn="ctr">
              <a:defRPr sz="8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24000" y="4802717"/>
            <a:ext cx="9144000" cy="2207683"/>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52739514-4243-4179-B3B6-55424D732579}" type="datetimeFigureOut">
              <a:rPr lang="es-MX" smtClean="0"/>
              <a:t>16/03/2019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DEFAFC7-4555-42A1-B602-051EDEEE8354}" type="slidenum">
              <a:rPr lang="es-MX" smtClean="0"/>
              <a:t>‹Nº›</a:t>
            </a:fld>
            <a:endParaRPr lang="es-MX"/>
          </a:p>
        </p:txBody>
      </p:sp>
    </p:spTree>
    <p:extLst>
      <p:ext uri="{BB962C8B-B14F-4D97-AF65-F5344CB8AC3E}">
        <p14:creationId xmlns:p14="http://schemas.microsoft.com/office/powerpoint/2010/main" val="2644304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2739514-4243-4179-B3B6-55424D732579}" type="datetimeFigureOut">
              <a:rPr lang="es-MX" smtClean="0"/>
              <a:t>16/03/2019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DEFAFC7-4555-42A1-B602-051EDEEE8354}" type="slidenum">
              <a:rPr lang="es-MX" smtClean="0"/>
              <a:t>‹Nº›</a:t>
            </a:fld>
            <a:endParaRPr lang="es-MX"/>
          </a:p>
        </p:txBody>
      </p:sp>
    </p:spTree>
    <p:extLst>
      <p:ext uri="{BB962C8B-B14F-4D97-AF65-F5344CB8AC3E}">
        <p14:creationId xmlns:p14="http://schemas.microsoft.com/office/powerpoint/2010/main" val="56300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486834"/>
            <a:ext cx="2628900"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1" y="486834"/>
            <a:ext cx="7734300" cy="77491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2739514-4243-4179-B3B6-55424D732579}" type="datetimeFigureOut">
              <a:rPr lang="es-MX" smtClean="0"/>
              <a:t>16/03/2019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DEFAFC7-4555-42A1-B602-051EDEEE8354}" type="slidenum">
              <a:rPr lang="es-MX" smtClean="0"/>
              <a:t>‹Nº›</a:t>
            </a:fld>
            <a:endParaRPr lang="es-MX"/>
          </a:p>
        </p:txBody>
      </p:sp>
    </p:spTree>
    <p:extLst>
      <p:ext uri="{BB962C8B-B14F-4D97-AF65-F5344CB8AC3E}">
        <p14:creationId xmlns:p14="http://schemas.microsoft.com/office/powerpoint/2010/main" val="714868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2739514-4243-4179-B3B6-55424D732579}" type="datetimeFigureOut">
              <a:rPr lang="es-MX" smtClean="0"/>
              <a:t>16/03/2019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DEFAFC7-4555-42A1-B602-051EDEEE8354}" type="slidenum">
              <a:rPr lang="es-MX" smtClean="0"/>
              <a:t>‹Nº›</a:t>
            </a:fld>
            <a:endParaRPr lang="es-MX"/>
          </a:p>
        </p:txBody>
      </p:sp>
    </p:spTree>
    <p:extLst>
      <p:ext uri="{BB962C8B-B14F-4D97-AF65-F5344CB8AC3E}">
        <p14:creationId xmlns:p14="http://schemas.microsoft.com/office/powerpoint/2010/main" val="3610220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1851" y="2279653"/>
            <a:ext cx="10515600" cy="3803649"/>
          </a:xfrm>
        </p:spPr>
        <p:txBody>
          <a:bodyPr anchor="b"/>
          <a:lstStyle>
            <a:lvl1pPr>
              <a:defRPr sz="8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31851" y="6119286"/>
            <a:ext cx="10515600" cy="2000249"/>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52739514-4243-4179-B3B6-55424D732579}" type="datetimeFigureOut">
              <a:rPr lang="es-MX" smtClean="0"/>
              <a:t>16/03/2019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DEFAFC7-4555-42A1-B602-051EDEEE8354}" type="slidenum">
              <a:rPr lang="es-MX" smtClean="0"/>
              <a:t>‹Nº›</a:t>
            </a:fld>
            <a:endParaRPr lang="es-MX"/>
          </a:p>
        </p:txBody>
      </p:sp>
    </p:spTree>
    <p:extLst>
      <p:ext uri="{BB962C8B-B14F-4D97-AF65-F5344CB8AC3E}">
        <p14:creationId xmlns:p14="http://schemas.microsoft.com/office/powerpoint/2010/main" val="2356827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838200" y="2434167"/>
            <a:ext cx="518160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72200" y="2434167"/>
            <a:ext cx="518160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52739514-4243-4179-B3B6-55424D732579}" type="datetimeFigureOut">
              <a:rPr lang="es-MX" smtClean="0"/>
              <a:t>16/03/2019</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DEFAFC7-4555-42A1-B602-051EDEEE8354}" type="slidenum">
              <a:rPr lang="es-MX" smtClean="0"/>
              <a:t>‹Nº›</a:t>
            </a:fld>
            <a:endParaRPr lang="es-MX"/>
          </a:p>
        </p:txBody>
      </p:sp>
    </p:spTree>
    <p:extLst>
      <p:ext uri="{BB962C8B-B14F-4D97-AF65-F5344CB8AC3E}">
        <p14:creationId xmlns:p14="http://schemas.microsoft.com/office/powerpoint/2010/main" val="220504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486836"/>
            <a:ext cx="10515600"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39789" y="2241551"/>
            <a:ext cx="5157787" cy="1098549"/>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s-ES" smtClean="0"/>
              <a:t>Editar el estilo de texto del patrón</a:t>
            </a:r>
          </a:p>
        </p:txBody>
      </p:sp>
      <p:sp>
        <p:nvSpPr>
          <p:cNvPr id="4" name="Content Placeholder 3"/>
          <p:cNvSpPr>
            <a:spLocks noGrp="1"/>
          </p:cNvSpPr>
          <p:nvPr>
            <p:ph sz="half" idx="2"/>
          </p:nvPr>
        </p:nvSpPr>
        <p:spPr>
          <a:xfrm>
            <a:off x="839789" y="3340100"/>
            <a:ext cx="5157787"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172201" y="2241551"/>
            <a:ext cx="5183188" cy="1098549"/>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s-ES" smtClean="0"/>
              <a:t>Editar el estilo de texto del patrón</a:t>
            </a:r>
          </a:p>
        </p:txBody>
      </p:sp>
      <p:sp>
        <p:nvSpPr>
          <p:cNvPr id="6" name="Content Placeholder 5"/>
          <p:cNvSpPr>
            <a:spLocks noGrp="1"/>
          </p:cNvSpPr>
          <p:nvPr>
            <p:ph sz="quarter" idx="4"/>
          </p:nvPr>
        </p:nvSpPr>
        <p:spPr>
          <a:xfrm>
            <a:off x="6172201" y="3340100"/>
            <a:ext cx="5183188"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52739514-4243-4179-B3B6-55424D732579}" type="datetimeFigureOut">
              <a:rPr lang="es-MX" smtClean="0"/>
              <a:t>16/03/2019</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0DEFAFC7-4555-42A1-B602-051EDEEE8354}" type="slidenum">
              <a:rPr lang="es-MX" smtClean="0"/>
              <a:t>‹Nº›</a:t>
            </a:fld>
            <a:endParaRPr lang="es-MX"/>
          </a:p>
        </p:txBody>
      </p:sp>
    </p:spTree>
    <p:extLst>
      <p:ext uri="{BB962C8B-B14F-4D97-AF65-F5344CB8AC3E}">
        <p14:creationId xmlns:p14="http://schemas.microsoft.com/office/powerpoint/2010/main" val="3474487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52739514-4243-4179-B3B6-55424D732579}" type="datetimeFigureOut">
              <a:rPr lang="es-MX" smtClean="0"/>
              <a:t>16/03/2019</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0DEFAFC7-4555-42A1-B602-051EDEEE8354}" type="slidenum">
              <a:rPr lang="es-MX" smtClean="0"/>
              <a:t>‹Nº›</a:t>
            </a:fld>
            <a:endParaRPr lang="es-MX"/>
          </a:p>
        </p:txBody>
      </p:sp>
    </p:spTree>
    <p:extLst>
      <p:ext uri="{BB962C8B-B14F-4D97-AF65-F5344CB8AC3E}">
        <p14:creationId xmlns:p14="http://schemas.microsoft.com/office/powerpoint/2010/main" val="2277144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739514-4243-4179-B3B6-55424D732579}" type="datetimeFigureOut">
              <a:rPr lang="es-MX" smtClean="0"/>
              <a:t>16/03/2019</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0DEFAFC7-4555-42A1-B602-051EDEEE8354}" type="slidenum">
              <a:rPr lang="es-MX" smtClean="0"/>
              <a:t>‹Nº›</a:t>
            </a:fld>
            <a:endParaRPr lang="es-MX"/>
          </a:p>
        </p:txBody>
      </p:sp>
    </p:spTree>
    <p:extLst>
      <p:ext uri="{BB962C8B-B14F-4D97-AF65-F5344CB8AC3E}">
        <p14:creationId xmlns:p14="http://schemas.microsoft.com/office/powerpoint/2010/main" val="215788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609600"/>
            <a:ext cx="3932237" cy="2133600"/>
          </a:xfrm>
        </p:spPr>
        <p:txBody>
          <a:bodyPr anchor="b"/>
          <a:lstStyle>
            <a:lvl1pPr>
              <a:defRPr sz="4267"/>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183188" y="1316569"/>
            <a:ext cx="6172200" cy="6498167"/>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839788" y="2743200"/>
            <a:ext cx="3932237" cy="508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52739514-4243-4179-B3B6-55424D732579}" type="datetimeFigureOut">
              <a:rPr lang="es-MX" smtClean="0"/>
              <a:t>16/03/2019</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DEFAFC7-4555-42A1-B602-051EDEEE8354}" type="slidenum">
              <a:rPr lang="es-MX" smtClean="0"/>
              <a:t>‹Nº›</a:t>
            </a:fld>
            <a:endParaRPr lang="es-MX"/>
          </a:p>
        </p:txBody>
      </p:sp>
    </p:spTree>
    <p:extLst>
      <p:ext uri="{BB962C8B-B14F-4D97-AF65-F5344CB8AC3E}">
        <p14:creationId xmlns:p14="http://schemas.microsoft.com/office/powerpoint/2010/main" val="370998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609600"/>
            <a:ext cx="3932237" cy="2133600"/>
          </a:xfrm>
        </p:spPr>
        <p:txBody>
          <a:bodyPr anchor="b"/>
          <a:lstStyle>
            <a:lvl1pPr>
              <a:defRPr sz="4267"/>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5183188" y="1316569"/>
            <a:ext cx="6172200" cy="6498167"/>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39788" y="2743200"/>
            <a:ext cx="3932237" cy="508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52739514-4243-4179-B3B6-55424D732579}" type="datetimeFigureOut">
              <a:rPr lang="es-MX" smtClean="0"/>
              <a:t>16/03/2019</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DEFAFC7-4555-42A1-B602-051EDEEE8354}" type="slidenum">
              <a:rPr lang="es-MX" smtClean="0"/>
              <a:t>‹Nº›</a:t>
            </a:fld>
            <a:endParaRPr lang="es-MX"/>
          </a:p>
        </p:txBody>
      </p:sp>
    </p:spTree>
    <p:extLst>
      <p:ext uri="{BB962C8B-B14F-4D97-AF65-F5344CB8AC3E}">
        <p14:creationId xmlns:p14="http://schemas.microsoft.com/office/powerpoint/2010/main" val="2356915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86836"/>
            <a:ext cx="10515600"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38200" y="2434167"/>
            <a:ext cx="10515600" cy="5801784"/>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838200" y="8475136"/>
            <a:ext cx="2743200" cy="486833"/>
          </a:xfrm>
          <a:prstGeom prst="rect">
            <a:avLst/>
          </a:prstGeom>
        </p:spPr>
        <p:txBody>
          <a:bodyPr vert="horz" lIns="91440" tIns="45720" rIns="91440" bIns="45720" rtlCol="0" anchor="ctr"/>
          <a:lstStyle>
            <a:lvl1pPr algn="l">
              <a:defRPr sz="1600">
                <a:solidFill>
                  <a:schemeClr val="tx1">
                    <a:tint val="75000"/>
                  </a:schemeClr>
                </a:solidFill>
              </a:defRPr>
            </a:lvl1pPr>
          </a:lstStyle>
          <a:p>
            <a:fld id="{52739514-4243-4179-B3B6-55424D732579}" type="datetimeFigureOut">
              <a:rPr lang="es-MX" smtClean="0"/>
              <a:t>16/03/2019</a:t>
            </a:fld>
            <a:endParaRPr lang="es-MX"/>
          </a:p>
        </p:txBody>
      </p:sp>
      <p:sp>
        <p:nvSpPr>
          <p:cNvPr id="5" name="Footer Placeholder 4"/>
          <p:cNvSpPr>
            <a:spLocks noGrp="1"/>
          </p:cNvSpPr>
          <p:nvPr>
            <p:ph type="ftr" sz="quarter" idx="3"/>
          </p:nvPr>
        </p:nvSpPr>
        <p:spPr>
          <a:xfrm>
            <a:off x="4038600" y="8475136"/>
            <a:ext cx="4114800" cy="486833"/>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8610600" y="8475136"/>
            <a:ext cx="2743200" cy="486833"/>
          </a:xfrm>
          <a:prstGeom prst="rect">
            <a:avLst/>
          </a:prstGeom>
        </p:spPr>
        <p:txBody>
          <a:bodyPr vert="horz" lIns="91440" tIns="45720" rIns="91440" bIns="45720" rtlCol="0" anchor="ctr"/>
          <a:lstStyle>
            <a:lvl1pPr algn="r">
              <a:defRPr sz="1600">
                <a:solidFill>
                  <a:schemeClr val="tx1">
                    <a:tint val="75000"/>
                  </a:schemeClr>
                </a:solidFill>
              </a:defRPr>
            </a:lvl1pPr>
          </a:lstStyle>
          <a:p>
            <a:fld id="{0DEFAFC7-4555-42A1-B602-051EDEEE8354}" type="slidenum">
              <a:rPr lang="es-MX" smtClean="0"/>
              <a:t>‹Nº›</a:t>
            </a:fld>
            <a:endParaRPr lang="es-MX"/>
          </a:p>
        </p:txBody>
      </p:sp>
    </p:spTree>
    <p:extLst>
      <p:ext uri="{BB962C8B-B14F-4D97-AF65-F5344CB8AC3E}">
        <p14:creationId xmlns:p14="http://schemas.microsoft.com/office/powerpoint/2010/main" val="144720094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gif"/><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Resultado de imagen para margenes de circ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3491"/>
            <a:ext cx="12191999" cy="9146812"/>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0" y="663388"/>
            <a:ext cx="12191999" cy="9017853"/>
          </a:xfrm>
          <a:prstGeom prst="rect">
            <a:avLst/>
          </a:prstGeom>
          <a:noFill/>
        </p:spPr>
        <p:txBody>
          <a:bodyPr wrap="square" rtlCol="0">
            <a:spAutoFit/>
          </a:bodyPr>
          <a:lstStyle/>
          <a:p>
            <a:pPr algn="ctr"/>
            <a:r>
              <a:rPr lang="es-MX" sz="2000" dirty="0">
                <a:latin typeface="Times New Roman" panose="02020603050405020304" pitchFamily="18" charset="0"/>
                <a:cs typeface="Times New Roman" panose="02020603050405020304" pitchFamily="18" charset="0"/>
              </a:rPr>
              <a:t>ESCUELA NORMAL DE EDUCACION PREESCOLAR</a:t>
            </a:r>
            <a:r>
              <a:rPr lang="es-MX" sz="2000" dirty="0" smtClean="0">
                <a:latin typeface="Times New Roman" panose="02020603050405020304" pitchFamily="18" charset="0"/>
                <a:cs typeface="Times New Roman" panose="02020603050405020304" pitchFamily="18" charset="0"/>
              </a:rPr>
              <a:t>.</a:t>
            </a:r>
            <a:endParaRPr lang="es-MX" sz="2000" dirty="0">
              <a:latin typeface="Times New Roman" panose="02020603050405020304" pitchFamily="18" charset="0"/>
              <a:cs typeface="Times New Roman" panose="02020603050405020304" pitchFamily="18" charset="0"/>
            </a:endParaRPr>
          </a:p>
          <a:p>
            <a:pPr algn="ctr"/>
            <a:endParaRPr lang="es-MX" sz="2000" dirty="0">
              <a:latin typeface="Times New Roman" panose="02020603050405020304" pitchFamily="18" charset="0"/>
              <a:cs typeface="Times New Roman" panose="02020603050405020304" pitchFamily="18" charset="0"/>
            </a:endParaRPr>
          </a:p>
          <a:p>
            <a:pPr algn="ctr"/>
            <a:endParaRPr lang="es-MX" sz="2000" dirty="0">
              <a:latin typeface="Times New Roman" panose="02020603050405020304" pitchFamily="18" charset="0"/>
              <a:cs typeface="Times New Roman" panose="02020603050405020304" pitchFamily="18" charset="0"/>
            </a:endParaRPr>
          </a:p>
          <a:p>
            <a:pPr algn="ctr"/>
            <a:endParaRPr lang="es-MX" sz="2000" dirty="0">
              <a:latin typeface="Times New Roman" panose="02020603050405020304" pitchFamily="18" charset="0"/>
              <a:cs typeface="Times New Roman" panose="02020603050405020304" pitchFamily="18" charset="0"/>
            </a:endParaRPr>
          </a:p>
          <a:p>
            <a:pPr algn="ctr"/>
            <a:endParaRPr lang="es-MX" sz="2000" dirty="0">
              <a:latin typeface="Times New Roman" panose="02020603050405020304" pitchFamily="18" charset="0"/>
              <a:cs typeface="Times New Roman" panose="02020603050405020304" pitchFamily="18" charset="0"/>
            </a:endParaRPr>
          </a:p>
          <a:p>
            <a:pPr algn="ctr"/>
            <a:endParaRPr lang="es-MX" sz="2000" dirty="0">
              <a:latin typeface="Times New Roman" panose="02020603050405020304" pitchFamily="18" charset="0"/>
              <a:cs typeface="Times New Roman" panose="02020603050405020304" pitchFamily="18" charset="0"/>
            </a:endParaRPr>
          </a:p>
          <a:p>
            <a:pPr algn="ctr"/>
            <a:endParaRPr lang="es-MX" sz="2000" dirty="0">
              <a:latin typeface="Times New Roman" panose="02020603050405020304" pitchFamily="18" charset="0"/>
              <a:cs typeface="Times New Roman" panose="02020603050405020304" pitchFamily="18" charset="0"/>
            </a:endParaRPr>
          </a:p>
          <a:p>
            <a:pPr algn="ctr"/>
            <a:r>
              <a:rPr lang="es-MX" sz="2000" dirty="0">
                <a:latin typeface="Times New Roman" panose="02020603050405020304" pitchFamily="18" charset="0"/>
                <a:cs typeface="Times New Roman" panose="02020603050405020304" pitchFamily="18" charset="0"/>
              </a:rPr>
              <a:t>LICENCIATURA EN EDUCACION PREESCOLAR.</a:t>
            </a:r>
          </a:p>
          <a:p>
            <a:pPr algn="ctr"/>
            <a:r>
              <a:rPr lang="es-MX" sz="2000" dirty="0">
                <a:latin typeface="Times New Roman" panose="02020603050405020304" pitchFamily="18" charset="0"/>
                <a:cs typeface="Times New Roman" panose="02020603050405020304" pitchFamily="18" charset="0"/>
              </a:rPr>
              <a:t>CICLO ESCOLAR 2018 – 2019</a:t>
            </a:r>
          </a:p>
          <a:p>
            <a:pPr algn="ctr"/>
            <a:endParaRPr lang="es-MX" sz="2000" dirty="0">
              <a:latin typeface="Times New Roman" panose="02020603050405020304" pitchFamily="18" charset="0"/>
              <a:cs typeface="Times New Roman" panose="02020603050405020304" pitchFamily="18" charset="0"/>
            </a:endParaRPr>
          </a:p>
          <a:p>
            <a:pPr algn="ctr"/>
            <a:endParaRPr lang="es-MX" sz="2000" dirty="0">
              <a:latin typeface="Times New Roman" panose="02020603050405020304" pitchFamily="18" charset="0"/>
              <a:cs typeface="Times New Roman" panose="02020603050405020304" pitchFamily="18" charset="0"/>
            </a:endParaRPr>
          </a:p>
          <a:p>
            <a:pPr algn="ctr"/>
            <a:r>
              <a:rPr lang="es-MX" sz="2000" dirty="0">
                <a:latin typeface="Times New Roman" panose="02020603050405020304" pitchFamily="18" charset="0"/>
                <a:cs typeface="Times New Roman" panose="02020603050405020304" pitchFamily="18" charset="0"/>
              </a:rPr>
              <a:t>CURSO: EDUCACION HISTORICA EN EL AULA.</a:t>
            </a:r>
          </a:p>
          <a:p>
            <a:pPr algn="ctr"/>
            <a:endParaRPr lang="es-MX" sz="2000" dirty="0">
              <a:latin typeface="Times New Roman" panose="02020603050405020304" pitchFamily="18" charset="0"/>
              <a:cs typeface="Times New Roman" panose="02020603050405020304" pitchFamily="18" charset="0"/>
            </a:endParaRPr>
          </a:p>
          <a:p>
            <a:pPr algn="ctr"/>
            <a:r>
              <a:rPr lang="es-MX" sz="2000" dirty="0">
                <a:latin typeface="Times New Roman" panose="02020603050405020304" pitchFamily="18" charset="0"/>
                <a:cs typeface="Times New Roman" panose="02020603050405020304" pitchFamily="18" charset="0"/>
              </a:rPr>
              <a:t>DOCENTE : NARCISO RODRIGUEZ ESPINOZA.</a:t>
            </a:r>
          </a:p>
          <a:p>
            <a:pPr algn="ctr"/>
            <a:endParaRPr lang="es-MX" sz="2000" dirty="0">
              <a:latin typeface="Times New Roman" panose="02020603050405020304" pitchFamily="18" charset="0"/>
              <a:cs typeface="Times New Roman" panose="02020603050405020304" pitchFamily="18" charset="0"/>
            </a:endParaRPr>
          </a:p>
          <a:p>
            <a:pPr algn="ctr"/>
            <a:r>
              <a:rPr lang="es-MX" sz="2000" dirty="0">
                <a:latin typeface="Times New Roman" panose="02020603050405020304" pitchFamily="18" charset="0"/>
                <a:cs typeface="Times New Roman" panose="02020603050405020304" pitchFamily="18" charset="0"/>
              </a:rPr>
              <a:t>UNIDAD 1 “LA HISTORIA EN LA EDUCACION BASICA: REFERENTES PARA SU ANALISIS”</a:t>
            </a:r>
          </a:p>
          <a:p>
            <a:pPr algn="ctr"/>
            <a:endParaRPr lang="es-MX" sz="2000" dirty="0">
              <a:latin typeface="Times New Roman" panose="02020603050405020304" pitchFamily="18" charset="0"/>
              <a:cs typeface="Times New Roman" panose="02020603050405020304" pitchFamily="18" charset="0"/>
            </a:endParaRPr>
          </a:p>
          <a:p>
            <a:pPr algn="ctr"/>
            <a:r>
              <a:rPr lang="es-MX" sz="2000" dirty="0">
                <a:latin typeface="Times New Roman" panose="02020603050405020304" pitchFamily="18" charset="0"/>
                <a:cs typeface="Times New Roman" panose="02020603050405020304" pitchFamily="18" charset="0"/>
              </a:rPr>
              <a:t>EVIDENCIA DE UNIDAD : 3 FICHAS DE PROCESOS HISTORICOS. </a:t>
            </a:r>
          </a:p>
          <a:p>
            <a:pPr algn="ctr"/>
            <a:endParaRPr lang="es-MX" sz="2000" dirty="0">
              <a:latin typeface="Times New Roman" panose="02020603050405020304" pitchFamily="18" charset="0"/>
              <a:cs typeface="Times New Roman" panose="02020603050405020304" pitchFamily="18" charset="0"/>
            </a:endParaRPr>
          </a:p>
          <a:p>
            <a:pPr algn="ctr"/>
            <a:r>
              <a:rPr lang="es-MX" sz="2000" dirty="0">
                <a:latin typeface="Times New Roman" panose="02020603050405020304" pitchFamily="18" charset="0"/>
                <a:cs typeface="Times New Roman" panose="02020603050405020304" pitchFamily="18" charset="0"/>
              </a:rPr>
              <a:t>ALUMNA: ZAIRA VANESSA ALVAREZ VALDEZ.</a:t>
            </a:r>
          </a:p>
          <a:p>
            <a:pPr algn="ctr"/>
            <a:endParaRPr lang="es-MX" sz="2000" dirty="0">
              <a:latin typeface="Times New Roman" panose="02020603050405020304" pitchFamily="18" charset="0"/>
              <a:cs typeface="Times New Roman" panose="02020603050405020304" pitchFamily="18" charset="0"/>
            </a:endParaRPr>
          </a:p>
          <a:p>
            <a:pPr algn="ctr"/>
            <a:r>
              <a:rPr lang="es-MX" sz="2000" dirty="0">
                <a:latin typeface="Times New Roman" panose="02020603050405020304" pitchFamily="18" charset="0"/>
                <a:cs typeface="Times New Roman" panose="02020603050405020304" pitchFamily="18" charset="0"/>
              </a:rPr>
              <a:t>4º SEMESTRE SECCION “A”</a:t>
            </a:r>
          </a:p>
          <a:p>
            <a:pPr algn="ctr"/>
            <a:endParaRPr lang="es-MX" sz="2000" dirty="0"/>
          </a:p>
          <a:p>
            <a:pPr algn="ctr"/>
            <a:endParaRPr lang="es-MX" sz="2000" dirty="0"/>
          </a:p>
          <a:p>
            <a:pPr algn="ctr"/>
            <a:r>
              <a:rPr lang="es-MX" sz="2000" dirty="0">
                <a:latin typeface="Times New Roman" panose="02020603050405020304" pitchFamily="18" charset="0"/>
                <a:cs typeface="Times New Roman" panose="02020603050405020304" pitchFamily="18" charset="0"/>
              </a:rPr>
              <a:t>Saltillo, Coahuila 16 de Marzo del 2019.</a:t>
            </a:r>
          </a:p>
          <a:p>
            <a:pPr algn="ctr"/>
            <a:endParaRPr lang="es-MX" sz="2000" dirty="0"/>
          </a:p>
          <a:p>
            <a:pPr algn="ctr"/>
            <a:endParaRPr lang="es-MX" sz="2000" dirty="0"/>
          </a:p>
          <a:p>
            <a:pPr algn="ctr"/>
            <a:endParaRPr lang="es-MX" sz="2000" dirty="0"/>
          </a:p>
        </p:txBody>
      </p:sp>
      <p:pic>
        <p:nvPicPr>
          <p:cNvPr id="1026" name="Picture 2" descr="Imagen relacionada"/>
          <p:cNvPicPr>
            <a:picLocks noChangeAspect="1" noChangeArrowheads="1"/>
          </p:cNvPicPr>
          <p:nvPr/>
        </p:nvPicPr>
        <p:blipFill rotWithShape="1">
          <a:blip r:embed="rId3">
            <a:extLst>
              <a:ext uri="{28A0092B-C50C-407E-A947-70E740481C1C}">
                <a14:useLocalDpi xmlns:a14="http://schemas.microsoft.com/office/drawing/2010/main" val="0"/>
              </a:ext>
            </a:extLst>
          </a:blip>
          <a:srcRect l="14082" r="13109"/>
          <a:stretch/>
        </p:blipFill>
        <p:spPr bwMode="auto">
          <a:xfrm>
            <a:off x="5148088" y="1147482"/>
            <a:ext cx="1552545" cy="15856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9603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Resultado de imagen para margenes de circ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376518"/>
            <a:ext cx="12191999" cy="9520517"/>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1443317" y="2691145"/>
            <a:ext cx="9592234" cy="6309420"/>
          </a:xfrm>
          <a:prstGeom prst="rect">
            <a:avLst/>
          </a:prstGeom>
          <a:noFill/>
        </p:spPr>
        <p:txBody>
          <a:bodyPr wrap="square" rtlCol="0">
            <a:spAutoFit/>
          </a:bodyPr>
          <a:lstStyle/>
          <a:p>
            <a:pPr algn="ctr"/>
            <a:r>
              <a:rPr lang="es-MX" sz="2000" b="1" dirty="0" smtClean="0">
                <a:solidFill>
                  <a:schemeClr val="tx2">
                    <a:lumMod val="50000"/>
                  </a:schemeClr>
                </a:solidFill>
                <a:latin typeface="Times New Roman" panose="02020603050405020304" pitchFamily="18" charset="0"/>
                <a:cs typeface="Times New Roman" panose="02020603050405020304" pitchFamily="18" charset="0"/>
              </a:rPr>
              <a:t>El circo.</a:t>
            </a:r>
          </a:p>
          <a:p>
            <a:endParaRPr lang="es-MX" dirty="0"/>
          </a:p>
          <a:p>
            <a:pPr algn="just"/>
            <a:r>
              <a:rPr lang="es-MX" sz="1400" dirty="0">
                <a:latin typeface="Times New Roman" panose="02020603050405020304" pitchFamily="18" charset="0"/>
                <a:cs typeface="Times New Roman" panose="02020603050405020304" pitchFamily="18" charset="0"/>
              </a:rPr>
              <a:t>El circo ha sido desde siempre una forma clásica de diversión; la palabra procede del latín </a:t>
            </a:r>
            <a:r>
              <a:rPr lang="es-MX" sz="1400" dirty="0" err="1">
                <a:latin typeface="Times New Roman" panose="02020603050405020304" pitchFamily="18" charset="0"/>
                <a:cs typeface="Times New Roman" panose="02020603050405020304" pitchFamily="18" charset="0"/>
              </a:rPr>
              <a:t>circus</a:t>
            </a:r>
            <a:r>
              <a:rPr lang="es-MX" sz="1400" dirty="0">
                <a:latin typeface="Times New Roman" panose="02020603050405020304" pitchFamily="18" charset="0"/>
                <a:cs typeface="Times New Roman" panose="02020603050405020304" pitchFamily="18" charset="0"/>
              </a:rPr>
              <a:t> y designaba el escenario romano donde se originaron muchos de los números que pueden verse hoy en una función circense</a:t>
            </a:r>
            <a:r>
              <a:rPr lang="es-MX" sz="1400" dirty="0" smtClean="0">
                <a:latin typeface="Times New Roman" panose="02020603050405020304" pitchFamily="18" charset="0"/>
                <a:cs typeface="Times New Roman" panose="02020603050405020304" pitchFamily="18" charset="0"/>
              </a:rPr>
              <a:t>.</a:t>
            </a:r>
          </a:p>
          <a:p>
            <a:pPr algn="just"/>
            <a:r>
              <a:rPr lang="es-MX" sz="1400" dirty="0">
                <a:latin typeface="Times New Roman" panose="02020603050405020304" pitchFamily="18" charset="0"/>
                <a:cs typeface="Times New Roman" panose="02020603050405020304" pitchFamily="18" charset="0"/>
              </a:rPr>
              <a:t>Algunas artes circenses se practicaban desde hace 3,000 años en China, Grecia, India y Egipto…</a:t>
            </a:r>
          </a:p>
          <a:p>
            <a:pPr algn="just"/>
            <a:r>
              <a:rPr lang="es-MX" sz="1400" dirty="0">
                <a:latin typeface="Times New Roman" panose="02020603050405020304" pitchFamily="18" charset="0"/>
                <a:cs typeface="Times New Roman" panose="02020603050405020304" pitchFamily="18" charset="0"/>
              </a:rPr>
              <a:t>El circo es el espectáculo más antiguo del mundo. Algunas artes circenses se practicaban desde hace 3,000 años en China, Grecia, India y Egipto, lugares donde ya había malabaristas, contorsionistas y equilibristas. Sin embargo los historiadores dicen que la idea de circo como tal empezó a desarrollarse en la Edad Media, con los saltimbanquis, que andaban de pueblo mostrando sus habilidades en los saltos y las acrobacias.</a:t>
            </a:r>
          </a:p>
          <a:p>
            <a:pPr algn="just"/>
            <a:r>
              <a:rPr lang="es-MX" sz="1400" dirty="0">
                <a:latin typeface="Times New Roman" panose="02020603050405020304" pitchFamily="18" charset="0"/>
                <a:cs typeface="Times New Roman" panose="02020603050405020304" pitchFamily="18" charset="0"/>
              </a:rPr>
              <a:t>A partir de ahí empezaron a surgir en toda Europa compañías de artistas que recorrían las ciudades con sus espectáculos. Hasta que en 1768 nació en Londres, Inglaterra, el primer circo moderno, sobre un escenario circular al aire libre y rodeado de tribunas de madera. </a:t>
            </a:r>
            <a:endParaRPr lang="es-MX" sz="1400" dirty="0" smtClean="0">
              <a:latin typeface="Times New Roman" panose="02020603050405020304" pitchFamily="18" charset="0"/>
              <a:cs typeface="Times New Roman" panose="02020603050405020304" pitchFamily="18" charset="0"/>
            </a:endParaRPr>
          </a:p>
          <a:p>
            <a:pPr algn="just"/>
            <a:endParaRPr lang="es-MX" sz="1400" dirty="0">
              <a:latin typeface="Times New Roman" panose="02020603050405020304" pitchFamily="18" charset="0"/>
              <a:cs typeface="Times New Roman" panose="02020603050405020304" pitchFamily="18" charset="0"/>
            </a:endParaRPr>
          </a:p>
          <a:p>
            <a:pPr algn="just"/>
            <a:r>
              <a:rPr lang="es-MX" sz="1400" dirty="0" smtClean="0">
                <a:latin typeface="Times New Roman" panose="02020603050405020304" pitchFamily="18" charset="0"/>
                <a:cs typeface="Times New Roman" panose="02020603050405020304" pitchFamily="18" charset="0"/>
              </a:rPr>
              <a:t>ACTIVIDAD:</a:t>
            </a:r>
          </a:p>
          <a:p>
            <a:pPr algn="just"/>
            <a:endParaRPr lang="es-MX" sz="1400" dirty="0">
              <a:latin typeface="Times New Roman" panose="02020603050405020304" pitchFamily="18" charset="0"/>
              <a:cs typeface="Times New Roman" panose="02020603050405020304" pitchFamily="18" charset="0"/>
            </a:endParaRPr>
          </a:p>
          <a:p>
            <a:pPr algn="just"/>
            <a:r>
              <a:rPr lang="es-MX" sz="1400" dirty="0" smtClean="0">
                <a:latin typeface="Times New Roman" panose="02020603050405020304" pitchFamily="18" charset="0"/>
                <a:cs typeface="Times New Roman" panose="02020603050405020304" pitchFamily="18" charset="0"/>
              </a:rPr>
              <a:t>Nombre: Conociendo el circo.</a:t>
            </a:r>
          </a:p>
          <a:p>
            <a:pPr algn="just"/>
            <a:endParaRPr lang="es-MX" sz="1400" dirty="0">
              <a:latin typeface="Times New Roman" panose="02020603050405020304" pitchFamily="18" charset="0"/>
              <a:cs typeface="Times New Roman" panose="02020603050405020304" pitchFamily="18" charset="0"/>
            </a:endParaRPr>
          </a:p>
          <a:p>
            <a:pPr algn="just"/>
            <a:r>
              <a:rPr lang="es-MX" sz="1400" dirty="0" smtClean="0">
                <a:latin typeface="Times New Roman" panose="02020603050405020304" pitchFamily="18" charset="0"/>
                <a:cs typeface="Times New Roman" panose="02020603050405020304" pitchFamily="18" charset="0"/>
              </a:rPr>
              <a:t>Inicio: Responde, ¿has ido al circo?, ¿Qué es un circo?, ¿Qué personajes hay en el circo?</a:t>
            </a:r>
          </a:p>
          <a:p>
            <a:pPr algn="just"/>
            <a:r>
              <a:rPr lang="es-MX" sz="1400" dirty="0" smtClean="0">
                <a:latin typeface="Times New Roman" panose="02020603050405020304" pitchFamily="18" charset="0"/>
                <a:cs typeface="Times New Roman" panose="02020603050405020304" pitchFamily="18" charset="0"/>
              </a:rPr>
              <a:t>Desarrollo: Escucha la historia del circo y las características del mismo. Pasa al pizarrón a colocarlos dentro de la carpa.</a:t>
            </a:r>
          </a:p>
          <a:p>
            <a:pPr algn="just"/>
            <a:r>
              <a:rPr lang="es-MX" sz="1400" dirty="0" smtClean="0">
                <a:latin typeface="Times New Roman" panose="02020603050405020304" pitchFamily="18" charset="0"/>
                <a:cs typeface="Times New Roman" panose="02020603050405020304" pitchFamily="18" charset="0"/>
              </a:rPr>
              <a:t>Cierre: Responde, ¿Qué a cambiado en el circo a través del tiempo?</a:t>
            </a:r>
          </a:p>
          <a:p>
            <a:pPr algn="just"/>
            <a:endParaRPr lang="es-MX" sz="1400" dirty="0">
              <a:latin typeface="Times New Roman" panose="02020603050405020304" pitchFamily="18" charset="0"/>
              <a:cs typeface="Times New Roman" panose="02020603050405020304" pitchFamily="18" charset="0"/>
            </a:endParaRPr>
          </a:p>
          <a:p>
            <a:pPr algn="just"/>
            <a:endParaRPr lang="es-MX" sz="1400" dirty="0">
              <a:latin typeface="Times New Roman" panose="02020603050405020304" pitchFamily="18" charset="0"/>
              <a:cs typeface="Times New Roman" panose="02020603050405020304" pitchFamily="18" charset="0"/>
            </a:endParaRPr>
          </a:p>
          <a:p>
            <a:pPr algn="just"/>
            <a:endParaRPr lang="es-MX" dirty="0" smtClean="0"/>
          </a:p>
          <a:p>
            <a:pPr algn="just"/>
            <a:endParaRPr lang="es-MX" dirty="0" smtClean="0"/>
          </a:p>
          <a:p>
            <a:endParaRPr lang="es-MX" dirty="0"/>
          </a:p>
          <a:p>
            <a:endParaRPr lang="es-MX" dirty="0"/>
          </a:p>
        </p:txBody>
      </p:sp>
      <p:pic>
        <p:nvPicPr>
          <p:cNvPr id="2052" name="Picture 4" descr="Resultado de imagen para el circo para niÃ±os de preescola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41977" y="7025166"/>
            <a:ext cx="1972235" cy="14487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9964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Resultado de imagen para marcos de payas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9144000"/>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1165410" y="1416423"/>
            <a:ext cx="9861177" cy="5338962"/>
          </a:xfrm>
          <a:prstGeom prst="rect">
            <a:avLst/>
          </a:prstGeom>
          <a:noFill/>
        </p:spPr>
        <p:txBody>
          <a:bodyPr wrap="square" rtlCol="0">
            <a:spAutoFit/>
          </a:bodyPr>
          <a:lstStyle/>
          <a:p>
            <a:pPr algn="ctr"/>
            <a:r>
              <a:rPr lang="es-MX" sz="2000" b="1" dirty="0" smtClean="0">
                <a:latin typeface="Times New Roman" panose="02020603050405020304" pitchFamily="18" charset="0"/>
                <a:cs typeface="Times New Roman" panose="02020603050405020304" pitchFamily="18" charset="0"/>
              </a:rPr>
              <a:t>El payaso.</a:t>
            </a:r>
          </a:p>
          <a:p>
            <a:endParaRPr lang="es-MX" dirty="0"/>
          </a:p>
          <a:p>
            <a:pPr algn="just"/>
            <a:r>
              <a:rPr lang="es-MX" sz="1400" dirty="0">
                <a:solidFill>
                  <a:schemeClr val="tx2">
                    <a:lumMod val="50000"/>
                  </a:schemeClr>
                </a:solidFill>
                <a:latin typeface="Times New Roman" panose="02020603050405020304" pitchFamily="18" charset="0"/>
                <a:cs typeface="Times New Roman" panose="02020603050405020304" pitchFamily="18" charset="0"/>
              </a:rPr>
              <a:t>Un </a:t>
            </a:r>
            <a:r>
              <a:rPr lang="es-MX" sz="1400" b="1" dirty="0">
                <a:solidFill>
                  <a:schemeClr val="tx2">
                    <a:lumMod val="50000"/>
                  </a:schemeClr>
                </a:solidFill>
                <a:latin typeface="Times New Roman" panose="02020603050405020304" pitchFamily="18" charset="0"/>
                <a:cs typeface="Times New Roman" panose="02020603050405020304" pitchFamily="18" charset="0"/>
              </a:rPr>
              <a:t>payaso</a:t>
            </a:r>
            <a:r>
              <a:rPr lang="es-MX" sz="1400" dirty="0">
                <a:solidFill>
                  <a:schemeClr val="tx2">
                    <a:lumMod val="50000"/>
                  </a:schemeClr>
                </a:solidFill>
                <a:latin typeface="Times New Roman" panose="02020603050405020304" pitchFamily="18" charset="0"/>
                <a:cs typeface="Times New Roman" panose="02020603050405020304" pitchFamily="18" charset="0"/>
              </a:rPr>
              <a:t> (del </a:t>
            </a:r>
            <a:r>
              <a:rPr lang="es-MX" sz="1400" dirty="0" smtClean="0">
                <a:solidFill>
                  <a:schemeClr val="tx2">
                    <a:lumMod val="50000"/>
                  </a:schemeClr>
                </a:solidFill>
                <a:latin typeface="Times New Roman" panose="02020603050405020304" pitchFamily="18" charset="0"/>
                <a:cs typeface="Times New Roman" panose="02020603050405020304" pitchFamily="18" charset="0"/>
              </a:rPr>
              <a:t>italiano </a:t>
            </a:r>
            <a:r>
              <a:rPr lang="es-MX" sz="1400" i="1" dirty="0" err="1" smtClean="0">
                <a:solidFill>
                  <a:schemeClr val="tx2">
                    <a:lumMod val="50000"/>
                  </a:schemeClr>
                </a:solidFill>
                <a:latin typeface="Times New Roman" panose="02020603050405020304" pitchFamily="18" charset="0"/>
                <a:cs typeface="Times New Roman" panose="02020603050405020304" pitchFamily="18" charset="0"/>
              </a:rPr>
              <a:t>pagliaccio</a:t>
            </a:r>
            <a:r>
              <a:rPr lang="es-MX" sz="1400" dirty="0">
                <a:solidFill>
                  <a:schemeClr val="tx2">
                    <a:lumMod val="50000"/>
                  </a:schemeClr>
                </a:solidFill>
                <a:latin typeface="Times New Roman" panose="02020603050405020304" pitchFamily="18" charset="0"/>
                <a:cs typeface="Times New Roman" panose="02020603050405020304" pitchFamily="18" charset="0"/>
              </a:rPr>
              <a:t>) es un personaje estereotipado representado comúnmente con vestimentas extravagantes, maquillaje excesivo y pelucas llamativas. Generalmente se le asocia con un artista de </a:t>
            </a:r>
            <a:r>
              <a:rPr lang="es-MX" sz="1400" dirty="0" smtClean="0">
                <a:solidFill>
                  <a:schemeClr val="tx2">
                    <a:lumMod val="50000"/>
                  </a:schemeClr>
                </a:solidFill>
                <a:latin typeface="Times New Roman" panose="02020603050405020304" pitchFamily="18" charset="0"/>
                <a:cs typeface="Times New Roman" panose="02020603050405020304" pitchFamily="18" charset="0"/>
              </a:rPr>
              <a:t>circo, </a:t>
            </a:r>
            <a:r>
              <a:rPr lang="es-MX" sz="1400" dirty="0">
                <a:solidFill>
                  <a:schemeClr val="tx2">
                    <a:lumMod val="50000"/>
                  </a:schemeClr>
                </a:solidFill>
                <a:latin typeface="Times New Roman" panose="02020603050405020304" pitchFamily="18" charset="0"/>
                <a:cs typeface="Times New Roman" panose="02020603050405020304" pitchFamily="18" charset="0"/>
              </a:rPr>
              <a:t>cuya función es hacer reír a la gente, gastar bromas, hacer piruetas y en ocasiones trucos divertidos, pero también es un actor satírico que se burla de la cotidianidad</a:t>
            </a:r>
            <a:r>
              <a:rPr lang="es-MX" sz="1400" dirty="0" smtClean="0">
                <a:solidFill>
                  <a:schemeClr val="tx2">
                    <a:lumMod val="50000"/>
                  </a:schemeClr>
                </a:solidFill>
                <a:latin typeface="Times New Roman" panose="02020603050405020304" pitchFamily="18" charset="0"/>
                <a:cs typeface="Times New Roman" panose="02020603050405020304" pitchFamily="18" charset="0"/>
              </a:rPr>
              <a:t>.</a:t>
            </a:r>
          </a:p>
          <a:p>
            <a:pPr algn="just"/>
            <a:r>
              <a:rPr lang="es-MX" sz="1400" dirty="0">
                <a:solidFill>
                  <a:schemeClr val="tx2">
                    <a:lumMod val="50000"/>
                  </a:schemeClr>
                </a:solidFill>
                <a:latin typeface="Times New Roman" panose="02020603050405020304" pitchFamily="18" charset="0"/>
                <a:cs typeface="Times New Roman" panose="02020603050405020304" pitchFamily="18" charset="0"/>
              </a:rPr>
              <a:t>Los payasos ya formaban parte de la corte de faraón </a:t>
            </a:r>
            <a:r>
              <a:rPr lang="es-MX" sz="1400" dirty="0" err="1">
                <a:solidFill>
                  <a:schemeClr val="tx2">
                    <a:lumMod val="50000"/>
                  </a:schemeClr>
                </a:solidFill>
                <a:latin typeface="Times New Roman" panose="02020603050405020304" pitchFamily="18" charset="0"/>
                <a:cs typeface="Times New Roman" panose="02020603050405020304" pitchFamily="18" charset="0"/>
              </a:rPr>
              <a:t>Dadkeri</a:t>
            </a:r>
            <a:r>
              <a:rPr lang="es-MX" sz="1400" dirty="0">
                <a:solidFill>
                  <a:schemeClr val="tx2">
                    <a:lumMod val="50000"/>
                  </a:schemeClr>
                </a:solidFill>
                <a:latin typeface="Times New Roman" panose="02020603050405020304" pitchFamily="18" charset="0"/>
                <a:cs typeface="Times New Roman" panose="02020603050405020304" pitchFamily="18" charset="0"/>
              </a:rPr>
              <a:t> </a:t>
            </a:r>
            <a:r>
              <a:rPr lang="es-MX" sz="1400" dirty="0" err="1">
                <a:solidFill>
                  <a:schemeClr val="tx2">
                    <a:lumMod val="50000"/>
                  </a:schemeClr>
                </a:solidFill>
                <a:latin typeface="Times New Roman" panose="02020603050405020304" pitchFamily="18" charset="0"/>
                <a:cs typeface="Times New Roman" panose="02020603050405020304" pitchFamily="18" charset="0"/>
              </a:rPr>
              <a:t>Assi</a:t>
            </a:r>
            <a:r>
              <a:rPr lang="es-MX" sz="1400" dirty="0">
                <a:solidFill>
                  <a:schemeClr val="tx2">
                    <a:lumMod val="50000"/>
                  </a:schemeClr>
                </a:solidFill>
                <a:latin typeface="Times New Roman" panose="02020603050405020304" pitchFamily="18" charset="0"/>
                <a:cs typeface="Times New Roman" panose="02020603050405020304" pitchFamily="18" charset="0"/>
              </a:rPr>
              <a:t> durante la Quinta dinastía egipcia, en el año 2500 a. C. Se convirtió en un oficio en China cuando a través de carpas y caravanas formaban parte de la corte de los reyes y del entretenimiento social en el siglo II a. C</a:t>
            </a:r>
            <a:r>
              <a:rPr lang="es-MX" sz="1400" dirty="0" smtClean="0">
                <a:solidFill>
                  <a:schemeClr val="tx2">
                    <a:lumMod val="50000"/>
                  </a:schemeClr>
                </a:solidFill>
                <a:latin typeface="Times New Roman" panose="02020603050405020304" pitchFamily="18" charset="0"/>
                <a:cs typeface="Times New Roman" panose="02020603050405020304" pitchFamily="18" charset="0"/>
              </a:rPr>
              <a:t>. </a:t>
            </a:r>
            <a:r>
              <a:rPr lang="es-MX" sz="1400" dirty="0">
                <a:solidFill>
                  <a:schemeClr val="tx2">
                    <a:lumMod val="50000"/>
                  </a:schemeClr>
                </a:solidFill>
                <a:latin typeface="Times New Roman" panose="02020603050405020304" pitchFamily="18" charset="0"/>
                <a:cs typeface="Times New Roman" panose="02020603050405020304" pitchFamily="18" charset="0"/>
              </a:rPr>
              <a:t>Al mismo tiempo, en </a:t>
            </a:r>
            <a:r>
              <a:rPr lang="es-MX" sz="1400" dirty="0" smtClean="0">
                <a:solidFill>
                  <a:schemeClr val="tx2">
                    <a:lumMod val="50000"/>
                  </a:schemeClr>
                </a:solidFill>
                <a:latin typeface="Times New Roman" panose="02020603050405020304" pitchFamily="18" charset="0"/>
                <a:cs typeface="Times New Roman" panose="02020603050405020304" pitchFamily="18" charset="0"/>
              </a:rPr>
              <a:t>Grecia y </a:t>
            </a:r>
            <a:r>
              <a:rPr lang="es-MX" sz="1400" dirty="0">
                <a:solidFill>
                  <a:schemeClr val="tx2">
                    <a:lumMod val="50000"/>
                  </a:schemeClr>
                </a:solidFill>
                <a:latin typeface="Times New Roman" panose="02020603050405020304" pitchFamily="18" charset="0"/>
                <a:cs typeface="Times New Roman" panose="02020603050405020304" pitchFamily="18" charset="0"/>
              </a:rPr>
              <a:t>posteriormente en Roma, aparecen en las comedias atelanas como tradición que forma parte de una obra teatral. En México se dice que cuando Hernán Cortés conoció a Moctezuma, dentro de su corte existían enanos y jorobados bufones parecidos a los europeos</a:t>
            </a:r>
            <a:r>
              <a:rPr lang="es-MX" sz="1400" dirty="0" smtClean="0">
                <a:solidFill>
                  <a:schemeClr val="tx2">
                    <a:lumMod val="50000"/>
                  </a:schemeClr>
                </a:solidFill>
                <a:latin typeface="Times New Roman" panose="02020603050405020304" pitchFamily="18" charset="0"/>
                <a:cs typeface="Times New Roman" panose="02020603050405020304" pitchFamily="18" charset="0"/>
              </a:rPr>
              <a:t>.</a:t>
            </a:r>
          </a:p>
          <a:p>
            <a:pPr algn="just"/>
            <a:endParaRPr lang="es-MX" sz="1400" dirty="0">
              <a:solidFill>
                <a:schemeClr val="tx2">
                  <a:lumMod val="50000"/>
                </a:schemeClr>
              </a:solidFill>
              <a:latin typeface="Times New Roman" panose="02020603050405020304" pitchFamily="18" charset="0"/>
              <a:cs typeface="Times New Roman" panose="02020603050405020304" pitchFamily="18" charset="0"/>
            </a:endParaRPr>
          </a:p>
          <a:p>
            <a:pPr algn="just"/>
            <a:r>
              <a:rPr lang="es-MX" sz="1400" dirty="0" smtClean="0">
                <a:solidFill>
                  <a:schemeClr val="tx2">
                    <a:lumMod val="50000"/>
                  </a:schemeClr>
                </a:solidFill>
                <a:latin typeface="Times New Roman" panose="02020603050405020304" pitchFamily="18" charset="0"/>
                <a:cs typeface="Times New Roman" panose="02020603050405020304" pitchFamily="18" charset="0"/>
              </a:rPr>
              <a:t>ACTIVIDAD.</a:t>
            </a:r>
          </a:p>
          <a:p>
            <a:pPr algn="just"/>
            <a:endParaRPr lang="es-MX" sz="1400" dirty="0">
              <a:solidFill>
                <a:schemeClr val="tx2">
                  <a:lumMod val="50000"/>
                </a:schemeClr>
              </a:solidFill>
              <a:latin typeface="Times New Roman" panose="02020603050405020304" pitchFamily="18" charset="0"/>
              <a:cs typeface="Times New Roman" panose="02020603050405020304" pitchFamily="18" charset="0"/>
            </a:endParaRPr>
          </a:p>
          <a:p>
            <a:pPr algn="just"/>
            <a:r>
              <a:rPr lang="es-MX" sz="1400" dirty="0" smtClean="0">
                <a:solidFill>
                  <a:schemeClr val="tx2">
                    <a:lumMod val="50000"/>
                  </a:schemeClr>
                </a:solidFill>
                <a:latin typeface="Times New Roman" panose="02020603050405020304" pitchFamily="18" charset="0"/>
                <a:cs typeface="Times New Roman" panose="02020603050405020304" pitchFamily="18" charset="0"/>
              </a:rPr>
              <a:t>Inicio: Escucha los pasos a seguir y las indicaciones para realizar la actividad del payaso.</a:t>
            </a:r>
          </a:p>
          <a:p>
            <a:pPr algn="just"/>
            <a:endParaRPr lang="es-MX" sz="1400" dirty="0" smtClean="0">
              <a:solidFill>
                <a:schemeClr val="tx2">
                  <a:lumMod val="50000"/>
                </a:schemeClr>
              </a:solidFill>
              <a:latin typeface="Times New Roman" panose="02020603050405020304" pitchFamily="18" charset="0"/>
              <a:cs typeface="Times New Roman" panose="02020603050405020304" pitchFamily="18" charset="0"/>
            </a:endParaRPr>
          </a:p>
          <a:p>
            <a:pPr algn="just"/>
            <a:r>
              <a:rPr lang="es-MX" sz="1400" dirty="0" smtClean="0">
                <a:solidFill>
                  <a:schemeClr val="tx2">
                    <a:lumMod val="50000"/>
                  </a:schemeClr>
                </a:solidFill>
                <a:latin typeface="Times New Roman" panose="02020603050405020304" pitchFamily="18" charset="0"/>
                <a:cs typeface="Times New Roman" panose="02020603050405020304" pitchFamily="18" charset="0"/>
              </a:rPr>
              <a:t>Desarrollo: Realiza el procedimiento: </a:t>
            </a:r>
          </a:p>
          <a:p>
            <a:pPr>
              <a:lnSpc>
                <a:spcPct val="107000"/>
              </a:lnSpc>
              <a:spcAft>
                <a:spcPts val="800"/>
              </a:spcAft>
            </a:pPr>
            <a:r>
              <a:rPr lang="es-ES" sz="1400" dirty="0" smtClean="0">
                <a:solidFill>
                  <a:schemeClr val="tx2">
                    <a:lumMod val="50000"/>
                  </a:schemeClr>
                </a:solidFill>
                <a:effectLst/>
                <a:latin typeface="Times New Roman" panose="02020603050405020304" pitchFamily="18" charset="0"/>
                <a:cs typeface="Times New Roman" panose="02020603050405020304" pitchFamily="18" charset="0"/>
              </a:rPr>
              <a:t>Paso 1: en el plato se coloca la mantecada y el betún</a:t>
            </a:r>
            <a:endParaRPr lang="es-MX" sz="1400" dirty="0" smtClean="0">
              <a:solidFill>
                <a:schemeClr val="tx2">
                  <a:lumMod val="50000"/>
                </a:schemeClr>
              </a:solidFill>
              <a:effectLst/>
              <a:latin typeface="Times New Roman" panose="02020603050405020304" pitchFamily="18" charset="0"/>
              <a:cs typeface="Times New Roman" panose="02020603050405020304" pitchFamily="18" charset="0"/>
            </a:endParaRPr>
          </a:p>
          <a:p>
            <a:pPr>
              <a:lnSpc>
                <a:spcPct val="107000"/>
              </a:lnSpc>
              <a:spcAft>
                <a:spcPts val="800"/>
              </a:spcAft>
            </a:pPr>
            <a:r>
              <a:rPr lang="es-ES" sz="1400" dirty="0" smtClean="0">
                <a:solidFill>
                  <a:schemeClr val="tx2">
                    <a:lumMod val="50000"/>
                  </a:schemeClr>
                </a:solidFill>
                <a:effectLst/>
                <a:latin typeface="Times New Roman" panose="02020603050405020304" pitchFamily="18" charset="0"/>
                <a:cs typeface="Times New Roman" panose="02020603050405020304" pitchFamily="18" charset="0"/>
              </a:rPr>
              <a:t>Paso 2: coloca el cono encima de la mantecada  </a:t>
            </a:r>
            <a:endParaRPr lang="es-MX" sz="1400" dirty="0" smtClean="0">
              <a:solidFill>
                <a:schemeClr val="tx2">
                  <a:lumMod val="50000"/>
                </a:schemeClr>
              </a:solidFill>
              <a:effectLst/>
              <a:latin typeface="Times New Roman" panose="02020603050405020304" pitchFamily="18" charset="0"/>
              <a:cs typeface="Times New Roman" panose="02020603050405020304" pitchFamily="18" charset="0"/>
            </a:endParaRPr>
          </a:p>
          <a:p>
            <a:pPr>
              <a:lnSpc>
                <a:spcPct val="107000"/>
              </a:lnSpc>
              <a:spcAft>
                <a:spcPts val="800"/>
              </a:spcAft>
            </a:pPr>
            <a:r>
              <a:rPr lang="es-ES" sz="1400" dirty="0" smtClean="0">
                <a:solidFill>
                  <a:schemeClr val="tx2">
                    <a:lumMod val="50000"/>
                  </a:schemeClr>
                </a:solidFill>
                <a:effectLst/>
                <a:latin typeface="Times New Roman" panose="02020603050405020304" pitchFamily="18" charset="0"/>
                <a:cs typeface="Times New Roman" panose="02020603050405020304" pitchFamily="18" charset="0"/>
              </a:rPr>
              <a:t>Paso 3: hacerle los ojos, boca y decóralo a tu gusto con lunetas o bombones (utilizando solamente 10). </a:t>
            </a:r>
            <a:endParaRPr lang="es-MX" sz="1400" dirty="0" smtClean="0">
              <a:solidFill>
                <a:schemeClr val="tx2">
                  <a:lumMod val="50000"/>
                </a:schemeClr>
              </a:solidFill>
              <a:effectLst/>
              <a:latin typeface="Times New Roman" panose="02020603050405020304" pitchFamily="18" charset="0"/>
              <a:cs typeface="Times New Roman" panose="02020603050405020304" pitchFamily="18" charset="0"/>
            </a:endParaRPr>
          </a:p>
          <a:p>
            <a:pPr algn="just"/>
            <a:r>
              <a:rPr lang="es-MX" sz="1400" dirty="0" smtClean="0">
                <a:solidFill>
                  <a:schemeClr val="tx2">
                    <a:lumMod val="50000"/>
                  </a:schemeClr>
                </a:solidFill>
                <a:latin typeface="Times New Roman" panose="02020603050405020304" pitchFamily="18" charset="0"/>
                <a:cs typeface="Times New Roman" panose="02020603050405020304" pitchFamily="18" charset="0"/>
              </a:rPr>
              <a:t>CIERRE: Comenta que se le dificulto en la actividad.</a:t>
            </a:r>
          </a:p>
          <a:p>
            <a:pPr algn="just"/>
            <a:endParaRPr lang="es-MX" sz="1400" dirty="0">
              <a:solidFill>
                <a:schemeClr val="tx2">
                  <a:lumMod val="50000"/>
                </a:schemeClr>
              </a:solidFill>
            </a:endParaRPr>
          </a:p>
          <a:p>
            <a:pPr algn="just"/>
            <a:endParaRPr lang="es-MX" sz="1400" dirty="0">
              <a:solidFill>
                <a:schemeClr val="tx2">
                  <a:lumMod val="50000"/>
                </a:schemeClr>
              </a:solidFill>
            </a:endParaRPr>
          </a:p>
        </p:txBody>
      </p:sp>
    </p:spTree>
    <p:extLst>
      <p:ext uri="{BB962C8B-B14F-4D97-AF65-F5344CB8AC3E}">
        <p14:creationId xmlns:p14="http://schemas.microsoft.com/office/powerpoint/2010/main" val="32654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Resultado de imagen para animales de circo margen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9122979"/>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1452282" y="1398494"/>
            <a:ext cx="9269506" cy="5504330"/>
          </a:xfrm>
          <a:prstGeom prst="rect">
            <a:avLst/>
          </a:prstGeom>
          <a:noFill/>
        </p:spPr>
        <p:txBody>
          <a:bodyPr wrap="square" rtlCol="0">
            <a:spAutoFit/>
          </a:bodyPr>
          <a:lstStyle/>
          <a:p>
            <a:endParaRPr lang="es-MX" dirty="0"/>
          </a:p>
        </p:txBody>
      </p:sp>
      <p:sp>
        <p:nvSpPr>
          <p:cNvPr id="5" name="CuadroTexto 4"/>
          <p:cNvSpPr txBox="1"/>
          <p:nvPr/>
        </p:nvSpPr>
        <p:spPr>
          <a:xfrm>
            <a:off x="1882588" y="1398494"/>
            <a:ext cx="8839200" cy="4585871"/>
          </a:xfrm>
          <a:prstGeom prst="rect">
            <a:avLst/>
          </a:prstGeom>
          <a:noFill/>
        </p:spPr>
        <p:txBody>
          <a:bodyPr wrap="square" rtlCol="0">
            <a:spAutoFit/>
          </a:bodyPr>
          <a:lstStyle/>
          <a:p>
            <a:pPr algn="ctr"/>
            <a:r>
              <a:rPr lang="es-MX" b="1" dirty="0" smtClean="0">
                <a:latin typeface="Times New Roman" panose="02020603050405020304" pitchFamily="18" charset="0"/>
                <a:cs typeface="Times New Roman" panose="02020603050405020304" pitchFamily="18" charset="0"/>
              </a:rPr>
              <a:t>ELEFANTES DE CIRCO.</a:t>
            </a:r>
          </a:p>
          <a:p>
            <a:endParaRPr lang="es-MX" dirty="0">
              <a:latin typeface="Times New Roman" panose="02020603050405020304" pitchFamily="18" charset="0"/>
              <a:cs typeface="Times New Roman" panose="02020603050405020304" pitchFamily="18" charset="0"/>
            </a:endParaRPr>
          </a:p>
          <a:p>
            <a:pPr algn="just"/>
            <a:r>
              <a:rPr lang="es-MX" dirty="0">
                <a:latin typeface="Times New Roman" panose="02020603050405020304" pitchFamily="18" charset="0"/>
                <a:cs typeface="Times New Roman" panose="02020603050405020304" pitchFamily="18" charset="0"/>
              </a:rPr>
              <a:t> </a:t>
            </a:r>
            <a:r>
              <a:rPr lang="es-MX" sz="1400" dirty="0">
                <a:latin typeface="Times New Roman" panose="02020603050405020304" pitchFamily="18" charset="0"/>
                <a:cs typeface="Times New Roman" panose="02020603050405020304" pitchFamily="18" charset="0"/>
              </a:rPr>
              <a:t>Los elefantes son animales socialmente complejos, profundamente inteligentes y vigorosos. Se organizan en manadas de varias docenas de miembros estructurados generalmente alrededor de un matriarcado</a:t>
            </a:r>
            <a:r>
              <a:rPr lang="es-MX" sz="1400" dirty="0" smtClean="0">
                <a:latin typeface="Times New Roman" panose="02020603050405020304" pitchFamily="18" charset="0"/>
                <a:cs typeface="Times New Roman" panose="02020603050405020304" pitchFamily="18" charset="0"/>
              </a:rPr>
              <a:t>.</a:t>
            </a:r>
          </a:p>
          <a:p>
            <a:pPr algn="just"/>
            <a:r>
              <a:rPr lang="es-MX" sz="1400" dirty="0">
                <a:latin typeface="Times New Roman" panose="02020603050405020304" pitchFamily="18" charset="0"/>
                <a:cs typeface="Times New Roman" panose="02020603050405020304" pitchFamily="18" charset="0"/>
              </a:rPr>
              <a:t>En la instalación de un circo, los elefantes no tienen la oportunidad de recrear esta vida social, puesto que se mantienen solos o en grupos pequeños y artificiales. En los circos, suelen pasar la mayor parte del día en remolques, en pequeños cercados electrificados o encadenados por sus patas, apenas capaces de andar un paso o dos. Sus niveles diarios de ejercicio se ven considerablemente reducidos. Es frecuente observar elefantes meciéndose, balanceándose y sacudiéndose constantemente (comportamientos estereotípicos) para compensar su falta de movimiento. En los circos, para evitar que orinen en la pista, sólo les da agua muy temprano en la mañana y tarde en la noche después del último show. No hay acceso a baños. Este componente de su bienestar social y fisiológico es completamente ignorado. Sus salidas diarias a la pista no son adecuadas para cubrir estas necesidades gigantescas de movimiento</a:t>
            </a:r>
            <a:r>
              <a:rPr lang="es-MX" sz="1400" dirty="0" smtClean="0">
                <a:latin typeface="Times New Roman" panose="02020603050405020304" pitchFamily="18" charset="0"/>
                <a:cs typeface="Times New Roman" panose="02020603050405020304" pitchFamily="18" charset="0"/>
              </a:rPr>
              <a:t>.</a:t>
            </a:r>
          </a:p>
          <a:p>
            <a:pPr algn="just"/>
            <a:endParaRPr lang="es-MX" sz="1400" dirty="0">
              <a:latin typeface="Times New Roman" panose="02020603050405020304" pitchFamily="18" charset="0"/>
              <a:cs typeface="Times New Roman" panose="02020603050405020304" pitchFamily="18" charset="0"/>
            </a:endParaRPr>
          </a:p>
          <a:p>
            <a:pPr algn="just"/>
            <a:r>
              <a:rPr lang="es-MX" sz="1400" dirty="0" smtClean="0">
                <a:latin typeface="Times New Roman" panose="02020603050405020304" pitchFamily="18" charset="0"/>
                <a:cs typeface="Times New Roman" panose="02020603050405020304" pitchFamily="18" charset="0"/>
              </a:rPr>
              <a:t>ACTIVIDAD.</a:t>
            </a:r>
          </a:p>
          <a:p>
            <a:pPr algn="just"/>
            <a:endParaRPr lang="es-MX" sz="1400" dirty="0">
              <a:latin typeface="Times New Roman" panose="02020603050405020304" pitchFamily="18" charset="0"/>
              <a:cs typeface="Times New Roman" panose="02020603050405020304" pitchFamily="18" charset="0"/>
            </a:endParaRPr>
          </a:p>
          <a:p>
            <a:pPr algn="just"/>
            <a:r>
              <a:rPr lang="es-MX" sz="1400" dirty="0" smtClean="0">
                <a:latin typeface="Times New Roman" panose="02020603050405020304" pitchFamily="18" charset="0"/>
                <a:cs typeface="Times New Roman" panose="02020603050405020304" pitchFamily="18" charset="0"/>
              </a:rPr>
              <a:t>Orejas de </a:t>
            </a:r>
            <a:r>
              <a:rPr lang="es-MX" sz="1400" dirty="0" err="1" smtClean="0">
                <a:latin typeface="Times New Roman" panose="02020603050405020304" pitchFamily="18" charset="0"/>
                <a:cs typeface="Times New Roman" panose="02020603050405020304" pitchFamily="18" charset="0"/>
              </a:rPr>
              <a:t>dumbo</a:t>
            </a:r>
            <a:r>
              <a:rPr lang="es-MX" sz="1400" dirty="0" smtClean="0">
                <a:latin typeface="Times New Roman" panose="02020603050405020304" pitchFamily="18" charset="0"/>
                <a:cs typeface="Times New Roman" panose="02020603050405020304" pitchFamily="18" charset="0"/>
              </a:rPr>
              <a:t>.</a:t>
            </a:r>
          </a:p>
          <a:p>
            <a:pPr algn="just"/>
            <a:endParaRPr lang="es-MX" sz="1400" dirty="0">
              <a:latin typeface="Times New Roman" panose="02020603050405020304" pitchFamily="18" charset="0"/>
              <a:cs typeface="Times New Roman" panose="02020603050405020304" pitchFamily="18" charset="0"/>
            </a:endParaRPr>
          </a:p>
          <a:p>
            <a:pPr algn="just"/>
            <a:r>
              <a:rPr lang="es-MX" sz="1400" dirty="0" smtClean="0">
                <a:latin typeface="Times New Roman" panose="02020603050405020304" pitchFamily="18" charset="0"/>
                <a:cs typeface="Times New Roman" panose="02020603050405020304" pitchFamily="18" charset="0"/>
              </a:rPr>
              <a:t>Inicio: Recuerda el cuento de </a:t>
            </a:r>
            <a:r>
              <a:rPr lang="es-MX" sz="1400" dirty="0" err="1" smtClean="0">
                <a:latin typeface="Times New Roman" panose="02020603050405020304" pitchFamily="18" charset="0"/>
                <a:cs typeface="Times New Roman" panose="02020603050405020304" pitchFamily="18" charset="0"/>
              </a:rPr>
              <a:t>dumbo</a:t>
            </a:r>
            <a:r>
              <a:rPr lang="es-MX" sz="1400" dirty="0" smtClean="0">
                <a:latin typeface="Times New Roman" panose="02020603050405020304" pitchFamily="18" charset="0"/>
                <a:cs typeface="Times New Roman" panose="02020603050405020304" pitchFamily="18" charset="0"/>
              </a:rPr>
              <a:t> y comenta la historia.</a:t>
            </a:r>
          </a:p>
          <a:p>
            <a:pPr algn="just"/>
            <a:r>
              <a:rPr lang="es-MX" sz="1400" dirty="0" smtClean="0">
                <a:latin typeface="Times New Roman" panose="02020603050405020304" pitchFamily="18" charset="0"/>
                <a:cs typeface="Times New Roman" panose="02020603050405020304" pitchFamily="18" charset="0"/>
              </a:rPr>
              <a:t>Desarrollo: Escucha con atención las indicaciones para elaborar las orejas con cartoncillo y decorarlas.</a:t>
            </a:r>
          </a:p>
          <a:p>
            <a:pPr algn="just"/>
            <a:r>
              <a:rPr lang="es-MX" sz="1400" dirty="0" smtClean="0">
                <a:latin typeface="Times New Roman" panose="02020603050405020304" pitchFamily="18" charset="0"/>
                <a:cs typeface="Times New Roman" panose="02020603050405020304" pitchFamily="18" charset="0"/>
              </a:rPr>
              <a:t>Cierre: Explica que hace un elefante, ¿Cómo vive?, ¿Cómo es ?</a:t>
            </a:r>
            <a:endParaRPr lang="es-MX"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3939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96" name="Imagen 122"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7999" y="263524"/>
            <a:ext cx="1222376" cy="908050"/>
          </a:xfrm>
          <a:prstGeom prst="rect">
            <a:avLst/>
          </a:prstGeom>
          <a:noFill/>
          <a:extLst>
            <a:ext uri="{909E8E84-426E-40DD-AFC4-6F175D3DCCD1}">
              <a14:hiddenFill xmlns:a14="http://schemas.microsoft.com/office/drawing/2010/main">
                <a:solidFill>
                  <a:srgbClr val="FFFFFF"/>
                </a:solidFill>
              </a14:hiddenFill>
            </a:ext>
          </a:extLst>
        </p:spPr>
      </p:pic>
      <p:pic>
        <p:nvPicPr>
          <p:cNvPr id="5195" name="Imagen 79" descr="emoticon_mal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40375" y="1676399"/>
            <a:ext cx="400049" cy="419099"/>
          </a:xfrm>
          <a:prstGeom prst="rect">
            <a:avLst/>
          </a:prstGeom>
          <a:noFill/>
          <a:extLst>
            <a:ext uri="{909E8E84-426E-40DD-AFC4-6F175D3DCCD1}">
              <a14:hiddenFill xmlns:a14="http://schemas.microsoft.com/office/drawing/2010/main">
                <a:solidFill>
                  <a:srgbClr val="FFFFFF"/>
                </a:solidFill>
              </a14:hiddenFill>
            </a:ext>
          </a:extLst>
        </p:spPr>
      </p:pic>
      <p:pic>
        <p:nvPicPr>
          <p:cNvPr id="5194" name="Imagen 80" descr="emoticon_regula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02294" y="1676398"/>
            <a:ext cx="400050" cy="419099"/>
          </a:xfrm>
          <a:prstGeom prst="rect">
            <a:avLst/>
          </a:prstGeom>
          <a:noFill/>
          <a:extLst>
            <a:ext uri="{909E8E84-426E-40DD-AFC4-6F175D3DCCD1}">
              <a14:hiddenFill xmlns:a14="http://schemas.microsoft.com/office/drawing/2010/main">
                <a:solidFill>
                  <a:srgbClr val="FFFFFF"/>
                </a:solidFill>
              </a14:hiddenFill>
            </a:ext>
          </a:extLst>
        </p:spPr>
      </p:pic>
      <p:pic>
        <p:nvPicPr>
          <p:cNvPr id="5193" name="Imagen 81" descr="emoticon_buen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2101" y="1676398"/>
            <a:ext cx="466725" cy="488950"/>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77"/>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152352" rIns="91440" bIns="38088" numCol="1" anchor="ctr" anchorCtr="0" compatLnSpc="1">
            <a:prstTxWarp prst="textNoShape">
              <a:avLst/>
            </a:prstTxWarp>
            <a:spAutoFit/>
          </a:bodyPr>
          <a:lstStyle/>
          <a:p>
            <a:endParaRPr lang="es-MX"/>
          </a:p>
        </p:txBody>
      </p:sp>
      <p:sp>
        <p:nvSpPr>
          <p:cNvPr id="13" name="Rectangle 78"/>
          <p:cNvSpPr>
            <a:spLocks noChangeArrowheads="1"/>
          </p:cNvSpPr>
          <p:nvPr/>
        </p:nvSpPr>
        <p:spPr bwMode="auto">
          <a:xfrm>
            <a:off x="3102767" y="6826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152352" rIns="91440" bIns="38088"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_tradnl" altLang="es-MX" sz="20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s-ES_tradnl" altLang="es-MX" sz="16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Escuela Normal de Educación Preescolar</a:t>
            </a:r>
          </a:p>
          <a:p>
            <a:pPr marL="0" marR="0" lvl="0" indent="0" algn="l" defTabSz="914400" rtl="0" eaLnBrk="0" fontAlgn="base" latinLnBrk="0" hangingPunct="0">
              <a:lnSpc>
                <a:spcPct val="100000"/>
              </a:lnSpc>
              <a:spcBef>
                <a:spcPct val="0"/>
              </a:spcBef>
              <a:spcAft>
                <a:spcPct val="0"/>
              </a:spcAft>
              <a:buClrTx/>
              <a:buSzTx/>
              <a:buFontTx/>
              <a:buNone/>
              <a:tabLst/>
            </a:pPr>
            <a:r>
              <a:rPr kumimoji="0" lang="es-ES_tradnl" altLang="es-MX" sz="1200" b="1" i="0" u="none" strike="noStrike" cap="none" normalizeH="0" baseline="0" dirty="0" smtClean="0">
                <a:ln>
                  <a:noFill/>
                </a:ln>
                <a:solidFill>
                  <a:schemeClr val="tx1"/>
                </a:solidFill>
                <a:effectLst/>
                <a:ea typeface="Times New Roman" panose="02020603050405020304" pitchFamily="18" charset="0"/>
              </a:rPr>
              <a:t>             </a:t>
            </a:r>
            <a:r>
              <a:rPr kumimoji="0" lang="es-ES_tradnl" altLang="es-MX" sz="12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Materia Educación  Histórica en el Aula   4° Semestre</a:t>
            </a:r>
            <a:endParaRPr kumimoji="0" lang="es-ES_tradnl" altLang="es-MX" sz="16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_tradnl" altLang="es-MX" sz="12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s-ES_tradnl" altLang="es-MX" sz="9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Escala de estimación de evaluación para unidad  1° </a:t>
            </a:r>
            <a:endParaRPr kumimoji="0" lang="es-ES_tradnl" altLang="es-MX" sz="16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_tradnl" altLang="es-MX" sz="9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Fichas de conceptos históricos de primer y segundo orden</a:t>
            </a:r>
            <a:endParaRPr kumimoji="0" lang="es-ES_tradnl" altLang="es-MX" sz="16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_tradnl" altLang="es-MX" sz="1100" b="0" i="0" u="none" strike="noStrike" cap="none" normalizeH="0" baseline="0" dirty="0" smtClean="0">
                <a:ln>
                  <a:noFill/>
                </a:ln>
                <a:solidFill>
                  <a:schemeClr val="tx1"/>
                </a:solidFill>
                <a:effectLst/>
                <a:ea typeface="Times New Roman" panose="02020603050405020304" pitchFamily="18" charset="0"/>
              </a:rPr>
              <a:t>            </a:t>
            </a:r>
            <a:r>
              <a:rPr kumimoji="0" lang="es-ES_tradnl" altLang="es-MX" sz="11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Ponderación:          </a:t>
            </a:r>
            <a:endParaRPr kumimoji="0" lang="es-ES_tradnl" altLang="es-MX" sz="1800" b="0" i="0" u="none" strike="noStrike" cap="none" normalizeH="0" baseline="0" dirty="0" smtClean="0">
              <a:ln>
                <a:noFill/>
              </a:ln>
              <a:solidFill>
                <a:schemeClr val="tx1"/>
              </a:solidFill>
              <a:effectLst/>
              <a:latin typeface="Arial" panose="020B0604020202020204" pitchFamily="34" charset="0"/>
            </a:endParaRPr>
          </a:p>
        </p:txBody>
      </p:sp>
      <p:sp>
        <p:nvSpPr>
          <p:cNvPr id="14" name="Rectangle 79"/>
          <p:cNvSpPr>
            <a:spLocks noChangeArrowheads="1"/>
          </p:cNvSpPr>
          <p:nvPr/>
        </p:nvSpPr>
        <p:spPr bwMode="auto">
          <a:xfrm>
            <a:off x="2940424" y="188594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_tradnl" altLang="es-MX" sz="11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Deficiente         </a:t>
            </a:r>
            <a:endParaRPr kumimoji="0" lang="es-ES_tradnl" altLang="es-MX" sz="1800" b="0" i="0" u="none" strike="noStrike" cap="none" normalizeH="0" baseline="0" dirty="0" smtClean="0">
              <a:ln>
                <a:noFill/>
              </a:ln>
              <a:solidFill>
                <a:schemeClr val="tx1"/>
              </a:solidFill>
              <a:effectLst/>
              <a:latin typeface="Arial" panose="020B0604020202020204" pitchFamily="34" charset="0"/>
            </a:endParaRPr>
          </a:p>
        </p:txBody>
      </p:sp>
      <p:sp>
        <p:nvSpPr>
          <p:cNvPr id="15" name="Rectangle 80"/>
          <p:cNvSpPr>
            <a:spLocks noChangeArrowheads="1"/>
          </p:cNvSpPr>
          <p:nvPr/>
        </p:nvSpPr>
        <p:spPr bwMode="auto">
          <a:xfrm>
            <a:off x="5353330" y="188594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_tradnl" altLang="es-MX" sz="11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Medio       </a:t>
            </a:r>
            <a:endParaRPr kumimoji="0" lang="es-ES_tradnl" altLang="es-MX" sz="1800" b="0" i="0" u="none" strike="noStrike" cap="none" normalizeH="0" baseline="0" dirty="0" smtClean="0">
              <a:ln>
                <a:noFill/>
              </a:ln>
              <a:solidFill>
                <a:schemeClr val="tx1"/>
              </a:solidFill>
              <a:effectLst/>
              <a:latin typeface="Arial" panose="020B0604020202020204" pitchFamily="34" charset="0"/>
            </a:endParaRPr>
          </a:p>
        </p:txBody>
      </p:sp>
      <p:sp>
        <p:nvSpPr>
          <p:cNvPr id="16" name="Rectangle 81"/>
          <p:cNvSpPr>
            <a:spLocks noChangeArrowheads="1"/>
          </p:cNvSpPr>
          <p:nvPr/>
        </p:nvSpPr>
        <p:spPr bwMode="auto">
          <a:xfrm>
            <a:off x="8327663" y="1790068"/>
            <a:ext cx="2551831"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_tradnl" altLang="es-MX" sz="11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Excelente</a:t>
            </a:r>
            <a:endParaRPr kumimoji="0" lang="es-ES_tradnl" altLang="es-MX" sz="1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17" name="Tabla 16"/>
          <p:cNvGraphicFramePr>
            <a:graphicFrameLocks noGrp="1"/>
          </p:cNvGraphicFramePr>
          <p:nvPr>
            <p:extLst>
              <p:ext uri="{D42A27DB-BD31-4B8C-83A1-F6EECF244321}">
                <p14:modId xmlns:p14="http://schemas.microsoft.com/office/powerpoint/2010/main" val="1252876120"/>
              </p:ext>
            </p:extLst>
          </p:nvPr>
        </p:nvGraphicFramePr>
        <p:xfrm>
          <a:off x="1889787" y="2478762"/>
          <a:ext cx="10090719" cy="6459962"/>
        </p:xfrm>
        <a:graphic>
          <a:graphicData uri="http://schemas.openxmlformats.org/drawingml/2006/table">
            <a:tbl>
              <a:tblPr>
                <a:tableStyleId>{5C22544A-7EE6-4342-B048-85BDC9FD1C3A}</a:tableStyleId>
              </a:tblPr>
              <a:tblGrid>
                <a:gridCol w="8096842">
                  <a:extLst>
                    <a:ext uri="{9D8B030D-6E8A-4147-A177-3AD203B41FA5}">
                      <a16:colId xmlns:a16="http://schemas.microsoft.com/office/drawing/2014/main" val="1273100741"/>
                    </a:ext>
                  </a:extLst>
                </a:gridCol>
                <a:gridCol w="1993877">
                  <a:extLst>
                    <a:ext uri="{9D8B030D-6E8A-4147-A177-3AD203B41FA5}">
                      <a16:colId xmlns:a16="http://schemas.microsoft.com/office/drawing/2014/main" val="3222475695"/>
                    </a:ext>
                  </a:extLst>
                </a:gridCol>
              </a:tblGrid>
              <a:tr h="219069">
                <a:tc>
                  <a:txBody>
                    <a:bodyPr/>
                    <a:lstStyle/>
                    <a:p>
                      <a:pPr>
                        <a:lnSpc>
                          <a:spcPct val="115000"/>
                        </a:lnSpc>
                        <a:spcAft>
                          <a:spcPts val="0"/>
                        </a:spcAft>
                      </a:pPr>
                      <a:r>
                        <a:rPr lang="es-ES_tradnl" sz="900">
                          <a:effectLst/>
                        </a:rPr>
                        <a:t>ESTRUCTURA Y ORGANIZACIÓN </a:t>
                      </a:r>
                      <a:endParaRPr lang="es-MX"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ES_tradnl" sz="900">
                          <a:effectLst/>
                        </a:rPr>
                        <a:t>VALORACIÓN</a:t>
                      </a:r>
                      <a:endParaRPr lang="es-MX"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854487615"/>
                  </a:ext>
                </a:extLst>
              </a:tr>
              <a:tr h="219069">
                <a:tc>
                  <a:txBody>
                    <a:bodyPr/>
                    <a:lstStyle/>
                    <a:p>
                      <a:pPr>
                        <a:lnSpc>
                          <a:spcPct val="115000"/>
                        </a:lnSpc>
                        <a:spcAft>
                          <a:spcPts val="0"/>
                        </a:spcAft>
                      </a:pPr>
                      <a:r>
                        <a:rPr lang="es-ES_tradnl" sz="900">
                          <a:effectLst/>
                        </a:rPr>
                        <a:t> Organización en todo el material o fichas  adecuada</a:t>
                      </a:r>
                      <a:endParaRPr lang="es-MX"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ES_tradnl" sz="900">
                          <a:effectLst/>
                        </a:rPr>
                        <a:t>      </a:t>
                      </a:r>
                      <a:r>
                        <a:rPr lang="es-MX" sz="900">
                          <a:effectLst/>
                        </a:rPr>
                        <a:t> </a:t>
                      </a:r>
                      <a:endParaRPr lang="es-MX"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284801882"/>
                  </a:ext>
                </a:extLst>
              </a:tr>
              <a:tr h="312346">
                <a:tc>
                  <a:txBody>
                    <a:bodyPr/>
                    <a:lstStyle/>
                    <a:p>
                      <a:pPr>
                        <a:lnSpc>
                          <a:spcPct val="115000"/>
                        </a:lnSpc>
                        <a:spcAft>
                          <a:spcPts val="0"/>
                        </a:spcAft>
                      </a:pPr>
                      <a:r>
                        <a:rPr lang="es-ES_tradnl" sz="900">
                          <a:effectLst/>
                        </a:rPr>
                        <a:t>El material es durable y enmicado  </a:t>
                      </a:r>
                      <a:endParaRPr lang="es-MX"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ES_tradnl" sz="900">
                          <a:effectLst/>
                        </a:rPr>
                        <a:t>      </a:t>
                      </a:r>
                      <a:r>
                        <a:rPr lang="es-MX" sz="900">
                          <a:effectLst/>
                        </a:rPr>
                        <a:t> </a:t>
                      </a:r>
                      <a:endParaRPr lang="es-MX"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931088035"/>
                  </a:ext>
                </a:extLst>
              </a:tr>
              <a:tr h="241316">
                <a:tc>
                  <a:txBody>
                    <a:bodyPr/>
                    <a:lstStyle/>
                    <a:p>
                      <a:pPr>
                        <a:lnSpc>
                          <a:spcPct val="115000"/>
                        </a:lnSpc>
                        <a:spcAft>
                          <a:spcPts val="0"/>
                        </a:spcAft>
                      </a:pPr>
                      <a:r>
                        <a:rPr lang="es-ES_tradnl" sz="900">
                          <a:effectLst/>
                        </a:rPr>
                        <a:t>3 fichas con su estructura didáctica</a:t>
                      </a:r>
                      <a:endParaRPr lang="es-MX"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ES_tradnl" sz="900">
                          <a:effectLst/>
                        </a:rPr>
                        <a:t>      </a:t>
                      </a:r>
                      <a:r>
                        <a:rPr lang="es-MX" sz="900">
                          <a:effectLst/>
                        </a:rPr>
                        <a:t> </a:t>
                      </a:r>
                      <a:endParaRPr lang="es-MX"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313891277"/>
                  </a:ext>
                </a:extLst>
              </a:tr>
              <a:tr h="219069">
                <a:tc>
                  <a:txBody>
                    <a:bodyPr/>
                    <a:lstStyle/>
                    <a:p>
                      <a:pPr>
                        <a:lnSpc>
                          <a:spcPct val="115000"/>
                        </a:lnSpc>
                        <a:spcAft>
                          <a:spcPts val="0"/>
                        </a:spcAft>
                      </a:pPr>
                      <a:r>
                        <a:rPr lang="es-ES_tradnl" sz="900">
                          <a:effectLst/>
                        </a:rPr>
                        <a:t>DESTINATARIOS</a:t>
                      </a:r>
                      <a:endParaRPr lang="es-MX"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0"/>
                        </a:spcAft>
                      </a:pPr>
                      <a:r>
                        <a:rPr lang="es-ES_tradnl" sz="900">
                          <a:effectLst/>
                        </a:rPr>
                        <a:t> </a:t>
                      </a:r>
                      <a:endParaRPr lang="es-MX"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281612387"/>
                  </a:ext>
                </a:extLst>
              </a:tr>
              <a:tr h="219069">
                <a:tc>
                  <a:txBody>
                    <a:bodyPr/>
                    <a:lstStyle/>
                    <a:p>
                      <a:pPr>
                        <a:lnSpc>
                          <a:spcPct val="115000"/>
                        </a:lnSpc>
                        <a:spcAft>
                          <a:spcPts val="0"/>
                        </a:spcAft>
                      </a:pPr>
                      <a:r>
                        <a:rPr lang="es-ES_tradnl" sz="900">
                          <a:effectLst/>
                        </a:rPr>
                        <a:t>Se puede utilizar con estudiantes  de distintas edades.</a:t>
                      </a:r>
                      <a:endParaRPr lang="es-MX"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ES_tradnl" sz="900">
                          <a:effectLst/>
                        </a:rPr>
                        <a:t>      </a:t>
                      </a:r>
                      <a:r>
                        <a:rPr lang="es-MX" sz="900">
                          <a:effectLst/>
                        </a:rPr>
                        <a:t> </a:t>
                      </a:r>
                      <a:endParaRPr lang="es-MX"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214843586"/>
                  </a:ext>
                </a:extLst>
              </a:tr>
              <a:tr h="290489">
                <a:tc>
                  <a:txBody>
                    <a:bodyPr/>
                    <a:lstStyle/>
                    <a:p>
                      <a:pPr>
                        <a:lnSpc>
                          <a:spcPct val="115000"/>
                        </a:lnSpc>
                        <a:spcAft>
                          <a:spcPts val="0"/>
                        </a:spcAft>
                      </a:pPr>
                      <a:r>
                        <a:rPr lang="es-ES_tradnl" sz="900">
                          <a:effectLst/>
                        </a:rPr>
                        <a:t>Propone actividades para diferentes dificultades en la materia de  historia</a:t>
                      </a:r>
                      <a:endParaRPr lang="es-MX"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ES_tradnl" sz="900">
                          <a:effectLst/>
                        </a:rPr>
                        <a:t>      </a:t>
                      </a:r>
                      <a:r>
                        <a:rPr lang="es-MX" sz="900">
                          <a:effectLst/>
                        </a:rPr>
                        <a:t> </a:t>
                      </a:r>
                      <a:endParaRPr lang="es-MX"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276126099"/>
                  </a:ext>
                </a:extLst>
              </a:tr>
              <a:tr h="238585">
                <a:tc>
                  <a:txBody>
                    <a:bodyPr/>
                    <a:lstStyle/>
                    <a:p>
                      <a:pPr>
                        <a:lnSpc>
                          <a:spcPct val="115000"/>
                        </a:lnSpc>
                        <a:spcAft>
                          <a:spcPts val="0"/>
                        </a:spcAft>
                      </a:pPr>
                      <a:r>
                        <a:rPr lang="es-ES_tradnl" sz="900">
                          <a:effectLst/>
                        </a:rPr>
                        <a:t>Trae orientaciones para el profesor y alumnos</a:t>
                      </a:r>
                      <a:endParaRPr lang="es-MX"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ES_tradnl" sz="900">
                          <a:effectLst/>
                        </a:rPr>
                        <a:t>      </a:t>
                      </a:r>
                      <a:r>
                        <a:rPr lang="es-MX" sz="900">
                          <a:effectLst/>
                        </a:rPr>
                        <a:t> </a:t>
                      </a:r>
                      <a:endParaRPr lang="es-MX"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059589839"/>
                  </a:ext>
                </a:extLst>
              </a:tr>
              <a:tr h="219069">
                <a:tc>
                  <a:txBody>
                    <a:bodyPr/>
                    <a:lstStyle/>
                    <a:p>
                      <a:pPr>
                        <a:lnSpc>
                          <a:spcPct val="115000"/>
                        </a:lnSpc>
                        <a:spcAft>
                          <a:spcPts val="0"/>
                        </a:spcAft>
                      </a:pPr>
                      <a:r>
                        <a:rPr lang="es-ES_tradnl" sz="900">
                          <a:effectLst/>
                        </a:rPr>
                        <a:t>OBJETIVOS</a:t>
                      </a:r>
                      <a:endParaRPr lang="es-MX"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0"/>
                        </a:spcAft>
                      </a:pPr>
                      <a:r>
                        <a:rPr lang="es-ES_tradnl" sz="900">
                          <a:effectLst/>
                        </a:rPr>
                        <a:t> </a:t>
                      </a:r>
                      <a:endParaRPr lang="es-MX"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521137946"/>
                  </a:ext>
                </a:extLst>
              </a:tr>
              <a:tr h="219069">
                <a:tc>
                  <a:txBody>
                    <a:bodyPr/>
                    <a:lstStyle/>
                    <a:p>
                      <a:pPr>
                        <a:lnSpc>
                          <a:spcPct val="115000"/>
                        </a:lnSpc>
                        <a:spcAft>
                          <a:spcPts val="0"/>
                        </a:spcAft>
                      </a:pPr>
                      <a:r>
                        <a:rPr lang="es-ES_tradnl" sz="900">
                          <a:effectLst/>
                        </a:rPr>
                        <a:t>Se explicitan los objetivos, investigar, exponer, aplicar, observar, etc.</a:t>
                      </a:r>
                      <a:endParaRPr lang="es-MX"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ES_tradnl" sz="900">
                          <a:effectLst/>
                        </a:rPr>
                        <a:t>      </a:t>
                      </a:r>
                      <a:r>
                        <a:rPr lang="es-MX" sz="900">
                          <a:effectLst/>
                        </a:rPr>
                        <a:t> </a:t>
                      </a:r>
                      <a:endParaRPr lang="es-MX"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791260613"/>
                  </a:ext>
                </a:extLst>
              </a:tr>
              <a:tr h="219069">
                <a:tc>
                  <a:txBody>
                    <a:bodyPr/>
                    <a:lstStyle/>
                    <a:p>
                      <a:pPr>
                        <a:lnSpc>
                          <a:spcPct val="115000"/>
                        </a:lnSpc>
                        <a:spcAft>
                          <a:spcPts val="0"/>
                        </a:spcAft>
                      </a:pPr>
                      <a:r>
                        <a:rPr lang="es-ES_tradnl" sz="900">
                          <a:effectLst/>
                        </a:rPr>
                        <a:t>ENFOQUE DIDÁCTICO</a:t>
                      </a:r>
                      <a:endParaRPr lang="es-MX"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0"/>
                        </a:spcAft>
                      </a:pPr>
                      <a:r>
                        <a:rPr lang="es-ES_tradnl" sz="900">
                          <a:effectLst/>
                        </a:rPr>
                        <a:t> </a:t>
                      </a:r>
                      <a:endParaRPr lang="es-MX"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194629635"/>
                  </a:ext>
                </a:extLst>
              </a:tr>
              <a:tr h="264082">
                <a:tc>
                  <a:txBody>
                    <a:bodyPr/>
                    <a:lstStyle/>
                    <a:p>
                      <a:pPr>
                        <a:lnSpc>
                          <a:spcPct val="115000"/>
                        </a:lnSpc>
                        <a:spcAft>
                          <a:spcPts val="0"/>
                        </a:spcAft>
                      </a:pPr>
                      <a:r>
                        <a:rPr lang="es-ES_tradnl" sz="900">
                          <a:effectLst/>
                        </a:rPr>
                        <a:t>Sirven los procesos históricos para explicar la historia en la mayoría</a:t>
                      </a:r>
                      <a:endParaRPr lang="es-MX"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ES_tradnl" sz="900">
                          <a:effectLst/>
                        </a:rPr>
                        <a:t>      </a:t>
                      </a:r>
                      <a:r>
                        <a:rPr lang="es-MX" sz="900">
                          <a:effectLst/>
                        </a:rPr>
                        <a:t> </a:t>
                      </a:r>
                      <a:endParaRPr lang="es-MX"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575032737"/>
                  </a:ext>
                </a:extLst>
              </a:tr>
              <a:tr h="219069">
                <a:tc>
                  <a:txBody>
                    <a:bodyPr/>
                    <a:lstStyle/>
                    <a:p>
                      <a:pPr>
                        <a:lnSpc>
                          <a:spcPct val="115000"/>
                        </a:lnSpc>
                        <a:spcAft>
                          <a:spcPts val="0"/>
                        </a:spcAft>
                      </a:pPr>
                      <a:r>
                        <a:rPr lang="es-ES_tradnl" sz="900">
                          <a:effectLst/>
                        </a:rPr>
                        <a:t>ASPECTO GRÁFICO</a:t>
                      </a:r>
                      <a:endParaRPr lang="es-MX"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0"/>
                        </a:spcAft>
                      </a:pPr>
                      <a:r>
                        <a:rPr lang="es-ES_tradnl" sz="900">
                          <a:effectLst/>
                        </a:rPr>
                        <a:t> </a:t>
                      </a:r>
                      <a:endParaRPr lang="es-MX"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756249275"/>
                  </a:ext>
                </a:extLst>
              </a:tr>
              <a:tr h="230390">
                <a:tc>
                  <a:txBody>
                    <a:bodyPr/>
                    <a:lstStyle/>
                    <a:p>
                      <a:pPr>
                        <a:lnSpc>
                          <a:spcPct val="115000"/>
                        </a:lnSpc>
                        <a:spcAft>
                          <a:spcPts val="0"/>
                        </a:spcAft>
                      </a:pPr>
                      <a:r>
                        <a:rPr lang="es-ES_tradnl" sz="900">
                          <a:effectLst/>
                        </a:rPr>
                        <a:t>Tamaño de letra, espacios, inicio, desarrollo, link, etc.</a:t>
                      </a:r>
                      <a:endParaRPr lang="es-MX"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ES_tradnl" sz="900">
                          <a:effectLst/>
                        </a:rPr>
                        <a:t>      </a:t>
                      </a:r>
                      <a:r>
                        <a:rPr lang="es-MX" sz="900">
                          <a:effectLst/>
                        </a:rPr>
                        <a:t> </a:t>
                      </a:r>
                      <a:endParaRPr lang="es-MX"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922231355"/>
                  </a:ext>
                </a:extLst>
              </a:tr>
              <a:tr h="304149">
                <a:tc>
                  <a:txBody>
                    <a:bodyPr/>
                    <a:lstStyle/>
                    <a:p>
                      <a:pPr>
                        <a:lnSpc>
                          <a:spcPct val="115000"/>
                        </a:lnSpc>
                        <a:spcAft>
                          <a:spcPts val="0"/>
                        </a:spcAft>
                      </a:pPr>
                      <a:r>
                        <a:rPr lang="es-ES_tradnl" sz="900">
                          <a:effectLst/>
                        </a:rPr>
                        <a:t>Anexa imágenes  y ejemplos</a:t>
                      </a:r>
                      <a:endParaRPr lang="es-MX"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ES_tradnl" sz="900">
                          <a:effectLst/>
                        </a:rPr>
                        <a:t>      </a:t>
                      </a:r>
                      <a:r>
                        <a:rPr lang="es-MX" sz="900">
                          <a:effectLst/>
                        </a:rPr>
                        <a:t> </a:t>
                      </a:r>
                      <a:endParaRPr lang="es-MX"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636359689"/>
                  </a:ext>
                </a:extLst>
              </a:tr>
              <a:tr h="219069">
                <a:tc>
                  <a:txBody>
                    <a:bodyPr/>
                    <a:lstStyle/>
                    <a:p>
                      <a:pPr>
                        <a:lnSpc>
                          <a:spcPct val="115000"/>
                        </a:lnSpc>
                        <a:spcAft>
                          <a:spcPts val="0"/>
                        </a:spcAft>
                      </a:pPr>
                      <a:r>
                        <a:rPr lang="es-ES_tradnl" sz="900">
                          <a:effectLst/>
                        </a:rPr>
                        <a:t>ACTIVIDADES</a:t>
                      </a:r>
                      <a:endParaRPr lang="es-MX"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0"/>
                        </a:spcAft>
                      </a:pPr>
                      <a:r>
                        <a:rPr lang="es-ES_tradnl" sz="900">
                          <a:effectLst/>
                        </a:rPr>
                        <a:t> </a:t>
                      </a:r>
                      <a:endParaRPr lang="es-MX"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467970983"/>
                  </a:ext>
                </a:extLst>
              </a:tr>
              <a:tr h="259528">
                <a:tc>
                  <a:txBody>
                    <a:bodyPr/>
                    <a:lstStyle/>
                    <a:p>
                      <a:pPr>
                        <a:lnSpc>
                          <a:spcPct val="115000"/>
                        </a:lnSpc>
                        <a:spcAft>
                          <a:spcPts val="0"/>
                        </a:spcAft>
                      </a:pPr>
                      <a:r>
                        <a:rPr lang="es-ES_tradnl" sz="900">
                          <a:effectLst/>
                        </a:rPr>
                        <a:t>El tipo de actividades guardan relación con el enfoque metodológico que propone</a:t>
                      </a:r>
                      <a:endParaRPr lang="es-MX"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ES_tradnl" sz="900">
                          <a:effectLst/>
                        </a:rPr>
                        <a:t>      </a:t>
                      </a:r>
                      <a:r>
                        <a:rPr lang="es-MX" sz="900">
                          <a:effectLst/>
                        </a:rPr>
                        <a:t> </a:t>
                      </a:r>
                      <a:endParaRPr lang="es-MX"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552954690"/>
                  </a:ext>
                </a:extLst>
              </a:tr>
              <a:tr h="219069">
                <a:tc>
                  <a:txBody>
                    <a:bodyPr/>
                    <a:lstStyle/>
                    <a:p>
                      <a:pPr>
                        <a:lnSpc>
                          <a:spcPct val="115000"/>
                        </a:lnSpc>
                        <a:spcAft>
                          <a:spcPts val="0"/>
                        </a:spcAft>
                      </a:pPr>
                      <a:r>
                        <a:rPr lang="es-ES_tradnl" sz="900">
                          <a:effectLst/>
                        </a:rPr>
                        <a:t>Se reproducen  con facilidad y se llega a un propósito </a:t>
                      </a:r>
                      <a:endParaRPr lang="es-MX"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ES_tradnl" sz="900">
                          <a:effectLst/>
                        </a:rPr>
                        <a:t>      </a:t>
                      </a:r>
                      <a:r>
                        <a:rPr lang="es-MX" sz="900">
                          <a:effectLst/>
                        </a:rPr>
                        <a:t> </a:t>
                      </a:r>
                      <a:endParaRPr lang="es-MX"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785656053"/>
                  </a:ext>
                </a:extLst>
              </a:tr>
              <a:tr h="271368">
                <a:tc>
                  <a:txBody>
                    <a:bodyPr/>
                    <a:lstStyle/>
                    <a:p>
                      <a:pPr>
                        <a:lnSpc>
                          <a:spcPct val="115000"/>
                        </a:lnSpc>
                        <a:spcAft>
                          <a:spcPts val="0"/>
                        </a:spcAft>
                      </a:pPr>
                      <a:r>
                        <a:rPr lang="es-ES_tradnl" sz="900">
                          <a:effectLst/>
                        </a:rPr>
                        <a:t>Propone actividades autónomas, binas, tríos, cuartetas, trabajo colaborativo </a:t>
                      </a:r>
                      <a:endParaRPr lang="es-MX"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ES_tradnl" sz="900">
                          <a:effectLst/>
                        </a:rPr>
                        <a:t>      </a:t>
                      </a:r>
                      <a:r>
                        <a:rPr lang="es-MX" sz="900">
                          <a:effectLst/>
                        </a:rPr>
                        <a:t> </a:t>
                      </a:r>
                      <a:endParaRPr lang="es-MX"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868619910"/>
                  </a:ext>
                </a:extLst>
              </a:tr>
              <a:tr h="220372">
                <a:tc>
                  <a:txBody>
                    <a:bodyPr/>
                    <a:lstStyle/>
                    <a:p>
                      <a:pPr>
                        <a:lnSpc>
                          <a:spcPct val="115000"/>
                        </a:lnSpc>
                        <a:spcAft>
                          <a:spcPts val="0"/>
                        </a:spcAft>
                      </a:pPr>
                      <a:r>
                        <a:rPr lang="es-ES_tradnl" sz="900">
                          <a:effectLst/>
                        </a:rPr>
                        <a:t>Uso adecuado del tiempo </a:t>
                      </a:r>
                      <a:endParaRPr lang="es-MX"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ES_tradnl" sz="900">
                          <a:effectLst/>
                        </a:rPr>
                        <a:t>      </a:t>
                      </a:r>
                      <a:r>
                        <a:rPr lang="es-MX" sz="900">
                          <a:effectLst/>
                        </a:rPr>
                        <a:t> </a:t>
                      </a:r>
                      <a:endParaRPr lang="es-MX"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518124763"/>
                  </a:ext>
                </a:extLst>
              </a:tr>
              <a:tr h="294133">
                <a:tc>
                  <a:txBody>
                    <a:bodyPr/>
                    <a:lstStyle/>
                    <a:p>
                      <a:pPr>
                        <a:lnSpc>
                          <a:spcPct val="115000"/>
                        </a:lnSpc>
                        <a:spcAft>
                          <a:spcPts val="0"/>
                        </a:spcAft>
                      </a:pPr>
                      <a:r>
                        <a:rPr lang="es-ES_tradnl" sz="900">
                          <a:effectLst/>
                        </a:rPr>
                        <a:t>Las actividades son creativas, uso de material reciclado o interactivas</a:t>
                      </a:r>
                      <a:endParaRPr lang="es-MX"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ES_tradnl" sz="900">
                          <a:effectLst/>
                        </a:rPr>
                        <a:t>      </a:t>
                      </a:r>
                      <a:r>
                        <a:rPr lang="es-MX" sz="900">
                          <a:effectLst/>
                        </a:rPr>
                        <a:t> </a:t>
                      </a:r>
                      <a:endParaRPr lang="es-MX"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370724933"/>
                  </a:ext>
                </a:extLst>
              </a:tr>
              <a:tr h="233119">
                <a:tc>
                  <a:txBody>
                    <a:bodyPr/>
                    <a:lstStyle/>
                    <a:p>
                      <a:pPr>
                        <a:lnSpc>
                          <a:spcPct val="115000"/>
                        </a:lnSpc>
                        <a:spcAft>
                          <a:spcPts val="0"/>
                        </a:spcAft>
                      </a:pPr>
                      <a:r>
                        <a:rPr lang="es-ES_tradnl" sz="900">
                          <a:effectLst/>
                        </a:rPr>
                        <a:t>Ubica los siglos, comprende el periodo, ordena cronológicamente, etc. </a:t>
                      </a:r>
                      <a:endParaRPr lang="es-MX"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ES_tradnl" sz="900">
                          <a:effectLst/>
                        </a:rPr>
                        <a:t>      </a:t>
                      </a:r>
                      <a:r>
                        <a:rPr lang="es-MX" sz="900">
                          <a:effectLst/>
                        </a:rPr>
                        <a:t> </a:t>
                      </a:r>
                      <a:endParaRPr lang="es-MX"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556876590"/>
                  </a:ext>
                </a:extLst>
              </a:tr>
              <a:tr h="233119">
                <a:tc>
                  <a:txBody>
                    <a:bodyPr/>
                    <a:lstStyle/>
                    <a:p>
                      <a:pPr>
                        <a:lnSpc>
                          <a:spcPct val="115000"/>
                        </a:lnSpc>
                        <a:spcAft>
                          <a:spcPts val="0"/>
                        </a:spcAft>
                      </a:pPr>
                      <a:r>
                        <a:rPr lang="es-ES_tradnl" sz="900">
                          <a:effectLst/>
                        </a:rPr>
                        <a:t>Manejo de TIC</a:t>
                      </a:r>
                      <a:endParaRPr lang="es-MX"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ES_tradnl" sz="900">
                          <a:effectLst/>
                        </a:rPr>
                        <a:t>      </a:t>
                      </a:r>
                      <a:r>
                        <a:rPr lang="es-MX" sz="900">
                          <a:effectLst/>
                        </a:rPr>
                        <a:t> </a:t>
                      </a:r>
                      <a:endParaRPr lang="es-MX"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9875887"/>
                  </a:ext>
                </a:extLst>
              </a:tr>
              <a:tr h="219069">
                <a:tc>
                  <a:txBody>
                    <a:bodyPr/>
                    <a:lstStyle/>
                    <a:p>
                      <a:pPr>
                        <a:lnSpc>
                          <a:spcPct val="115000"/>
                        </a:lnSpc>
                        <a:spcAft>
                          <a:spcPts val="0"/>
                        </a:spcAft>
                      </a:pPr>
                      <a:r>
                        <a:rPr lang="es-ES_tradnl" sz="900">
                          <a:effectLst/>
                        </a:rPr>
                        <a:t>EVALUACIÓN</a:t>
                      </a:r>
                      <a:endParaRPr lang="es-MX"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0"/>
                        </a:spcAft>
                      </a:pPr>
                      <a:r>
                        <a:rPr lang="es-ES_tradnl" sz="900">
                          <a:effectLst/>
                        </a:rPr>
                        <a:t> </a:t>
                      </a:r>
                      <a:endParaRPr lang="es-MX"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296208179"/>
                  </a:ext>
                </a:extLst>
              </a:tr>
              <a:tr h="219069">
                <a:tc>
                  <a:txBody>
                    <a:bodyPr/>
                    <a:lstStyle/>
                    <a:p>
                      <a:pPr>
                        <a:lnSpc>
                          <a:spcPct val="115000"/>
                        </a:lnSpc>
                        <a:spcAft>
                          <a:spcPts val="0"/>
                        </a:spcAft>
                      </a:pPr>
                      <a:r>
                        <a:rPr lang="es-ES_tradnl" sz="900">
                          <a:effectLst/>
                        </a:rPr>
                        <a:t>Incluye actividades evaluación o cierre</a:t>
                      </a:r>
                      <a:endParaRPr lang="es-MX"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ES_tradnl" sz="900">
                          <a:effectLst/>
                        </a:rPr>
                        <a:t>      </a:t>
                      </a:r>
                      <a:r>
                        <a:rPr lang="es-MX" sz="900">
                          <a:effectLst/>
                        </a:rPr>
                        <a:t> </a:t>
                      </a:r>
                      <a:endParaRPr lang="es-MX"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178350774"/>
                  </a:ext>
                </a:extLst>
              </a:tr>
              <a:tr h="219069">
                <a:tc>
                  <a:txBody>
                    <a:bodyPr/>
                    <a:lstStyle/>
                    <a:p>
                      <a:pPr>
                        <a:lnSpc>
                          <a:spcPct val="115000"/>
                        </a:lnSpc>
                        <a:spcAft>
                          <a:spcPts val="0"/>
                        </a:spcAft>
                      </a:pPr>
                      <a:r>
                        <a:rPr lang="es-ES_tradnl" sz="900">
                          <a:effectLst/>
                        </a:rPr>
                        <a:t>Incluye actividades de autoevaluación</a:t>
                      </a:r>
                      <a:endParaRPr lang="es-MX"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ES_tradnl" sz="900">
                          <a:effectLst/>
                        </a:rPr>
                        <a:t>      </a:t>
                      </a:r>
                      <a:r>
                        <a:rPr lang="es-MX" sz="900">
                          <a:effectLst/>
                        </a:rPr>
                        <a:t> </a:t>
                      </a:r>
                      <a:endParaRPr lang="es-MX" sz="9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991618791"/>
                  </a:ext>
                </a:extLst>
              </a:tr>
              <a:tr h="219069">
                <a:tc>
                  <a:txBody>
                    <a:bodyPr/>
                    <a:lstStyle/>
                    <a:p>
                      <a:pPr>
                        <a:lnSpc>
                          <a:spcPct val="115000"/>
                        </a:lnSpc>
                        <a:spcAft>
                          <a:spcPts val="0"/>
                        </a:spcAft>
                      </a:pPr>
                      <a:r>
                        <a:rPr lang="es-ES_tradnl" sz="900">
                          <a:effectLst/>
                        </a:rPr>
                        <a:t>Cierre de actividad Global </a:t>
                      </a:r>
                      <a:endParaRPr lang="es-MX"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ES_tradnl" sz="900" dirty="0">
                          <a:effectLst/>
                        </a:rPr>
                        <a:t>      </a:t>
                      </a:r>
                      <a:r>
                        <a:rPr lang="es-MX" sz="900" dirty="0">
                          <a:effectLst/>
                        </a:rPr>
                        <a:t> </a:t>
                      </a:r>
                      <a:endParaRPr lang="es-MX"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294831981"/>
                  </a:ext>
                </a:extLst>
              </a:tr>
            </a:tbl>
          </a:graphicData>
        </a:graphic>
      </p:graphicFrame>
      <p:pic>
        <p:nvPicPr>
          <p:cNvPr id="5261" name="Imagen 60" descr="emoticon_mal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02140" y="920062"/>
            <a:ext cx="539123" cy="792085"/>
          </a:xfrm>
          <a:prstGeom prst="rect">
            <a:avLst/>
          </a:prstGeom>
          <a:noFill/>
          <a:extLst>
            <a:ext uri="{909E8E84-426E-40DD-AFC4-6F175D3DCCD1}">
              <a14:hiddenFill xmlns:a14="http://schemas.microsoft.com/office/drawing/2010/main">
                <a:solidFill>
                  <a:srgbClr val="FFFFFF"/>
                </a:solidFill>
              </a14:hiddenFill>
            </a:ext>
          </a:extLst>
        </p:spPr>
      </p:pic>
      <p:pic>
        <p:nvPicPr>
          <p:cNvPr id="5260" name="Imagen 59" descr="emoticon_regula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02140" y="908050"/>
            <a:ext cx="539123" cy="750395"/>
          </a:xfrm>
          <a:prstGeom prst="rect">
            <a:avLst/>
          </a:prstGeom>
          <a:noFill/>
          <a:extLst>
            <a:ext uri="{909E8E84-426E-40DD-AFC4-6F175D3DCCD1}">
              <a14:hiddenFill xmlns:a14="http://schemas.microsoft.com/office/drawing/2010/main">
                <a:solidFill>
                  <a:srgbClr val="FFFFFF"/>
                </a:solidFill>
              </a14:hiddenFill>
            </a:ext>
          </a:extLst>
        </p:spPr>
      </p:pic>
      <p:pic>
        <p:nvPicPr>
          <p:cNvPr id="5259" name="Imagen 58" descr="emoticon_buen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02140" y="920062"/>
            <a:ext cx="539123" cy="792085"/>
          </a:xfrm>
          <a:prstGeom prst="rect">
            <a:avLst/>
          </a:prstGeom>
          <a:noFill/>
          <a:extLst>
            <a:ext uri="{909E8E84-426E-40DD-AFC4-6F175D3DCCD1}">
              <a14:hiddenFill xmlns:a14="http://schemas.microsoft.com/office/drawing/2010/main">
                <a:solidFill>
                  <a:srgbClr val="FFFFFF"/>
                </a:solidFill>
              </a14:hiddenFill>
            </a:ext>
          </a:extLst>
        </p:spPr>
      </p:pic>
      <p:pic>
        <p:nvPicPr>
          <p:cNvPr id="5258" name="Imagen 2" descr="emoticon_mal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02140" y="920062"/>
            <a:ext cx="539123" cy="792085"/>
          </a:xfrm>
          <a:prstGeom prst="rect">
            <a:avLst/>
          </a:prstGeom>
          <a:noFill/>
          <a:extLst>
            <a:ext uri="{909E8E84-426E-40DD-AFC4-6F175D3DCCD1}">
              <a14:hiddenFill xmlns:a14="http://schemas.microsoft.com/office/drawing/2010/main">
                <a:solidFill>
                  <a:srgbClr val="FFFFFF"/>
                </a:solidFill>
              </a14:hiddenFill>
            </a:ext>
          </a:extLst>
        </p:spPr>
      </p:pic>
      <p:pic>
        <p:nvPicPr>
          <p:cNvPr id="5257" name="Imagen 3" descr="emoticon_regula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02140" y="908050"/>
            <a:ext cx="539123" cy="750395"/>
          </a:xfrm>
          <a:prstGeom prst="rect">
            <a:avLst/>
          </a:prstGeom>
          <a:noFill/>
          <a:extLst>
            <a:ext uri="{909E8E84-426E-40DD-AFC4-6F175D3DCCD1}">
              <a14:hiddenFill xmlns:a14="http://schemas.microsoft.com/office/drawing/2010/main">
                <a:solidFill>
                  <a:srgbClr val="FFFFFF"/>
                </a:solidFill>
              </a14:hiddenFill>
            </a:ext>
          </a:extLst>
        </p:spPr>
      </p:pic>
      <p:pic>
        <p:nvPicPr>
          <p:cNvPr id="5256" name="Imagen 61" descr="emoticon_buen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02140" y="920062"/>
            <a:ext cx="539123" cy="792085"/>
          </a:xfrm>
          <a:prstGeom prst="rect">
            <a:avLst/>
          </a:prstGeom>
          <a:noFill/>
          <a:extLst>
            <a:ext uri="{909E8E84-426E-40DD-AFC4-6F175D3DCCD1}">
              <a14:hiddenFill xmlns:a14="http://schemas.microsoft.com/office/drawing/2010/main">
                <a:solidFill>
                  <a:srgbClr val="FFFFFF"/>
                </a:solidFill>
              </a14:hiddenFill>
            </a:ext>
          </a:extLst>
        </p:spPr>
      </p:pic>
      <p:pic>
        <p:nvPicPr>
          <p:cNvPr id="5255" name="Imagen 62" descr="emoticon_mal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02140" y="920062"/>
            <a:ext cx="539123" cy="792085"/>
          </a:xfrm>
          <a:prstGeom prst="rect">
            <a:avLst/>
          </a:prstGeom>
          <a:noFill/>
          <a:extLst>
            <a:ext uri="{909E8E84-426E-40DD-AFC4-6F175D3DCCD1}">
              <a14:hiddenFill xmlns:a14="http://schemas.microsoft.com/office/drawing/2010/main">
                <a:solidFill>
                  <a:srgbClr val="FFFFFF"/>
                </a:solidFill>
              </a14:hiddenFill>
            </a:ext>
          </a:extLst>
        </p:spPr>
      </p:pic>
      <p:pic>
        <p:nvPicPr>
          <p:cNvPr id="5254" name="Imagen 63" descr="emoticon_regula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02140" y="908050"/>
            <a:ext cx="539123" cy="750395"/>
          </a:xfrm>
          <a:prstGeom prst="rect">
            <a:avLst/>
          </a:prstGeom>
          <a:noFill/>
          <a:extLst>
            <a:ext uri="{909E8E84-426E-40DD-AFC4-6F175D3DCCD1}">
              <a14:hiddenFill xmlns:a14="http://schemas.microsoft.com/office/drawing/2010/main">
                <a:solidFill>
                  <a:srgbClr val="FFFFFF"/>
                </a:solidFill>
              </a14:hiddenFill>
            </a:ext>
          </a:extLst>
        </p:spPr>
      </p:pic>
      <p:pic>
        <p:nvPicPr>
          <p:cNvPr id="5253" name="Imagen 64" descr="emoticon_buen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02140" y="920062"/>
            <a:ext cx="539123" cy="792085"/>
          </a:xfrm>
          <a:prstGeom prst="rect">
            <a:avLst/>
          </a:prstGeom>
          <a:noFill/>
          <a:extLst>
            <a:ext uri="{909E8E84-426E-40DD-AFC4-6F175D3DCCD1}">
              <a14:hiddenFill xmlns:a14="http://schemas.microsoft.com/office/drawing/2010/main">
                <a:solidFill>
                  <a:srgbClr val="FFFFFF"/>
                </a:solidFill>
              </a14:hiddenFill>
            </a:ext>
          </a:extLst>
        </p:spPr>
      </p:pic>
      <p:pic>
        <p:nvPicPr>
          <p:cNvPr id="5252" name="Imagen 65" descr="emoticon_mal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02140" y="920062"/>
            <a:ext cx="539123" cy="792085"/>
          </a:xfrm>
          <a:prstGeom prst="rect">
            <a:avLst/>
          </a:prstGeom>
          <a:noFill/>
          <a:extLst>
            <a:ext uri="{909E8E84-426E-40DD-AFC4-6F175D3DCCD1}">
              <a14:hiddenFill xmlns:a14="http://schemas.microsoft.com/office/drawing/2010/main">
                <a:solidFill>
                  <a:srgbClr val="FFFFFF"/>
                </a:solidFill>
              </a14:hiddenFill>
            </a:ext>
          </a:extLst>
        </p:spPr>
      </p:pic>
      <p:pic>
        <p:nvPicPr>
          <p:cNvPr id="5251" name="Imagen 66" descr="emoticon_regula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02140" y="908050"/>
            <a:ext cx="539123" cy="750395"/>
          </a:xfrm>
          <a:prstGeom prst="rect">
            <a:avLst/>
          </a:prstGeom>
          <a:noFill/>
          <a:extLst>
            <a:ext uri="{909E8E84-426E-40DD-AFC4-6F175D3DCCD1}">
              <a14:hiddenFill xmlns:a14="http://schemas.microsoft.com/office/drawing/2010/main">
                <a:solidFill>
                  <a:srgbClr val="FFFFFF"/>
                </a:solidFill>
              </a14:hiddenFill>
            </a:ext>
          </a:extLst>
        </p:spPr>
      </p:pic>
      <p:pic>
        <p:nvPicPr>
          <p:cNvPr id="5250" name="Imagen 67" descr="emoticon_buen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02140" y="920062"/>
            <a:ext cx="539123" cy="792085"/>
          </a:xfrm>
          <a:prstGeom prst="rect">
            <a:avLst/>
          </a:prstGeom>
          <a:noFill/>
          <a:extLst>
            <a:ext uri="{909E8E84-426E-40DD-AFC4-6F175D3DCCD1}">
              <a14:hiddenFill xmlns:a14="http://schemas.microsoft.com/office/drawing/2010/main">
                <a:solidFill>
                  <a:srgbClr val="FFFFFF"/>
                </a:solidFill>
              </a14:hiddenFill>
            </a:ext>
          </a:extLst>
        </p:spPr>
      </p:pic>
      <p:pic>
        <p:nvPicPr>
          <p:cNvPr id="5249" name="Imagen 68" descr="emoticon_mal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02140" y="920062"/>
            <a:ext cx="539123" cy="792085"/>
          </a:xfrm>
          <a:prstGeom prst="rect">
            <a:avLst/>
          </a:prstGeom>
          <a:noFill/>
          <a:extLst>
            <a:ext uri="{909E8E84-426E-40DD-AFC4-6F175D3DCCD1}">
              <a14:hiddenFill xmlns:a14="http://schemas.microsoft.com/office/drawing/2010/main">
                <a:solidFill>
                  <a:srgbClr val="FFFFFF"/>
                </a:solidFill>
              </a14:hiddenFill>
            </a:ext>
          </a:extLst>
        </p:spPr>
      </p:pic>
      <p:pic>
        <p:nvPicPr>
          <p:cNvPr id="5248" name="Imagen 69" descr="emoticon_regula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02140" y="908050"/>
            <a:ext cx="539123" cy="750395"/>
          </a:xfrm>
          <a:prstGeom prst="rect">
            <a:avLst/>
          </a:prstGeom>
          <a:noFill/>
          <a:extLst>
            <a:ext uri="{909E8E84-426E-40DD-AFC4-6F175D3DCCD1}">
              <a14:hiddenFill xmlns:a14="http://schemas.microsoft.com/office/drawing/2010/main">
                <a:solidFill>
                  <a:srgbClr val="FFFFFF"/>
                </a:solidFill>
              </a14:hiddenFill>
            </a:ext>
          </a:extLst>
        </p:spPr>
      </p:pic>
      <p:pic>
        <p:nvPicPr>
          <p:cNvPr id="5247" name="Imagen 70" descr="emoticon_buen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02140" y="920062"/>
            <a:ext cx="539123" cy="792085"/>
          </a:xfrm>
          <a:prstGeom prst="rect">
            <a:avLst/>
          </a:prstGeom>
          <a:noFill/>
          <a:extLst>
            <a:ext uri="{909E8E84-426E-40DD-AFC4-6F175D3DCCD1}">
              <a14:hiddenFill xmlns:a14="http://schemas.microsoft.com/office/drawing/2010/main">
                <a:solidFill>
                  <a:srgbClr val="FFFFFF"/>
                </a:solidFill>
              </a14:hiddenFill>
            </a:ext>
          </a:extLst>
        </p:spPr>
      </p:pic>
      <p:pic>
        <p:nvPicPr>
          <p:cNvPr id="5246" name="Imagen 71" descr="emoticon_mal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02140" y="920062"/>
            <a:ext cx="539123" cy="792085"/>
          </a:xfrm>
          <a:prstGeom prst="rect">
            <a:avLst/>
          </a:prstGeom>
          <a:noFill/>
          <a:extLst>
            <a:ext uri="{909E8E84-426E-40DD-AFC4-6F175D3DCCD1}">
              <a14:hiddenFill xmlns:a14="http://schemas.microsoft.com/office/drawing/2010/main">
                <a:solidFill>
                  <a:srgbClr val="FFFFFF"/>
                </a:solidFill>
              </a14:hiddenFill>
            </a:ext>
          </a:extLst>
        </p:spPr>
      </p:pic>
      <p:pic>
        <p:nvPicPr>
          <p:cNvPr id="5245" name="Imagen 72" descr="emoticon_regula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02140" y="908050"/>
            <a:ext cx="539123" cy="750395"/>
          </a:xfrm>
          <a:prstGeom prst="rect">
            <a:avLst/>
          </a:prstGeom>
          <a:noFill/>
          <a:extLst>
            <a:ext uri="{909E8E84-426E-40DD-AFC4-6F175D3DCCD1}">
              <a14:hiddenFill xmlns:a14="http://schemas.microsoft.com/office/drawing/2010/main">
                <a:solidFill>
                  <a:srgbClr val="FFFFFF"/>
                </a:solidFill>
              </a14:hiddenFill>
            </a:ext>
          </a:extLst>
        </p:spPr>
      </p:pic>
      <p:pic>
        <p:nvPicPr>
          <p:cNvPr id="5244" name="Imagen 73" descr="emoticon_buen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02140" y="920062"/>
            <a:ext cx="539123" cy="792085"/>
          </a:xfrm>
          <a:prstGeom prst="rect">
            <a:avLst/>
          </a:prstGeom>
          <a:noFill/>
          <a:extLst>
            <a:ext uri="{909E8E84-426E-40DD-AFC4-6F175D3DCCD1}">
              <a14:hiddenFill xmlns:a14="http://schemas.microsoft.com/office/drawing/2010/main">
                <a:solidFill>
                  <a:srgbClr val="FFFFFF"/>
                </a:solidFill>
              </a14:hiddenFill>
            </a:ext>
          </a:extLst>
        </p:spPr>
      </p:pic>
      <p:pic>
        <p:nvPicPr>
          <p:cNvPr id="5243" name="Imagen 74" descr="emoticon_mal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02140" y="920062"/>
            <a:ext cx="539123" cy="792085"/>
          </a:xfrm>
          <a:prstGeom prst="rect">
            <a:avLst/>
          </a:prstGeom>
          <a:noFill/>
          <a:extLst>
            <a:ext uri="{909E8E84-426E-40DD-AFC4-6F175D3DCCD1}">
              <a14:hiddenFill xmlns:a14="http://schemas.microsoft.com/office/drawing/2010/main">
                <a:solidFill>
                  <a:srgbClr val="FFFFFF"/>
                </a:solidFill>
              </a14:hiddenFill>
            </a:ext>
          </a:extLst>
        </p:spPr>
      </p:pic>
      <p:pic>
        <p:nvPicPr>
          <p:cNvPr id="5242" name="Imagen 75" descr="emoticon_regula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02140" y="908050"/>
            <a:ext cx="539123" cy="750395"/>
          </a:xfrm>
          <a:prstGeom prst="rect">
            <a:avLst/>
          </a:prstGeom>
          <a:noFill/>
          <a:extLst>
            <a:ext uri="{909E8E84-426E-40DD-AFC4-6F175D3DCCD1}">
              <a14:hiddenFill xmlns:a14="http://schemas.microsoft.com/office/drawing/2010/main">
                <a:solidFill>
                  <a:srgbClr val="FFFFFF"/>
                </a:solidFill>
              </a14:hiddenFill>
            </a:ext>
          </a:extLst>
        </p:spPr>
      </p:pic>
      <p:pic>
        <p:nvPicPr>
          <p:cNvPr id="5241" name="Imagen 82" descr="emoticon_buen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02140" y="920062"/>
            <a:ext cx="539123" cy="792085"/>
          </a:xfrm>
          <a:prstGeom prst="rect">
            <a:avLst/>
          </a:prstGeom>
          <a:noFill/>
          <a:extLst>
            <a:ext uri="{909E8E84-426E-40DD-AFC4-6F175D3DCCD1}">
              <a14:hiddenFill xmlns:a14="http://schemas.microsoft.com/office/drawing/2010/main">
                <a:solidFill>
                  <a:srgbClr val="FFFFFF"/>
                </a:solidFill>
              </a14:hiddenFill>
            </a:ext>
          </a:extLst>
        </p:spPr>
      </p:pic>
      <p:pic>
        <p:nvPicPr>
          <p:cNvPr id="5240" name="Imagen 83" descr="emoticon_mal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02140" y="920062"/>
            <a:ext cx="539123" cy="792085"/>
          </a:xfrm>
          <a:prstGeom prst="rect">
            <a:avLst/>
          </a:prstGeom>
          <a:noFill/>
          <a:extLst>
            <a:ext uri="{909E8E84-426E-40DD-AFC4-6F175D3DCCD1}">
              <a14:hiddenFill xmlns:a14="http://schemas.microsoft.com/office/drawing/2010/main">
                <a:solidFill>
                  <a:srgbClr val="FFFFFF"/>
                </a:solidFill>
              </a14:hiddenFill>
            </a:ext>
          </a:extLst>
        </p:spPr>
      </p:pic>
      <p:pic>
        <p:nvPicPr>
          <p:cNvPr id="5239" name="Imagen 84" descr="emoticon_regula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02140" y="908050"/>
            <a:ext cx="539123" cy="750395"/>
          </a:xfrm>
          <a:prstGeom prst="rect">
            <a:avLst/>
          </a:prstGeom>
          <a:noFill/>
          <a:extLst>
            <a:ext uri="{909E8E84-426E-40DD-AFC4-6F175D3DCCD1}">
              <a14:hiddenFill xmlns:a14="http://schemas.microsoft.com/office/drawing/2010/main">
                <a:solidFill>
                  <a:srgbClr val="FFFFFF"/>
                </a:solidFill>
              </a14:hiddenFill>
            </a:ext>
          </a:extLst>
        </p:spPr>
      </p:pic>
      <p:pic>
        <p:nvPicPr>
          <p:cNvPr id="5238" name="Imagen 85" descr="emoticon_buen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02140" y="920062"/>
            <a:ext cx="539123" cy="792085"/>
          </a:xfrm>
          <a:prstGeom prst="rect">
            <a:avLst/>
          </a:prstGeom>
          <a:noFill/>
          <a:extLst>
            <a:ext uri="{909E8E84-426E-40DD-AFC4-6F175D3DCCD1}">
              <a14:hiddenFill xmlns:a14="http://schemas.microsoft.com/office/drawing/2010/main">
                <a:solidFill>
                  <a:srgbClr val="FFFFFF"/>
                </a:solidFill>
              </a14:hiddenFill>
            </a:ext>
          </a:extLst>
        </p:spPr>
      </p:pic>
      <p:pic>
        <p:nvPicPr>
          <p:cNvPr id="5237" name="Imagen 86" descr="emoticon_mal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02140" y="920062"/>
            <a:ext cx="539123" cy="792085"/>
          </a:xfrm>
          <a:prstGeom prst="rect">
            <a:avLst/>
          </a:prstGeom>
          <a:noFill/>
          <a:extLst>
            <a:ext uri="{909E8E84-426E-40DD-AFC4-6F175D3DCCD1}">
              <a14:hiddenFill xmlns:a14="http://schemas.microsoft.com/office/drawing/2010/main">
                <a:solidFill>
                  <a:srgbClr val="FFFFFF"/>
                </a:solidFill>
              </a14:hiddenFill>
            </a:ext>
          </a:extLst>
        </p:spPr>
      </p:pic>
      <p:pic>
        <p:nvPicPr>
          <p:cNvPr id="5236" name="Imagen 87" descr="emoticon_regula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02140" y="908050"/>
            <a:ext cx="539123" cy="750395"/>
          </a:xfrm>
          <a:prstGeom prst="rect">
            <a:avLst/>
          </a:prstGeom>
          <a:noFill/>
          <a:extLst>
            <a:ext uri="{909E8E84-426E-40DD-AFC4-6F175D3DCCD1}">
              <a14:hiddenFill xmlns:a14="http://schemas.microsoft.com/office/drawing/2010/main">
                <a:solidFill>
                  <a:srgbClr val="FFFFFF"/>
                </a:solidFill>
              </a14:hiddenFill>
            </a:ext>
          </a:extLst>
        </p:spPr>
      </p:pic>
      <p:pic>
        <p:nvPicPr>
          <p:cNvPr id="5235" name="Imagen 88" descr="emoticon_buen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02140" y="920062"/>
            <a:ext cx="539123" cy="792085"/>
          </a:xfrm>
          <a:prstGeom prst="rect">
            <a:avLst/>
          </a:prstGeom>
          <a:noFill/>
          <a:extLst>
            <a:ext uri="{909E8E84-426E-40DD-AFC4-6F175D3DCCD1}">
              <a14:hiddenFill xmlns:a14="http://schemas.microsoft.com/office/drawing/2010/main">
                <a:solidFill>
                  <a:srgbClr val="FFFFFF"/>
                </a:solidFill>
              </a14:hiddenFill>
            </a:ext>
          </a:extLst>
        </p:spPr>
      </p:pic>
      <p:pic>
        <p:nvPicPr>
          <p:cNvPr id="5234" name="Imagen 89" descr="emoticon_mal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02140" y="920062"/>
            <a:ext cx="539123" cy="792085"/>
          </a:xfrm>
          <a:prstGeom prst="rect">
            <a:avLst/>
          </a:prstGeom>
          <a:noFill/>
          <a:extLst>
            <a:ext uri="{909E8E84-426E-40DD-AFC4-6F175D3DCCD1}">
              <a14:hiddenFill xmlns:a14="http://schemas.microsoft.com/office/drawing/2010/main">
                <a:solidFill>
                  <a:srgbClr val="FFFFFF"/>
                </a:solidFill>
              </a14:hiddenFill>
            </a:ext>
          </a:extLst>
        </p:spPr>
      </p:pic>
      <p:pic>
        <p:nvPicPr>
          <p:cNvPr id="5233" name="Imagen 90" descr="emoticon_regula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02140" y="908050"/>
            <a:ext cx="539123" cy="750395"/>
          </a:xfrm>
          <a:prstGeom prst="rect">
            <a:avLst/>
          </a:prstGeom>
          <a:noFill/>
          <a:extLst>
            <a:ext uri="{909E8E84-426E-40DD-AFC4-6F175D3DCCD1}">
              <a14:hiddenFill xmlns:a14="http://schemas.microsoft.com/office/drawing/2010/main">
                <a:solidFill>
                  <a:srgbClr val="FFFFFF"/>
                </a:solidFill>
              </a14:hiddenFill>
            </a:ext>
          </a:extLst>
        </p:spPr>
      </p:pic>
      <p:pic>
        <p:nvPicPr>
          <p:cNvPr id="5232" name="Imagen 91" descr="emoticon_buen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02140" y="920062"/>
            <a:ext cx="539123" cy="792085"/>
          </a:xfrm>
          <a:prstGeom prst="rect">
            <a:avLst/>
          </a:prstGeom>
          <a:noFill/>
          <a:extLst>
            <a:ext uri="{909E8E84-426E-40DD-AFC4-6F175D3DCCD1}">
              <a14:hiddenFill xmlns:a14="http://schemas.microsoft.com/office/drawing/2010/main">
                <a:solidFill>
                  <a:srgbClr val="FFFFFF"/>
                </a:solidFill>
              </a14:hiddenFill>
            </a:ext>
          </a:extLst>
        </p:spPr>
      </p:pic>
      <p:pic>
        <p:nvPicPr>
          <p:cNvPr id="5231" name="Imagen 92" descr="emoticon_mal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02140" y="920062"/>
            <a:ext cx="539123" cy="792085"/>
          </a:xfrm>
          <a:prstGeom prst="rect">
            <a:avLst/>
          </a:prstGeom>
          <a:noFill/>
          <a:extLst>
            <a:ext uri="{909E8E84-426E-40DD-AFC4-6F175D3DCCD1}">
              <a14:hiddenFill xmlns:a14="http://schemas.microsoft.com/office/drawing/2010/main">
                <a:solidFill>
                  <a:srgbClr val="FFFFFF"/>
                </a:solidFill>
              </a14:hiddenFill>
            </a:ext>
          </a:extLst>
        </p:spPr>
      </p:pic>
      <p:pic>
        <p:nvPicPr>
          <p:cNvPr id="5230" name="Imagen 93" descr="emoticon_regula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02140" y="908050"/>
            <a:ext cx="539123" cy="750395"/>
          </a:xfrm>
          <a:prstGeom prst="rect">
            <a:avLst/>
          </a:prstGeom>
          <a:noFill/>
          <a:extLst>
            <a:ext uri="{909E8E84-426E-40DD-AFC4-6F175D3DCCD1}">
              <a14:hiddenFill xmlns:a14="http://schemas.microsoft.com/office/drawing/2010/main">
                <a:solidFill>
                  <a:srgbClr val="FFFFFF"/>
                </a:solidFill>
              </a14:hiddenFill>
            </a:ext>
          </a:extLst>
        </p:spPr>
      </p:pic>
      <p:pic>
        <p:nvPicPr>
          <p:cNvPr id="5229" name="Imagen 94" descr="emoticon_buen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02140" y="920062"/>
            <a:ext cx="539123" cy="792085"/>
          </a:xfrm>
          <a:prstGeom prst="rect">
            <a:avLst/>
          </a:prstGeom>
          <a:noFill/>
          <a:extLst>
            <a:ext uri="{909E8E84-426E-40DD-AFC4-6F175D3DCCD1}">
              <a14:hiddenFill xmlns:a14="http://schemas.microsoft.com/office/drawing/2010/main">
                <a:solidFill>
                  <a:srgbClr val="FFFFFF"/>
                </a:solidFill>
              </a14:hiddenFill>
            </a:ext>
          </a:extLst>
        </p:spPr>
      </p:pic>
      <p:pic>
        <p:nvPicPr>
          <p:cNvPr id="5228" name="Imagen 95" descr="emoticon_mal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02140" y="920062"/>
            <a:ext cx="539123" cy="792085"/>
          </a:xfrm>
          <a:prstGeom prst="rect">
            <a:avLst/>
          </a:prstGeom>
          <a:noFill/>
          <a:extLst>
            <a:ext uri="{909E8E84-426E-40DD-AFC4-6F175D3DCCD1}">
              <a14:hiddenFill xmlns:a14="http://schemas.microsoft.com/office/drawing/2010/main">
                <a:solidFill>
                  <a:srgbClr val="FFFFFF"/>
                </a:solidFill>
              </a14:hiddenFill>
            </a:ext>
          </a:extLst>
        </p:spPr>
      </p:pic>
      <p:pic>
        <p:nvPicPr>
          <p:cNvPr id="5227" name="Imagen 96" descr="emoticon_regula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02140" y="908050"/>
            <a:ext cx="539123" cy="750395"/>
          </a:xfrm>
          <a:prstGeom prst="rect">
            <a:avLst/>
          </a:prstGeom>
          <a:noFill/>
          <a:extLst>
            <a:ext uri="{909E8E84-426E-40DD-AFC4-6F175D3DCCD1}">
              <a14:hiddenFill xmlns:a14="http://schemas.microsoft.com/office/drawing/2010/main">
                <a:solidFill>
                  <a:srgbClr val="FFFFFF"/>
                </a:solidFill>
              </a14:hiddenFill>
            </a:ext>
          </a:extLst>
        </p:spPr>
      </p:pic>
      <p:pic>
        <p:nvPicPr>
          <p:cNvPr id="5226" name="Imagen 97" descr="emoticon_buen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02140" y="920062"/>
            <a:ext cx="539123" cy="792085"/>
          </a:xfrm>
          <a:prstGeom prst="rect">
            <a:avLst/>
          </a:prstGeom>
          <a:noFill/>
          <a:extLst>
            <a:ext uri="{909E8E84-426E-40DD-AFC4-6F175D3DCCD1}">
              <a14:hiddenFill xmlns:a14="http://schemas.microsoft.com/office/drawing/2010/main">
                <a:solidFill>
                  <a:srgbClr val="FFFFFF"/>
                </a:solidFill>
              </a14:hiddenFill>
            </a:ext>
          </a:extLst>
        </p:spPr>
      </p:pic>
      <p:pic>
        <p:nvPicPr>
          <p:cNvPr id="5225" name="Imagen 98" descr="emoticon_mal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02140" y="920062"/>
            <a:ext cx="539123" cy="792085"/>
          </a:xfrm>
          <a:prstGeom prst="rect">
            <a:avLst/>
          </a:prstGeom>
          <a:noFill/>
          <a:extLst>
            <a:ext uri="{909E8E84-426E-40DD-AFC4-6F175D3DCCD1}">
              <a14:hiddenFill xmlns:a14="http://schemas.microsoft.com/office/drawing/2010/main">
                <a:solidFill>
                  <a:srgbClr val="FFFFFF"/>
                </a:solidFill>
              </a14:hiddenFill>
            </a:ext>
          </a:extLst>
        </p:spPr>
      </p:pic>
      <p:pic>
        <p:nvPicPr>
          <p:cNvPr id="5224" name="Imagen 99" descr="emoticon_regula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02140" y="908050"/>
            <a:ext cx="539123" cy="750395"/>
          </a:xfrm>
          <a:prstGeom prst="rect">
            <a:avLst/>
          </a:prstGeom>
          <a:noFill/>
          <a:extLst>
            <a:ext uri="{909E8E84-426E-40DD-AFC4-6F175D3DCCD1}">
              <a14:hiddenFill xmlns:a14="http://schemas.microsoft.com/office/drawing/2010/main">
                <a:solidFill>
                  <a:srgbClr val="FFFFFF"/>
                </a:solidFill>
              </a14:hiddenFill>
            </a:ext>
          </a:extLst>
        </p:spPr>
      </p:pic>
      <p:pic>
        <p:nvPicPr>
          <p:cNvPr id="5223" name="Imagen 100" descr="emoticon_buen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02140" y="920062"/>
            <a:ext cx="539123" cy="792085"/>
          </a:xfrm>
          <a:prstGeom prst="rect">
            <a:avLst/>
          </a:prstGeom>
          <a:noFill/>
          <a:extLst>
            <a:ext uri="{909E8E84-426E-40DD-AFC4-6F175D3DCCD1}">
              <a14:hiddenFill xmlns:a14="http://schemas.microsoft.com/office/drawing/2010/main">
                <a:solidFill>
                  <a:srgbClr val="FFFFFF"/>
                </a:solidFill>
              </a14:hiddenFill>
            </a:ext>
          </a:extLst>
        </p:spPr>
      </p:pic>
      <p:pic>
        <p:nvPicPr>
          <p:cNvPr id="5222" name="Imagen 104" descr="emoticon_mal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02140" y="920062"/>
            <a:ext cx="539123" cy="792085"/>
          </a:xfrm>
          <a:prstGeom prst="rect">
            <a:avLst/>
          </a:prstGeom>
          <a:noFill/>
          <a:extLst>
            <a:ext uri="{909E8E84-426E-40DD-AFC4-6F175D3DCCD1}">
              <a14:hiddenFill xmlns:a14="http://schemas.microsoft.com/office/drawing/2010/main">
                <a:solidFill>
                  <a:srgbClr val="FFFFFF"/>
                </a:solidFill>
              </a14:hiddenFill>
            </a:ext>
          </a:extLst>
        </p:spPr>
      </p:pic>
      <p:pic>
        <p:nvPicPr>
          <p:cNvPr id="5221" name="Imagen 105" descr="emoticon_regula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02140" y="908050"/>
            <a:ext cx="539123" cy="750395"/>
          </a:xfrm>
          <a:prstGeom prst="rect">
            <a:avLst/>
          </a:prstGeom>
          <a:noFill/>
          <a:extLst>
            <a:ext uri="{909E8E84-426E-40DD-AFC4-6F175D3DCCD1}">
              <a14:hiddenFill xmlns:a14="http://schemas.microsoft.com/office/drawing/2010/main">
                <a:solidFill>
                  <a:srgbClr val="FFFFFF"/>
                </a:solidFill>
              </a14:hiddenFill>
            </a:ext>
          </a:extLst>
        </p:spPr>
      </p:pic>
      <p:pic>
        <p:nvPicPr>
          <p:cNvPr id="5220" name="Imagen 106" descr="emoticon_buen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02140" y="920062"/>
            <a:ext cx="539123" cy="792085"/>
          </a:xfrm>
          <a:prstGeom prst="rect">
            <a:avLst/>
          </a:prstGeom>
          <a:noFill/>
          <a:extLst>
            <a:ext uri="{909E8E84-426E-40DD-AFC4-6F175D3DCCD1}">
              <a14:hiddenFill xmlns:a14="http://schemas.microsoft.com/office/drawing/2010/main">
                <a:solidFill>
                  <a:srgbClr val="FFFFFF"/>
                </a:solidFill>
              </a14:hiddenFill>
            </a:ext>
          </a:extLst>
        </p:spPr>
      </p:pic>
      <p:pic>
        <p:nvPicPr>
          <p:cNvPr id="5219" name="Imagen 101" descr="emoticon_mal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02140" y="920062"/>
            <a:ext cx="539123" cy="792085"/>
          </a:xfrm>
          <a:prstGeom prst="rect">
            <a:avLst/>
          </a:prstGeom>
          <a:noFill/>
          <a:extLst>
            <a:ext uri="{909E8E84-426E-40DD-AFC4-6F175D3DCCD1}">
              <a14:hiddenFill xmlns:a14="http://schemas.microsoft.com/office/drawing/2010/main">
                <a:solidFill>
                  <a:srgbClr val="FFFFFF"/>
                </a:solidFill>
              </a14:hiddenFill>
            </a:ext>
          </a:extLst>
        </p:spPr>
      </p:pic>
      <p:pic>
        <p:nvPicPr>
          <p:cNvPr id="5218" name="Imagen 102" descr="emoticon_regula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02140" y="908050"/>
            <a:ext cx="539123" cy="750395"/>
          </a:xfrm>
          <a:prstGeom prst="rect">
            <a:avLst/>
          </a:prstGeom>
          <a:noFill/>
          <a:extLst>
            <a:ext uri="{909E8E84-426E-40DD-AFC4-6F175D3DCCD1}">
              <a14:hiddenFill xmlns:a14="http://schemas.microsoft.com/office/drawing/2010/main">
                <a:solidFill>
                  <a:srgbClr val="FFFFFF"/>
                </a:solidFill>
              </a14:hiddenFill>
            </a:ext>
          </a:extLst>
        </p:spPr>
      </p:pic>
      <p:pic>
        <p:nvPicPr>
          <p:cNvPr id="5217" name="Imagen 103" descr="emoticon_buen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02140" y="920062"/>
            <a:ext cx="539123" cy="792085"/>
          </a:xfrm>
          <a:prstGeom prst="rect">
            <a:avLst/>
          </a:prstGeom>
          <a:noFill/>
          <a:extLst>
            <a:ext uri="{909E8E84-426E-40DD-AFC4-6F175D3DCCD1}">
              <a14:hiddenFill xmlns:a14="http://schemas.microsoft.com/office/drawing/2010/main">
                <a:solidFill>
                  <a:srgbClr val="FFFFFF"/>
                </a:solidFill>
              </a14:hiddenFill>
            </a:ext>
          </a:extLst>
        </p:spPr>
      </p:pic>
      <p:pic>
        <p:nvPicPr>
          <p:cNvPr id="5216" name="Imagen 107" descr="emoticon_mal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02140" y="920062"/>
            <a:ext cx="539123" cy="792085"/>
          </a:xfrm>
          <a:prstGeom prst="rect">
            <a:avLst/>
          </a:prstGeom>
          <a:noFill/>
          <a:extLst>
            <a:ext uri="{909E8E84-426E-40DD-AFC4-6F175D3DCCD1}">
              <a14:hiddenFill xmlns:a14="http://schemas.microsoft.com/office/drawing/2010/main">
                <a:solidFill>
                  <a:srgbClr val="FFFFFF"/>
                </a:solidFill>
              </a14:hiddenFill>
            </a:ext>
          </a:extLst>
        </p:spPr>
      </p:pic>
      <p:pic>
        <p:nvPicPr>
          <p:cNvPr id="5215" name="Imagen 108" descr="emoticon_regula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02140" y="908050"/>
            <a:ext cx="539123" cy="750395"/>
          </a:xfrm>
          <a:prstGeom prst="rect">
            <a:avLst/>
          </a:prstGeom>
          <a:noFill/>
          <a:extLst>
            <a:ext uri="{909E8E84-426E-40DD-AFC4-6F175D3DCCD1}">
              <a14:hiddenFill xmlns:a14="http://schemas.microsoft.com/office/drawing/2010/main">
                <a:solidFill>
                  <a:srgbClr val="FFFFFF"/>
                </a:solidFill>
              </a14:hiddenFill>
            </a:ext>
          </a:extLst>
        </p:spPr>
      </p:pic>
      <p:pic>
        <p:nvPicPr>
          <p:cNvPr id="5214" name="Imagen 109" descr="emoticon_buen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02140" y="920062"/>
            <a:ext cx="539123" cy="792085"/>
          </a:xfrm>
          <a:prstGeom prst="rect">
            <a:avLst/>
          </a:prstGeom>
          <a:noFill/>
          <a:extLst>
            <a:ext uri="{909E8E84-426E-40DD-AFC4-6F175D3DCCD1}">
              <a14:hiddenFill xmlns:a14="http://schemas.microsoft.com/office/drawing/2010/main">
                <a:solidFill>
                  <a:srgbClr val="FFFFFF"/>
                </a:solidFill>
              </a14:hiddenFill>
            </a:ext>
          </a:extLst>
        </p:spPr>
      </p:pic>
      <p:pic>
        <p:nvPicPr>
          <p:cNvPr id="5213" name="Imagen 110" descr="emoticon_mal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02140" y="920062"/>
            <a:ext cx="539123" cy="792085"/>
          </a:xfrm>
          <a:prstGeom prst="rect">
            <a:avLst/>
          </a:prstGeom>
          <a:noFill/>
          <a:extLst>
            <a:ext uri="{909E8E84-426E-40DD-AFC4-6F175D3DCCD1}">
              <a14:hiddenFill xmlns:a14="http://schemas.microsoft.com/office/drawing/2010/main">
                <a:solidFill>
                  <a:srgbClr val="FFFFFF"/>
                </a:solidFill>
              </a14:hiddenFill>
            </a:ext>
          </a:extLst>
        </p:spPr>
      </p:pic>
      <p:pic>
        <p:nvPicPr>
          <p:cNvPr id="5212" name="Imagen 111" descr="emoticon_regula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02140" y="908050"/>
            <a:ext cx="539123" cy="750395"/>
          </a:xfrm>
          <a:prstGeom prst="rect">
            <a:avLst/>
          </a:prstGeom>
          <a:noFill/>
          <a:extLst>
            <a:ext uri="{909E8E84-426E-40DD-AFC4-6F175D3DCCD1}">
              <a14:hiddenFill xmlns:a14="http://schemas.microsoft.com/office/drawing/2010/main">
                <a:solidFill>
                  <a:srgbClr val="FFFFFF"/>
                </a:solidFill>
              </a14:hiddenFill>
            </a:ext>
          </a:extLst>
        </p:spPr>
      </p:pic>
      <p:pic>
        <p:nvPicPr>
          <p:cNvPr id="5211" name="Imagen 112" descr="emoticon_buen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02140" y="920062"/>
            <a:ext cx="539123" cy="792085"/>
          </a:xfrm>
          <a:prstGeom prst="rect">
            <a:avLst/>
          </a:prstGeom>
          <a:noFill/>
          <a:extLst>
            <a:ext uri="{909E8E84-426E-40DD-AFC4-6F175D3DCCD1}">
              <a14:hiddenFill xmlns:a14="http://schemas.microsoft.com/office/drawing/2010/main">
                <a:solidFill>
                  <a:srgbClr val="FFFFFF"/>
                </a:solidFill>
              </a14:hiddenFill>
            </a:ext>
          </a:extLst>
        </p:spPr>
      </p:pic>
      <p:pic>
        <p:nvPicPr>
          <p:cNvPr id="5210" name="Imagen 113" descr="emoticon_mal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02140" y="920062"/>
            <a:ext cx="539123" cy="792085"/>
          </a:xfrm>
          <a:prstGeom prst="rect">
            <a:avLst/>
          </a:prstGeom>
          <a:noFill/>
          <a:extLst>
            <a:ext uri="{909E8E84-426E-40DD-AFC4-6F175D3DCCD1}">
              <a14:hiddenFill xmlns:a14="http://schemas.microsoft.com/office/drawing/2010/main">
                <a:solidFill>
                  <a:srgbClr val="FFFFFF"/>
                </a:solidFill>
              </a14:hiddenFill>
            </a:ext>
          </a:extLst>
        </p:spPr>
      </p:pic>
      <p:pic>
        <p:nvPicPr>
          <p:cNvPr id="5209" name="Imagen 114" descr="emoticon_regula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02140" y="908050"/>
            <a:ext cx="539123" cy="750395"/>
          </a:xfrm>
          <a:prstGeom prst="rect">
            <a:avLst/>
          </a:prstGeom>
          <a:noFill/>
          <a:extLst>
            <a:ext uri="{909E8E84-426E-40DD-AFC4-6F175D3DCCD1}">
              <a14:hiddenFill xmlns:a14="http://schemas.microsoft.com/office/drawing/2010/main">
                <a:solidFill>
                  <a:srgbClr val="FFFFFF"/>
                </a:solidFill>
              </a14:hiddenFill>
            </a:ext>
          </a:extLst>
        </p:spPr>
      </p:pic>
      <p:pic>
        <p:nvPicPr>
          <p:cNvPr id="5208" name="Imagen 115" descr="emoticon_buen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02140" y="920062"/>
            <a:ext cx="539123" cy="792085"/>
          </a:xfrm>
          <a:prstGeom prst="rect">
            <a:avLst/>
          </a:prstGeom>
          <a:noFill/>
          <a:extLst>
            <a:ext uri="{909E8E84-426E-40DD-AFC4-6F175D3DCCD1}">
              <a14:hiddenFill xmlns:a14="http://schemas.microsoft.com/office/drawing/2010/main">
                <a:solidFill>
                  <a:srgbClr val="FFFFFF"/>
                </a:solidFill>
              </a14:hiddenFill>
            </a:ext>
          </a:extLst>
        </p:spPr>
      </p:pic>
      <p:pic>
        <p:nvPicPr>
          <p:cNvPr id="5207" name="Imagen 116" descr="emoticon_mal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02140" y="920062"/>
            <a:ext cx="539123" cy="792085"/>
          </a:xfrm>
          <a:prstGeom prst="rect">
            <a:avLst/>
          </a:prstGeom>
          <a:noFill/>
          <a:extLst>
            <a:ext uri="{909E8E84-426E-40DD-AFC4-6F175D3DCCD1}">
              <a14:hiddenFill xmlns:a14="http://schemas.microsoft.com/office/drawing/2010/main">
                <a:solidFill>
                  <a:srgbClr val="FFFFFF"/>
                </a:solidFill>
              </a14:hiddenFill>
            </a:ext>
          </a:extLst>
        </p:spPr>
      </p:pic>
      <p:pic>
        <p:nvPicPr>
          <p:cNvPr id="5206" name="Imagen 117" descr="emoticon_regula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02140" y="908050"/>
            <a:ext cx="539123" cy="750395"/>
          </a:xfrm>
          <a:prstGeom prst="rect">
            <a:avLst/>
          </a:prstGeom>
          <a:noFill/>
          <a:extLst>
            <a:ext uri="{909E8E84-426E-40DD-AFC4-6F175D3DCCD1}">
              <a14:hiddenFill xmlns:a14="http://schemas.microsoft.com/office/drawing/2010/main">
                <a:solidFill>
                  <a:srgbClr val="FFFFFF"/>
                </a:solidFill>
              </a14:hiddenFill>
            </a:ext>
          </a:extLst>
        </p:spPr>
      </p:pic>
      <p:pic>
        <p:nvPicPr>
          <p:cNvPr id="5205" name="Imagen 118" descr="emoticon_buen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02140" y="920062"/>
            <a:ext cx="539123" cy="792085"/>
          </a:xfrm>
          <a:prstGeom prst="rect">
            <a:avLst/>
          </a:prstGeom>
          <a:noFill/>
          <a:extLst>
            <a:ext uri="{909E8E84-426E-40DD-AFC4-6F175D3DCCD1}">
              <a14:hiddenFill xmlns:a14="http://schemas.microsoft.com/office/drawing/2010/main">
                <a:solidFill>
                  <a:srgbClr val="FFFFFF"/>
                </a:solidFill>
              </a14:hiddenFill>
            </a:ext>
          </a:extLst>
        </p:spPr>
      </p:pic>
      <p:pic>
        <p:nvPicPr>
          <p:cNvPr id="5204" name="Imagen 119" descr="emoticon_mal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02140" y="920062"/>
            <a:ext cx="539123" cy="792085"/>
          </a:xfrm>
          <a:prstGeom prst="rect">
            <a:avLst/>
          </a:prstGeom>
          <a:noFill/>
          <a:extLst>
            <a:ext uri="{909E8E84-426E-40DD-AFC4-6F175D3DCCD1}">
              <a14:hiddenFill xmlns:a14="http://schemas.microsoft.com/office/drawing/2010/main">
                <a:solidFill>
                  <a:srgbClr val="FFFFFF"/>
                </a:solidFill>
              </a14:hiddenFill>
            </a:ext>
          </a:extLst>
        </p:spPr>
      </p:pic>
      <p:pic>
        <p:nvPicPr>
          <p:cNvPr id="5203" name="Imagen 120" descr="emoticon_regula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02140" y="908050"/>
            <a:ext cx="539123" cy="750395"/>
          </a:xfrm>
          <a:prstGeom prst="rect">
            <a:avLst/>
          </a:prstGeom>
          <a:noFill/>
          <a:extLst>
            <a:ext uri="{909E8E84-426E-40DD-AFC4-6F175D3DCCD1}">
              <a14:hiddenFill xmlns:a14="http://schemas.microsoft.com/office/drawing/2010/main">
                <a:solidFill>
                  <a:srgbClr val="FFFFFF"/>
                </a:solidFill>
              </a14:hiddenFill>
            </a:ext>
          </a:extLst>
        </p:spPr>
      </p:pic>
      <p:pic>
        <p:nvPicPr>
          <p:cNvPr id="5202" name="Imagen 121" descr="emoticon_buen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02140" y="920062"/>
            <a:ext cx="539123" cy="7920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7354265"/>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190</TotalTime>
  <Words>428</Words>
  <Application>Microsoft Office PowerPoint</Application>
  <PresentationFormat>Personalizado</PresentationFormat>
  <Paragraphs>132</Paragraphs>
  <Slides>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vt:i4>
      </vt:variant>
    </vt:vector>
  </HeadingPairs>
  <TitlesOfParts>
    <vt:vector size="10" baseType="lpstr">
      <vt:lpstr>Arial</vt:lpstr>
      <vt:lpstr>Calibri</vt:lpstr>
      <vt:lpstr>Calibri Light</vt:lpstr>
      <vt:lpstr>Times New Roman</vt:lpstr>
      <vt:lpstr>Tema de Office</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Fany Lopez</dc:creator>
  <cp:lastModifiedBy>Fany Lopez</cp:lastModifiedBy>
  <cp:revision>10</cp:revision>
  <dcterms:created xsi:type="dcterms:W3CDTF">2019-03-16T21:52:20Z</dcterms:created>
  <dcterms:modified xsi:type="dcterms:W3CDTF">2019-03-17T01:03:10Z</dcterms:modified>
</cp:coreProperties>
</file>