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58" r:id="rId5"/>
    <p:sldId id="260" r:id="rId6"/>
  </p:sldIdLst>
  <p:sldSz cx="6858000" cy="9144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1800" y="-10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C603-D43E-42DF-8850-70F8725603BF}" type="datetimeFigureOut">
              <a:rPr lang="es-MX" smtClean="0"/>
              <a:t>16/03/2019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ED1D-77CA-44BB-B827-E85DEB8D8A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240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C603-D43E-42DF-8850-70F8725603BF}" type="datetimeFigureOut">
              <a:rPr lang="es-MX" smtClean="0"/>
              <a:t>16/03/2019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ED1D-77CA-44BB-B827-E85DEB8D8A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9847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C603-D43E-42DF-8850-70F8725603BF}" type="datetimeFigureOut">
              <a:rPr lang="es-MX" smtClean="0"/>
              <a:t>16/03/2019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ED1D-77CA-44BB-B827-E85DEB8D8A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2020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C603-D43E-42DF-8850-70F8725603BF}" type="datetimeFigureOut">
              <a:rPr lang="es-MX" smtClean="0"/>
              <a:t>16/03/2019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ED1D-77CA-44BB-B827-E85DEB8D8A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1100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C603-D43E-42DF-8850-70F8725603BF}" type="datetimeFigureOut">
              <a:rPr lang="es-MX" smtClean="0"/>
              <a:t>16/03/2019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ED1D-77CA-44BB-B827-E85DEB8D8A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012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C603-D43E-42DF-8850-70F8725603BF}" type="datetimeFigureOut">
              <a:rPr lang="es-MX" smtClean="0"/>
              <a:t>16/03/2019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ED1D-77CA-44BB-B827-E85DEB8D8A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353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C603-D43E-42DF-8850-70F8725603BF}" type="datetimeFigureOut">
              <a:rPr lang="es-MX" smtClean="0"/>
              <a:t>16/03/2019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ED1D-77CA-44BB-B827-E85DEB8D8A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6094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C603-D43E-42DF-8850-70F8725603BF}" type="datetimeFigureOut">
              <a:rPr lang="es-MX" smtClean="0"/>
              <a:t>16/03/2019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ED1D-77CA-44BB-B827-E85DEB8D8A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5235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C603-D43E-42DF-8850-70F8725603BF}" type="datetimeFigureOut">
              <a:rPr lang="es-MX" smtClean="0"/>
              <a:t>16/03/2019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ED1D-77CA-44BB-B827-E85DEB8D8A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8511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C603-D43E-42DF-8850-70F8725603BF}" type="datetimeFigureOut">
              <a:rPr lang="es-MX" smtClean="0"/>
              <a:t>16/03/2019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ED1D-77CA-44BB-B827-E85DEB8D8A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877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C603-D43E-42DF-8850-70F8725603BF}" type="datetimeFigureOut">
              <a:rPr lang="es-MX" smtClean="0"/>
              <a:t>16/03/2019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ED1D-77CA-44BB-B827-E85DEB8D8A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9318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EC603-D43E-42DF-8850-70F8725603BF}" type="datetimeFigureOut">
              <a:rPr lang="es-MX" smtClean="0"/>
              <a:t>16/03/2019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0ED1D-77CA-44BB-B827-E85DEB8D8A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734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6858000" cy="969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ESCUELA NORMAL DE EDUCACIÓN PREESCOLAR</a:t>
            </a:r>
          </a:p>
          <a:p>
            <a:pPr algn="ctr"/>
            <a:endParaRPr lang="es-MX" sz="2800" dirty="0"/>
          </a:p>
          <a:p>
            <a:pPr algn="ctr"/>
            <a:endParaRPr lang="es-MX" sz="2800" dirty="0" smtClean="0"/>
          </a:p>
          <a:p>
            <a:pPr algn="ctr"/>
            <a:endParaRPr lang="es-MX" sz="2800" dirty="0" smtClean="0"/>
          </a:p>
          <a:p>
            <a:pPr algn="ctr"/>
            <a:r>
              <a:rPr lang="es-MX" sz="2800" dirty="0" smtClean="0"/>
              <a:t>LICENCIATURA EN EDUCACION PREESCOLAR</a:t>
            </a:r>
          </a:p>
          <a:p>
            <a:pPr algn="ctr"/>
            <a:r>
              <a:rPr lang="es-MX" sz="2800" dirty="0" smtClean="0"/>
              <a:t>CICLO ESCOLAR 2018-2019</a:t>
            </a:r>
          </a:p>
          <a:p>
            <a:pPr algn="ctr"/>
            <a:r>
              <a:rPr lang="es-MX" sz="2800" dirty="0" smtClean="0"/>
              <a:t>CURSO: EDUCACION HISTORICA EN EL AULA</a:t>
            </a:r>
          </a:p>
          <a:p>
            <a:pPr algn="ctr"/>
            <a:r>
              <a:rPr lang="es-MX" sz="2800" dirty="0" smtClean="0"/>
              <a:t>PROF: NARCISO RODRIGUEZ ESPIONOSA</a:t>
            </a:r>
          </a:p>
          <a:p>
            <a:pPr algn="ctr"/>
            <a:r>
              <a:rPr lang="es-MX" sz="2800" dirty="0" smtClean="0"/>
              <a:t>2°A #10</a:t>
            </a:r>
          </a:p>
          <a:p>
            <a:pPr algn="ctr"/>
            <a:r>
              <a:rPr lang="es-MX" sz="2800" dirty="0" smtClean="0"/>
              <a:t>DANIELA GONZALEZ ESCOBEDO</a:t>
            </a:r>
          </a:p>
          <a:p>
            <a:endParaRPr lang="es-MX" sz="2400" dirty="0"/>
          </a:p>
          <a:p>
            <a:r>
              <a:rPr lang="es-MX" sz="2400" dirty="0" smtClean="0"/>
              <a:t>UNIDAD I:</a:t>
            </a:r>
          </a:p>
          <a:p>
            <a:r>
              <a:rPr lang="es-MX" sz="2400" dirty="0" smtClean="0"/>
              <a:t>LA HISTORIA EN LA EDUCACION BASICA: REFERENTES PARA SU ANALISIS</a:t>
            </a:r>
          </a:p>
          <a:p>
            <a:r>
              <a:rPr lang="es-MX" sz="2400" dirty="0" smtClean="0"/>
              <a:t>COMPTENCIAS DE LA UNIDAD:</a:t>
            </a:r>
          </a:p>
          <a:p>
            <a:r>
              <a:rPr lang="es-MX" sz="2000" dirty="0"/>
              <a:t>A</a:t>
            </a:r>
            <a:r>
              <a:rPr lang="es-MX" sz="2000" dirty="0" smtClean="0"/>
              <a:t>sume la historia como forma específica de conocimiento con su propia lógica, nociones, objetos de estudio, fuentes, mecanismos de corroboración y validación; a través de una aproximación al trabajo </a:t>
            </a:r>
          </a:p>
          <a:p>
            <a:r>
              <a:rPr lang="es-MX" sz="2000" dirty="0" smtClean="0"/>
              <a:t>del historiador. </a:t>
            </a:r>
          </a:p>
          <a:p>
            <a:r>
              <a:rPr lang="es-MX" sz="2000" dirty="0" smtClean="0"/>
              <a:t>Asume que la educación histórica se centra en el desarrollo del pensamiento histórico y el aprendizaje de la historia en los alumnos a partir del trabajo con fuentes primarias. </a:t>
            </a:r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4100" name="Picture 4" descr="Resultado de imagen para ESCUDO EN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788" y="1062680"/>
            <a:ext cx="1404423" cy="123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333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marco familia animad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8"/>
          <a:stretch/>
        </p:blipFill>
        <p:spPr bwMode="auto">
          <a:xfrm>
            <a:off x="-386862" y="0"/>
            <a:ext cx="7385539" cy="909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998518" y="-161294"/>
            <a:ext cx="4614777" cy="9255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200" dirty="0" smtClean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FAMILIA</a:t>
            </a:r>
          </a:p>
          <a:p>
            <a:r>
              <a:rPr lang="es-MX" dirty="0" smtClean="0">
                <a:latin typeface="Berlin Sans FB" panose="020E0602020502020306" pitchFamily="34" charset="0"/>
              </a:rPr>
              <a:t>La familia es un grupo de personas unidas por el parentesco, es la organización más importante de las que puede pertenecer el hombre. Esta unión se puede conformar por vínculos constituido y reconocido legal y social mente.</a:t>
            </a:r>
          </a:p>
          <a:p>
            <a:r>
              <a:rPr lang="es-MX" dirty="0" smtClean="0">
                <a:latin typeface="Berlin Sans FB" panose="020E0602020502020306" pitchFamily="34" charset="0"/>
              </a:rPr>
              <a:t>La familia es la organización social más general, pero asimismo la más importante para el hombre. Ya sea por vínculos sociales, legalmente consagrados o por vínculos sanguíneos, el pertenecer a una agrupación de este tipo es sumamente importante en el desarrollo psicológico y social del individuo.</a:t>
            </a:r>
          </a:p>
          <a:p>
            <a:r>
              <a:rPr lang="es-MX" dirty="0" smtClean="0">
                <a:latin typeface="Berlin Sans FB" panose="020E0602020502020306" pitchFamily="34" charset="0"/>
              </a:rPr>
              <a:t>Explicación para alumno</a:t>
            </a:r>
          </a:p>
          <a:p>
            <a:r>
              <a:rPr lang="es-MX" dirty="0" smtClean="0">
                <a:latin typeface="Berlin Sans FB" panose="020E0602020502020306" pitchFamily="34" charset="0"/>
              </a:rPr>
              <a:t>Personas que pueden vivir o no con nosotros y son quienes nos cuidan, nos quieren, muchas ocasiones nos alimentan y están para nosotros, y es muy importante para  desarrollarnos sanamente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MX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Rompecabezas de la familia</a:t>
            </a:r>
            <a:endParaRPr lang="es-MX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MX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I: Recibe indicación </a:t>
            </a:r>
            <a:endParaRPr lang="es-MX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MX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(Pasar a sentarse en un tapete)</a:t>
            </a:r>
            <a:endParaRPr lang="es-MX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MX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D: Recibe un rompecabezas </a:t>
            </a:r>
            <a:endParaRPr lang="es-MX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MX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C: Contesta ¿de qué son los rompecabezas? ¿Qué hacen esas personas? ¿En qué lugar se encuentran</a:t>
            </a:r>
            <a:r>
              <a:rPr lang="es-MX" dirty="0" smtClean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? Recibe explicación de lo que es la familia</a:t>
            </a:r>
            <a:endParaRPr lang="es-MX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107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o cuento infant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" r="6648"/>
          <a:stretch/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526059" y="0"/>
            <a:ext cx="4578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0" dirty="0" smtClean="0">
                <a:solidFill>
                  <a:schemeClr val="accent2">
                    <a:lumMod val="50000"/>
                  </a:schemeClr>
                </a:solidFill>
                <a:latin typeface="Berlin Sans FB" panose="020E0602020502020306" pitchFamily="34" charset="0"/>
              </a:rPr>
              <a:t>CUENTO</a:t>
            </a:r>
            <a:endParaRPr lang="es-MX" sz="8000" dirty="0">
              <a:solidFill>
                <a:schemeClr val="accent2">
                  <a:lumMod val="50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83508" y="2522358"/>
            <a:ext cx="25454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Berlin Sans FB" panose="020E0602020502020306" pitchFamily="34" charset="0"/>
              </a:rPr>
              <a:t>Un cuento es un relato o narración breve, de carácter ficticio cuyo objetivo es formativo o lúdico. De un modo más coloquial, también se habla de 'cuento' para referirse a una mentira</a:t>
            </a:r>
            <a:r>
              <a:rPr lang="es-MX" dirty="0" smtClean="0">
                <a:latin typeface="Berlin Sans FB" panose="020E0602020502020306" pitchFamily="34" charset="0"/>
              </a:rPr>
              <a:t>,</a:t>
            </a:r>
          </a:p>
          <a:p>
            <a:r>
              <a:rPr lang="es-MX" dirty="0">
                <a:latin typeface="Berlin Sans FB" panose="020E0602020502020306" pitchFamily="34" charset="0"/>
              </a:rPr>
              <a:t> </a:t>
            </a:r>
            <a:r>
              <a:rPr lang="es-MX" dirty="0" smtClean="0">
                <a:latin typeface="Berlin Sans FB" panose="020E0602020502020306" pitchFamily="34" charset="0"/>
              </a:rPr>
              <a:t>      excusa </a:t>
            </a:r>
            <a:r>
              <a:rPr lang="es-MX" dirty="0">
                <a:latin typeface="Berlin Sans FB" panose="020E0602020502020306" pitchFamily="34" charset="0"/>
              </a:rPr>
              <a:t>o historia </a:t>
            </a:r>
            <a:endParaRPr lang="es-MX" dirty="0" smtClean="0">
              <a:latin typeface="Berlin Sans FB" panose="020E0602020502020306" pitchFamily="34" charset="0"/>
            </a:endParaRPr>
          </a:p>
          <a:p>
            <a:r>
              <a:rPr lang="es-MX" dirty="0">
                <a:latin typeface="Berlin Sans FB" panose="020E0602020502020306" pitchFamily="34" charset="0"/>
              </a:rPr>
              <a:t> </a:t>
            </a:r>
            <a:r>
              <a:rPr lang="es-MX" dirty="0" smtClean="0">
                <a:latin typeface="Berlin Sans FB" panose="020E0602020502020306" pitchFamily="34" charset="0"/>
              </a:rPr>
              <a:t>        inventada</a:t>
            </a:r>
            <a:r>
              <a:rPr lang="es-MX" dirty="0">
                <a:latin typeface="Berlin Sans FB" panose="020E0602020502020306" pitchFamily="34" charset="0"/>
              </a:rPr>
              <a:t>. </a:t>
            </a:r>
            <a:endParaRPr lang="es-MX" dirty="0" smtClean="0">
              <a:latin typeface="Berlin Sans FB" panose="020E0602020502020306" pitchFamily="34" charset="0"/>
            </a:endParaRPr>
          </a:p>
          <a:p>
            <a:pPr algn="ctr"/>
            <a:r>
              <a:rPr lang="es-MX" dirty="0" smtClean="0">
                <a:latin typeface="Berlin Sans FB" panose="020E0602020502020306" pitchFamily="34" charset="0"/>
              </a:rPr>
              <a:t>Explicación para alumnos</a:t>
            </a:r>
          </a:p>
          <a:p>
            <a:r>
              <a:rPr lang="es-MX" dirty="0" smtClean="0">
                <a:latin typeface="Berlin Sans FB" panose="020E0602020502020306" pitchFamily="34" charset="0"/>
              </a:rPr>
              <a:t>             Es una historia</a:t>
            </a:r>
          </a:p>
          <a:p>
            <a:r>
              <a:rPr lang="es-MX" dirty="0">
                <a:latin typeface="Berlin Sans FB" panose="020E0602020502020306" pitchFamily="34" charset="0"/>
              </a:rPr>
              <a:t> </a:t>
            </a:r>
            <a:r>
              <a:rPr lang="es-MX" dirty="0" smtClean="0">
                <a:latin typeface="Berlin Sans FB" panose="020E0602020502020306" pitchFamily="34" charset="0"/>
              </a:rPr>
              <a:t>            donde los   </a:t>
            </a:r>
          </a:p>
          <a:p>
            <a:r>
              <a:rPr lang="es-MX" dirty="0">
                <a:latin typeface="Berlin Sans FB" panose="020E0602020502020306" pitchFamily="34" charset="0"/>
              </a:rPr>
              <a:t> </a:t>
            </a:r>
            <a:r>
              <a:rPr lang="es-MX" dirty="0" smtClean="0">
                <a:latin typeface="Berlin Sans FB" panose="020E0602020502020306" pitchFamily="34" charset="0"/>
              </a:rPr>
              <a:t>            personajes son </a:t>
            </a:r>
          </a:p>
          <a:p>
            <a:r>
              <a:rPr lang="es-MX" dirty="0">
                <a:latin typeface="Berlin Sans FB" panose="020E0602020502020306" pitchFamily="34" charset="0"/>
              </a:rPr>
              <a:t> </a:t>
            </a:r>
            <a:r>
              <a:rPr lang="es-MX" dirty="0" smtClean="0">
                <a:latin typeface="Berlin Sans FB" panose="020E0602020502020306" pitchFamily="34" charset="0"/>
              </a:rPr>
              <a:t>       persona o animales,</a:t>
            </a:r>
          </a:p>
          <a:p>
            <a:r>
              <a:rPr lang="es-MX" dirty="0">
                <a:latin typeface="Berlin Sans FB" panose="020E0602020502020306" pitchFamily="34" charset="0"/>
              </a:rPr>
              <a:t> </a:t>
            </a:r>
            <a:r>
              <a:rPr lang="es-MX" dirty="0" smtClean="0">
                <a:latin typeface="Berlin Sans FB" panose="020E0602020502020306" pitchFamily="34" charset="0"/>
              </a:rPr>
              <a:t>            tienen un inicio, un desarrollo y un final</a:t>
            </a:r>
            <a:endParaRPr lang="es-MX" dirty="0">
              <a:latin typeface="Berlin Sans FB" panose="020E0602020502020306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741006" y="2895151"/>
            <a:ext cx="2486798" cy="4332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solidFill>
                  <a:srgbClr val="FF99CC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¿Qué imagino?</a:t>
            </a:r>
            <a:endParaRPr lang="es-MX" dirty="0" smtClean="0">
              <a:effectLst/>
              <a:latin typeface="Berlin Sans FB" panose="020E0602020502020306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Berlin Sans FB" panose="020E0602020502020306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I: Observa el fondo en donde se desarrollará el cuento (los tres cabritos y el ogro)</a:t>
            </a:r>
            <a:endParaRPr lang="es-MX" dirty="0" smtClean="0">
              <a:effectLst/>
              <a:latin typeface="Berlin Sans FB" panose="020E0602020502020306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Berlin Sans FB" panose="020E0602020502020306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D: Formula suposiciones sobre lo que pasara en el cuento, describe los personajes que piensa que intervendrán</a:t>
            </a:r>
            <a:endParaRPr lang="es-MX" dirty="0" smtClean="0">
              <a:effectLst/>
              <a:latin typeface="Berlin Sans FB" panose="020E0602020502020306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Berlin Sans FB" panose="020E0602020502020306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Escucha el cuento</a:t>
            </a:r>
            <a:endParaRPr lang="es-MX" dirty="0" smtClean="0">
              <a:effectLst/>
              <a:latin typeface="Berlin Sans FB" panose="020E0602020502020306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Berlin Sans FB" panose="020E0602020502020306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C: Conversa sobre si lo que imagino es correcto.</a:t>
            </a:r>
            <a:endParaRPr lang="es-MX" dirty="0">
              <a:effectLst/>
              <a:latin typeface="Berlin Sans FB" panose="020E0602020502020306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613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91" r="41699">
                        <a14:foregroundMark x1="17383" y1="3906" x2="15430" y2="99902"/>
                        <a14:foregroundMark x1="14648" y1="24609" x2="31836" y2="51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774"/>
          <a:stretch/>
        </p:blipFill>
        <p:spPr bwMode="auto">
          <a:xfrm>
            <a:off x="-372241" y="778477"/>
            <a:ext cx="3353742" cy="822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n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9473" r="100000">
                        <a14:foregroundMark x1="72559" y1="90723" x2="80664" y2="3027"/>
                        <a14:foregroundMark x1="83984" y1="96289" x2="88574" y2="1270"/>
                        <a14:foregroundMark x1="71875" y1="88965" x2="84473" y2="75781"/>
                        <a14:foregroundMark x1="88867" y1="93262" x2="86523" y2="2832"/>
                        <a14:foregroundMark x1="90039" y1="44336" x2="92578" y2="0"/>
                        <a14:foregroundMark x1="73633" y1="8887" x2="99707" y2="2344"/>
                        <a14:foregroundMark x1="78223" y1="31445" x2="92578" y2="25879"/>
                        <a14:foregroundMark x1="83789" y1="50684" x2="78711" y2="349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27"/>
          <a:stretch/>
        </p:blipFill>
        <p:spPr bwMode="auto">
          <a:xfrm>
            <a:off x="3823551" y="642553"/>
            <a:ext cx="3034449" cy="850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125363" y="1103512"/>
            <a:ext cx="527985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Berlin Sans FB" panose="020E0602020502020306" pitchFamily="34" charset="0"/>
              </a:rPr>
              <a:t>El ser humano es un ser activo</a:t>
            </a:r>
          </a:p>
          <a:p>
            <a:r>
              <a:rPr lang="es-MX" dirty="0" smtClean="0">
                <a:latin typeface="Berlin Sans FB" panose="020E0602020502020306" pitchFamily="34" charset="0"/>
              </a:rPr>
              <a:t> por naturaleza que ocupa</a:t>
            </a:r>
          </a:p>
          <a:p>
            <a:r>
              <a:rPr lang="es-MX" dirty="0" smtClean="0">
                <a:latin typeface="Berlin Sans FB" panose="020E0602020502020306" pitchFamily="34" charset="0"/>
              </a:rPr>
              <a:t>             su tiempo en  actividades </a:t>
            </a:r>
          </a:p>
          <a:p>
            <a:r>
              <a:rPr lang="es-MX" dirty="0" smtClean="0">
                <a:latin typeface="Berlin Sans FB" panose="020E0602020502020306" pitchFamily="34" charset="0"/>
              </a:rPr>
              <a:t>encaminadas a responder sus</a:t>
            </a:r>
          </a:p>
          <a:p>
            <a:r>
              <a:rPr lang="es-MX" dirty="0" smtClean="0">
                <a:latin typeface="Berlin Sans FB" panose="020E0602020502020306" pitchFamily="34" charset="0"/>
              </a:rPr>
              <a:t> necesidades y deseos</a:t>
            </a:r>
          </a:p>
          <a:p>
            <a:r>
              <a:rPr lang="es-MX" dirty="0" smtClean="0">
                <a:latin typeface="Berlin Sans FB" panose="020E0602020502020306" pitchFamily="34" charset="0"/>
              </a:rPr>
              <a:t>Explicación para alumnos</a:t>
            </a:r>
          </a:p>
          <a:p>
            <a:r>
              <a:rPr lang="es-MX" dirty="0" smtClean="0">
                <a:latin typeface="Berlin Sans FB" panose="020E0602020502020306" pitchFamily="34" charset="0"/>
              </a:rPr>
              <a:t>Es lo que realizamos  durante el </a:t>
            </a:r>
          </a:p>
          <a:p>
            <a:r>
              <a:rPr lang="es-MX" dirty="0" smtClean="0">
                <a:latin typeface="Berlin Sans FB" panose="020E0602020502020306" pitchFamily="34" charset="0"/>
              </a:rPr>
              <a:t>día y lleva una secuencia, quiere </a:t>
            </a:r>
          </a:p>
          <a:p>
            <a:r>
              <a:rPr lang="es-MX" dirty="0" smtClean="0">
                <a:latin typeface="Berlin Sans FB" panose="020E0602020502020306" pitchFamily="34" charset="0"/>
              </a:rPr>
              <a:t>decir que va primero una actividad</a:t>
            </a:r>
          </a:p>
          <a:p>
            <a:r>
              <a:rPr lang="es-MX" dirty="0" smtClean="0">
                <a:latin typeface="Berlin Sans FB" panose="020E0602020502020306" pitchFamily="34" charset="0"/>
              </a:rPr>
              <a:t> y luego otra ej. Comer y luego </a:t>
            </a:r>
          </a:p>
          <a:p>
            <a:r>
              <a:rPr lang="es-MX" dirty="0" smtClean="0">
                <a:latin typeface="Berlin Sans FB" panose="020E0602020502020306" pitchFamily="34" charset="0"/>
              </a:rPr>
              <a:t>lavarse los dientes.  Pueden</a:t>
            </a:r>
          </a:p>
          <a:p>
            <a:r>
              <a:rPr lang="es-MX" dirty="0" smtClean="0">
                <a:latin typeface="Berlin Sans FB" panose="020E0602020502020306" pitchFamily="34" charset="0"/>
              </a:rPr>
              <a:t>realizarse de día o de noche según</a:t>
            </a:r>
          </a:p>
          <a:p>
            <a:r>
              <a:rPr lang="es-MX" dirty="0" smtClean="0">
                <a:latin typeface="Berlin Sans FB" panose="020E0602020502020306" pitchFamily="34" charset="0"/>
              </a:rPr>
              <a:t> la actividad</a:t>
            </a:r>
            <a:endParaRPr lang="es-MX" dirty="0">
              <a:latin typeface="Berlin Sans FB" panose="020E0602020502020306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27097" y="35410"/>
            <a:ext cx="56332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400" dirty="0" smtClean="0">
                <a:solidFill>
                  <a:schemeClr val="accent6">
                    <a:lumMod val="50000"/>
                  </a:schemeClr>
                </a:solidFill>
                <a:latin typeface="Berlin Sans FB" panose="020E0602020502020306" pitchFamily="34" charset="0"/>
              </a:rPr>
              <a:t>ACTIVIDADES DIARIAS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631092" y="4796831"/>
            <a:ext cx="3848013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MX" dirty="0">
                <a:solidFill>
                  <a:srgbClr val="FF99CC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Esto hago</a:t>
            </a:r>
            <a:endParaRPr lang="es-MX" dirty="0" smtClean="0">
              <a:effectLst/>
              <a:latin typeface="Berlin Sans FB" panose="020E0602020502020306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r>
              <a:rPr lang="es-MX" dirty="0">
                <a:latin typeface="Berlin Sans FB" panose="020E0602020502020306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I: Responde cuestionamientos ¿Qué haces en un día</a:t>
            </a:r>
            <a:r>
              <a:rPr lang="es-MX" dirty="0" smtClean="0">
                <a:latin typeface="Berlin Sans FB" panose="020E0602020502020306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es-MX" dirty="0">
                <a:latin typeface="Berlin Sans FB" panose="020E0602020502020306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dirty="0" smtClean="0">
                <a:latin typeface="Berlin Sans FB" panose="020E0602020502020306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s-MX" dirty="0">
                <a:latin typeface="Berlin Sans FB" panose="020E0602020502020306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Qué actividades realizas con tu familia</a:t>
            </a:r>
            <a:r>
              <a:rPr lang="es-MX" dirty="0" smtClean="0">
                <a:latin typeface="Berlin Sans FB" panose="020E0602020502020306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es-MX" dirty="0">
                <a:latin typeface="Berlin Sans FB" panose="020E0602020502020306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dirty="0" smtClean="0">
                <a:latin typeface="Berlin Sans FB" panose="020E0602020502020306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s-MX" dirty="0">
                <a:latin typeface="Berlin Sans FB" panose="020E0602020502020306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Qué es día y que es noche</a:t>
            </a:r>
            <a:r>
              <a:rPr lang="es-MX" dirty="0" smtClean="0">
                <a:latin typeface="Berlin Sans FB" panose="020E0602020502020306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es-MX" dirty="0">
                <a:latin typeface="Berlin Sans FB" panose="020E0602020502020306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dirty="0" smtClean="0">
                <a:latin typeface="Berlin Sans FB" panose="020E0602020502020306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s-MX" dirty="0">
                <a:latin typeface="Berlin Sans FB" panose="020E0602020502020306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 actividades son de día o de noche?</a:t>
            </a:r>
            <a:endParaRPr lang="es-MX" dirty="0" smtClean="0">
              <a:effectLst/>
              <a:latin typeface="Berlin Sans FB" panose="020E0602020502020306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r>
              <a:rPr lang="es-MX" dirty="0">
                <a:latin typeface="Berlin Sans FB" panose="020E0602020502020306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D: Recibe material (imágenes para acomodar en hoja de maquina según las actividades que realiza)</a:t>
            </a:r>
            <a:endParaRPr lang="es-MX" dirty="0" smtClean="0">
              <a:effectLst/>
              <a:latin typeface="Berlin Sans FB" panose="020E0602020502020306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MX" dirty="0">
                <a:latin typeface="Berlin Sans FB" panose="020E0602020502020306" pitchFamily="34" charset="0"/>
                <a:ea typeface="Calibri" panose="020F0502020204030204" pitchFamily="34" charset="0"/>
              </a:rPr>
              <a:t>C: Responde cuestionamiento ¿Por qué se realizan de día o noche? ¿no las puedo realizar en otro momento?</a:t>
            </a:r>
            <a:endParaRPr lang="es-MX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957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3098" y="0"/>
            <a:ext cx="6886995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264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</TotalTime>
  <Words>508</Words>
  <Application>Microsoft Office PowerPoint</Application>
  <PresentationFormat>Carta (216 x 279 mm)</PresentationFormat>
  <Paragraphs>60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Berlin Sans FB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user_1</dc:creator>
  <cp:lastModifiedBy>user_1</cp:lastModifiedBy>
  <cp:revision>8</cp:revision>
  <dcterms:created xsi:type="dcterms:W3CDTF">2019-03-16T17:59:55Z</dcterms:created>
  <dcterms:modified xsi:type="dcterms:W3CDTF">2019-03-16T21:17:51Z</dcterms:modified>
</cp:coreProperties>
</file>