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EAE2"/>
    <a:srgbClr val="DFF6FD"/>
    <a:srgbClr val="FEFFD9"/>
    <a:srgbClr val="FFFFCC"/>
    <a:srgbClr val="42BEA6"/>
    <a:srgbClr val="5BD79F"/>
    <a:srgbClr val="0F93A1"/>
    <a:srgbClr val="537DF3"/>
    <a:srgbClr val="FE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32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4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3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58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48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831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1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1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7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3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000-44B7-4E52-9E16-43099E4C9EB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5A1B-67FC-4BCA-A3D9-21CDE18DA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C75D1E86-433A-4A66-A5EC-C00AED8B1A87}"/>
              </a:ext>
            </a:extLst>
          </p:cNvPr>
          <p:cNvSpPr txBox="1"/>
          <p:nvPr/>
        </p:nvSpPr>
        <p:spPr>
          <a:xfrm>
            <a:off x="1600876" y="202440"/>
            <a:ext cx="62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 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1" l="20513" r="84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2" r="13109"/>
          <a:stretch/>
        </p:blipFill>
        <p:spPr bwMode="auto">
          <a:xfrm>
            <a:off x="3694126" y="683221"/>
            <a:ext cx="1633069" cy="14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0126" y="3165900"/>
            <a:ext cx="3206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Alumna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Jimena Guadalupe Charles Hernández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06505" y="227804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Curso: Educación histórica en el aula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72468" y="2741079"/>
            <a:ext cx="2476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Narciso Rodríguez Espinosa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0279" y="3639507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unidad 1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Fichas de procesos históricos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05208" y="4093496"/>
            <a:ext cx="1956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</a:t>
            </a:r>
            <a:endParaRPr lang="es-MX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256566" y="4408476"/>
            <a:ext cx="4903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1 “La historia en la Educación Básica: Referentes para su análisis”</a:t>
            </a:r>
            <a:endParaRPr lang="es-MX" sz="1200" dirty="0"/>
          </a:p>
        </p:txBody>
      </p:sp>
      <p:sp>
        <p:nvSpPr>
          <p:cNvPr id="12" name="11 Rectángulo"/>
          <p:cNvSpPr/>
          <p:nvPr/>
        </p:nvSpPr>
        <p:spPr>
          <a:xfrm>
            <a:off x="1051358" y="4797152"/>
            <a:ext cx="706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Asume la historia como forma específica de conocimiento con su propia lógica, nociones, objetos de estudio, fuentes, mecanismos de corroboración y validación; a través de una aproximación al trabajo </a:t>
            </a:r>
          </a:p>
          <a:p>
            <a:endParaRPr lang="es-E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Asume que la educación histórica se centra en el desarrollo del pensamiento histórico y el aprendizaje de la historia en los alumnos a partir del trabajo con fuentes primarias. 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90479" y="612324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2° “A”            N.L 2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0"/>
            <a:ext cx="9092092" cy="678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6"/>
          <a:stretch/>
        </p:blipFill>
        <p:spPr bwMode="auto">
          <a:xfrm>
            <a:off x="1187624" y="0"/>
            <a:ext cx="7920880" cy="181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5805264"/>
            <a:ext cx="72008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F93A1"/>
                </a:solidFill>
                <a:effectLst>
                  <a:reflection blurRad="12700" stA="28000" endPos="45000" dist="1000" dir="5400000" sy="-100000" algn="bl" rotWithShape="0"/>
                </a:effectLst>
                <a:latin typeface="Kristen ITC" panose="03050502040202030202" pitchFamily="66" charset="0"/>
                <a:ea typeface="BatangChe" pitchFamily="49" charset="-127"/>
              </a:rPr>
              <a:t>Oficios</a:t>
            </a:r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risten ITC" panose="03050502040202030202" pitchFamily="66" charset="0"/>
                <a:ea typeface="BatangChe" pitchFamily="49" charset="-127"/>
              </a:rPr>
              <a:t> </a:t>
            </a:r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Kristen ITC" panose="03050502040202030202" pitchFamily="66" charset="0"/>
                <a:ea typeface="BatangChe" pitchFamily="49" charset="-127"/>
              </a:rPr>
              <a:t>y</a:t>
            </a:r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risten ITC" panose="03050502040202030202" pitchFamily="66" charset="0"/>
                <a:ea typeface="BatangChe" pitchFamily="49" charset="-127"/>
              </a:rPr>
              <a:t> </a:t>
            </a:r>
            <a:r>
              <a:rPr lang="es-E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Kristen ITC" panose="03050502040202030202" pitchFamily="66" charset="0"/>
                <a:ea typeface="BatangChe" pitchFamily="49" charset="-127"/>
              </a:rPr>
              <a:t>profesiones  </a:t>
            </a:r>
          </a:p>
        </p:txBody>
      </p:sp>
    </p:spTree>
    <p:extLst>
      <p:ext uri="{BB962C8B-B14F-4D97-AF65-F5344CB8AC3E}">
        <p14:creationId xmlns:p14="http://schemas.microsoft.com/office/powerpoint/2010/main" val="7708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n para fondo li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6" descr="Resultado de imagen para fondo lin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28083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Ficha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7863" y="769441"/>
            <a:ext cx="208701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 oficio?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4594" y="1268760"/>
            <a:ext cx="7656785" cy="1754326"/>
          </a:xfrm>
          <a:prstGeom prst="rect">
            <a:avLst/>
          </a:prstGeom>
          <a:solidFill>
            <a:srgbClr val="FEEAE2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 el trabajo habitual que realiza un individuo, especialmente referido a la destreza manual o esfuerzo físico, como medio para ganarse la vida. 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aprendido a través de la experiencia. 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https://www.significados.com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para los niños: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oficio es un trabajo que podemos aprender haciéndolo día con día.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59560" y="3064414"/>
            <a:ext cx="286862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una profesión?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3194" y="3453827"/>
            <a:ext cx="7656785" cy="1754326"/>
          </a:xfrm>
          <a:prstGeom prst="rect">
            <a:avLst/>
          </a:prstGeom>
          <a:solidFill>
            <a:srgbClr val="FEEAE2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 la actividad habitual que realiza un individuo como consecuencia de una preparación institucional y universitaria por medio de procesos de investigación, análisis, y reflexión teórica sobre fenómenos abstractos. 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https://www.ecured.cu</a:t>
            </a:r>
          </a:p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para los niños: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trabajo en el cual necesitas contar con estudios, es decir, tienes que ir a la escuela para aprender sobre ese trabajo.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112525C9-F5FC-4625-B44F-7C24CB47A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r="1462" b="32046"/>
          <a:stretch/>
        </p:blipFill>
        <p:spPr bwMode="auto">
          <a:xfrm>
            <a:off x="0" y="5399350"/>
            <a:ext cx="9144000" cy="145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" y="0"/>
            <a:ext cx="338545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Actividad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4" name="Tabla 6">
            <a:extLst>
              <a:ext uri="{FF2B5EF4-FFF2-40B4-BE49-F238E27FC236}">
                <a16:creationId xmlns="" xmlns:a16="http://schemas.microsoft.com/office/drawing/2014/main" id="{A86CC913-E4CF-45B0-B331-4811D3E75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28921"/>
              </p:ext>
            </p:extLst>
          </p:nvPr>
        </p:nvGraphicFramePr>
        <p:xfrm>
          <a:off x="260650" y="836712"/>
          <a:ext cx="8622700" cy="58107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55675">
                  <a:extLst>
                    <a:ext uri="{9D8B030D-6E8A-4147-A177-3AD203B41FA5}">
                      <a16:colId xmlns="" xmlns:a16="http://schemas.microsoft.com/office/drawing/2014/main" val="1130954189"/>
                    </a:ext>
                  </a:extLst>
                </a:gridCol>
                <a:gridCol w="2155675">
                  <a:extLst>
                    <a:ext uri="{9D8B030D-6E8A-4147-A177-3AD203B41FA5}">
                      <a16:colId xmlns="" xmlns:a16="http://schemas.microsoft.com/office/drawing/2014/main" val="1199628759"/>
                    </a:ext>
                  </a:extLst>
                </a:gridCol>
                <a:gridCol w="2155675">
                  <a:extLst>
                    <a:ext uri="{9D8B030D-6E8A-4147-A177-3AD203B41FA5}">
                      <a16:colId xmlns="" xmlns:a16="http://schemas.microsoft.com/office/drawing/2014/main" val="3511375069"/>
                    </a:ext>
                  </a:extLst>
                </a:gridCol>
                <a:gridCol w="2155675">
                  <a:extLst>
                    <a:ext uri="{9D8B030D-6E8A-4147-A177-3AD203B41FA5}">
                      <a16:colId xmlns="" xmlns:a16="http://schemas.microsoft.com/office/drawing/2014/main" val="1154667649"/>
                    </a:ext>
                  </a:extLst>
                </a:gridCol>
              </a:tblGrid>
              <a:tr h="994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Momentos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DAF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organización y consignas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Recursos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EEF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Aprendizaje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esperado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417603"/>
                  </a:ext>
                </a:extLst>
              </a:tr>
              <a:tr h="4606506">
                <a:tc>
                  <a:txBody>
                    <a:bodyPr/>
                    <a:lstStyle/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MX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MX" sz="4000" b="1" dirty="0" smtClean="0">
                          <a:solidFill>
                            <a:srgbClr val="FF0066"/>
                          </a:solidFill>
                          <a:latin typeface="Arial Narrow" panose="020B0606020202030204" pitchFamily="34" charset="0"/>
                        </a:rPr>
                        <a:t>Inicio</a:t>
                      </a:r>
                      <a:endParaRPr lang="es-MX" sz="4000" b="1" dirty="0">
                        <a:solidFill>
                          <a:srgbClr val="FF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¿Los conozco mosco? </a:t>
                      </a:r>
                    </a:p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I:Responde cuestionamientos (¿Saben qué es un oficio?, ¿Saben qué es una profesión?, ¿Qué oficios o profesiones conocen?) </a:t>
                      </a:r>
                    </a:p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D: Observa tabloides con imágenes de diversos oficios y profesiones (enfermera, doctor, maestra, chef, policía, bombero, peluquera, recogedor de basura). Responde la pregunta: (¿Qué opinan de ellos?) </a:t>
                      </a:r>
                    </a:p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Elige una profesión u oficio, hace su dibujo en una hoja de máquina.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C: Pasa al frente a platicar sobre el oficio o profesión que escogió.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Pizarrón 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Marcador 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Hojas de máquina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Tabloides de una enfermera, doctor, chef, maestra, policía, bombero, peluquero y recogedor de basura.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Expresa con eficacia sus ideas acerca de diversos temas y atiende lo que se dice en interacciones con otras personas.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890307"/>
                  </a:ext>
                </a:extLst>
              </a:tr>
            </a:tbl>
          </a:graphicData>
        </a:graphic>
      </p:graphicFrame>
      <p:pic>
        <p:nvPicPr>
          <p:cNvPr id="5" name="Imagen 9">
            <a:extLst>
              <a:ext uri="{FF2B5EF4-FFF2-40B4-BE49-F238E27FC236}">
                <a16:creationId xmlns="" xmlns:a16="http://schemas.microsoft.com/office/drawing/2014/main" id="{BD0651D7-6667-46FE-BCCE-7B1E630B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15" y="3198710"/>
            <a:ext cx="547886" cy="648073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="" xmlns:a16="http://schemas.microsoft.com/office/drawing/2014/main" id="{50EA2BD5-7AD0-4F51-B655-2D7D43EBF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210441"/>
            <a:ext cx="641877" cy="648073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="" xmlns:a16="http://schemas.microsoft.com/office/drawing/2014/main" id="{EB7A006C-11ED-457F-B7DE-ECAA17249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614" y="4005064"/>
            <a:ext cx="547887" cy="648073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="" xmlns:a16="http://schemas.microsoft.com/office/drawing/2014/main" id="{4B04BA76-415E-45C3-B9AA-E49C13973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932" y="4005064"/>
            <a:ext cx="648073" cy="648073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="" xmlns:a16="http://schemas.microsoft.com/office/drawing/2014/main" id="{47E4090D-1E78-4B23-A45D-9E916683A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615" y="4903417"/>
            <a:ext cx="547888" cy="648073"/>
          </a:xfrm>
          <a:prstGeom prst="rect">
            <a:avLst/>
          </a:prstGeom>
        </p:spPr>
      </p:pic>
      <p:pic>
        <p:nvPicPr>
          <p:cNvPr id="10" name="Imagen 16">
            <a:extLst>
              <a:ext uri="{FF2B5EF4-FFF2-40B4-BE49-F238E27FC236}">
                <a16:creationId xmlns="" xmlns:a16="http://schemas.microsoft.com/office/drawing/2014/main" id="{CDA0F8A2-0ECF-4182-BE96-2F207B5E9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7931" y="4903416"/>
            <a:ext cx="648074" cy="648074"/>
          </a:xfrm>
          <a:prstGeom prst="rect">
            <a:avLst/>
          </a:prstGeom>
        </p:spPr>
      </p:pic>
      <p:pic>
        <p:nvPicPr>
          <p:cNvPr id="11" name="Imagen 17">
            <a:extLst>
              <a:ext uri="{FF2B5EF4-FFF2-40B4-BE49-F238E27FC236}">
                <a16:creationId xmlns="" xmlns:a16="http://schemas.microsoft.com/office/drawing/2014/main" id="{EC5F61B0-8E32-45E0-A3B4-B491EC1C7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4648" y="5687217"/>
            <a:ext cx="558303" cy="759444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="" xmlns:a16="http://schemas.microsoft.com/office/drawing/2014/main" id="{7147834B-0BD9-4E63-AC50-6FB64A12B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447" y="5687217"/>
            <a:ext cx="641877" cy="7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8083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Ficha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7863" y="769441"/>
            <a:ext cx="273630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 pastelero?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79420"/>
            <a:ext cx="7656785" cy="1754326"/>
          </a:xfrm>
          <a:prstGeom prst="rect">
            <a:avLst/>
          </a:prstGeom>
          <a:solidFill>
            <a:srgbClr val="FEEAE2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puesto especializado dentro de la cocina que se dedica a labores de repostería. En la organización de la cocina de ciertos restaurantes es la persona encargada de elaborar los postres y las masas reposteras. 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http://piixel.cobach.edu.mx</a:t>
            </a:r>
          </a:p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para los niños: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quien se dedica a elaborar pasteles de todos los tamaños y con diferentes sabores.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4">
            <a:extLst>
              <a:ext uri="{FF2B5EF4-FFF2-40B4-BE49-F238E27FC236}">
                <a16:creationId xmlns="" xmlns:a16="http://schemas.microsoft.com/office/drawing/2014/main" id="{B99DCAC6-73B9-40E0-A15F-7441601F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01" l="293" r="98143">
                        <a14:foregroundMark x1="31281" y1="46554" x2="31281" y2="46554"/>
                        <a14:foregroundMark x1="31281" y1="46554" x2="31281" y2="46554"/>
                        <a14:foregroundMark x1="38807" y1="43616" x2="38807" y2="43616"/>
                        <a14:foregroundMark x1="38807" y1="43616" x2="38807" y2="43616"/>
                        <a14:foregroundMark x1="38807" y1="43616" x2="38807" y2="43616"/>
                        <a14:foregroundMark x1="38807" y1="42938" x2="38807" y2="42938"/>
                        <a14:foregroundMark x1="38807" y1="42938" x2="38807" y2="42938"/>
                        <a14:foregroundMark x1="38807" y1="42938" x2="38807" y2="42938"/>
                        <a14:foregroundMark x1="38807" y1="42938" x2="38807" y2="42938"/>
                        <a14:foregroundMark x1="38807" y1="42938" x2="38807" y2="42938"/>
                        <a14:foregroundMark x1="38807" y1="42938" x2="38807" y2="42938"/>
                        <a14:foregroundMark x1="31867" y1="42147" x2="31867" y2="42147"/>
                        <a14:foregroundMark x1="31867" y1="42147" x2="31867" y2="42147"/>
                        <a14:foregroundMark x1="31867" y1="42147" x2="31867" y2="42147"/>
                        <a14:foregroundMark x1="31867" y1="42147" x2="31867" y2="42147"/>
                        <a14:foregroundMark x1="31867" y1="42147" x2="31867" y2="42147"/>
                        <a14:foregroundMark x1="29326" y1="42938" x2="29326" y2="42938"/>
                        <a14:foregroundMark x1="29326" y1="42938" x2="29326" y2="42938"/>
                        <a14:foregroundMark x1="29326" y1="42938" x2="29326" y2="42938"/>
                        <a14:foregroundMark x1="36266" y1="40000" x2="36266" y2="40000"/>
                        <a14:foregroundMark x1="36266" y1="40000" x2="36266" y2="40000"/>
                        <a14:foregroundMark x1="36266" y1="40000" x2="36266" y2="40000"/>
                        <a14:foregroundMark x1="33822" y1="28362" x2="33822" y2="28362"/>
                        <a14:foregroundMark x1="33822" y1="28362" x2="33822" y2="28362"/>
                        <a14:foregroundMark x1="33822" y1="28362" x2="33822" y2="28362"/>
                        <a14:foregroundMark x1="33138" y1="26893" x2="33138" y2="26893"/>
                        <a14:foregroundMark x1="33138" y1="26893" x2="33138" y2="26893"/>
                        <a14:foregroundMark x1="33138" y1="26893" x2="33138" y2="26893"/>
                        <a14:foregroundMark x1="33138" y1="26893" x2="17400" y2="17401"/>
                        <a14:foregroundMark x1="30010" y1="17401" x2="30010" y2="17401"/>
                        <a14:foregroundMark x1="30010" y1="17401" x2="30010" y2="17401"/>
                        <a14:foregroundMark x1="30010" y1="17401" x2="30010" y2="17401"/>
                        <a14:foregroundMark x1="30010" y1="17401" x2="21799" y2="31977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620" y1="15254" x2="42620" y2="15254"/>
                        <a14:foregroundMark x1="42033" y1="14463" x2="19257" y2="15254"/>
                        <a14:foregroundMark x1="31281" y1="11525" x2="24340" y2="35593"/>
                        <a14:foregroundMark x1="44477" y1="92429" x2="49560" y2="77175"/>
                        <a14:foregroundMark x1="52688" y1="76384" x2="52688" y2="76384"/>
                        <a14:foregroundMark x1="52688" y1="76384" x2="52688" y2="76384"/>
                        <a14:foregroundMark x1="52688" y1="76384" x2="52688" y2="76384"/>
                        <a14:foregroundMark x1="52688" y1="76384" x2="52688" y2="76384"/>
                        <a14:foregroundMark x1="52688" y1="76384" x2="52688" y2="76384"/>
                        <a14:foregroundMark x1="52688" y1="76384" x2="52688" y2="76384"/>
                        <a14:foregroundMark x1="19257" y1="77853" x2="19257" y2="77853"/>
                        <a14:foregroundMark x1="19257" y1="77853" x2="19257" y2="77853"/>
                        <a14:foregroundMark x1="19257" y1="77853" x2="19257" y2="77853"/>
                        <a14:foregroundMark x1="19257" y1="77853" x2="19257" y2="77853"/>
                        <a14:foregroundMark x1="19257" y1="77853" x2="19257" y2="77853"/>
                        <a14:foregroundMark x1="23656" y1="83729" x2="23656" y2="83729"/>
                        <a14:foregroundMark x1="23656" y1="83729" x2="23656" y2="83729"/>
                        <a14:foregroundMark x1="23656" y1="83729" x2="23656" y2="83729"/>
                        <a14:foregroundMark x1="28152" y1="84407" x2="28152" y2="84407"/>
                        <a14:foregroundMark x1="28152" y1="84407" x2="28152" y2="84407"/>
                        <a14:foregroundMark x1="28152" y1="84407" x2="28152" y2="84407"/>
                        <a14:foregroundMark x1="32551" y1="81582" x2="32551" y2="81582"/>
                        <a14:foregroundMark x1="32551" y1="81582" x2="32551" y2="81582"/>
                        <a14:foregroundMark x1="32551" y1="81582" x2="32551" y2="81582"/>
                        <a14:foregroundMark x1="37537" y1="82260" x2="37537" y2="82260"/>
                        <a14:foregroundMark x1="37537" y1="82260" x2="37537" y2="82260"/>
                        <a14:foregroundMark x1="37537" y1="82260" x2="37537" y2="82260"/>
                        <a14:foregroundMark x1="47703" y1="83051" x2="47703" y2="83051"/>
                        <a14:foregroundMark x1="47703" y1="83051" x2="47703" y2="83051"/>
                        <a14:foregroundMark x1="47703" y1="83051" x2="47703" y2="83051"/>
                        <a14:foregroundMark x1="45161" y1="79322" x2="45161" y2="79322"/>
                        <a14:foregroundMark x1="45161" y1="79322" x2="45161" y2="79322"/>
                        <a14:foregroundMark x1="45161" y1="79322" x2="45161" y2="79322"/>
                        <a14:foregroundMark x1="39492" y1="79322" x2="39492" y2="79322"/>
                        <a14:foregroundMark x1="39492" y1="79322" x2="39492" y2="79322"/>
                        <a14:foregroundMark x1="38807" y1="89605" x2="38807" y2="89605"/>
                        <a14:foregroundMark x1="38807" y1="89605" x2="38807" y2="89605"/>
                        <a14:foregroundMark x1="38807" y1="89605" x2="38807" y2="89605"/>
                        <a14:foregroundMark x1="34409" y1="89605" x2="34409" y2="89605"/>
                        <a14:foregroundMark x1="34409" y1="89605" x2="34409" y2="89605"/>
                        <a14:foregroundMark x1="34409" y1="89605" x2="34409" y2="89605"/>
                        <a14:foregroundMark x1="44477" y1="92429" x2="44477" y2="92429"/>
                        <a14:foregroundMark x1="44477" y1="92429" x2="44477" y2="92429"/>
                        <a14:foregroundMark x1="44477" y1="92429" x2="44477" y2="92429"/>
                        <a14:foregroundMark x1="48289" y1="91751" x2="48289" y2="91751"/>
                        <a14:foregroundMark x1="48289" y1="91751" x2="48289" y2="91751"/>
                        <a14:foregroundMark x1="48289" y1="91751" x2="48289" y2="91751"/>
                        <a14:foregroundMark x1="48289" y1="91751" x2="48289" y2="91751"/>
                        <a14:foregroundMark x1="48289" y1="91751" x2="48289" y2="91751"/>
                        <a14:foregroundMark x1="40078" y1="91751" x2="40078" y2="91751"/>
                        <a14:foregroundMark x1="40078" y1="91751" x2="40078" y2="91751"/>
                        <a14:foregroundMark x1="57087" y1="80113" x2="57087" y2="80113"/>
                        <a14:foregroundMark x1="57087" y1="80113" x2="57087" y2="80113"/>
                        <a14:foregroundMark x1="57087" y1="80113" x2="57087" y2="80113"/>
                        <a14:foregroundMark x1="64712" y1="77175" x2="64712" y2="77175"/>
                        <a14:foregroundMark x1="64712" y1="77175" x2="64712" y2="77175"/>
                        <a14:foregroundMark x1="55816" y1="75028" x2="55816" y2="75028"/>
                        <a14:foregroundMark x1="59042" y1="75028" x2="59042" y2="75028"/>
                        <a14:foregroundMark x1="59042" y1="75028" x2="59042" y2="75028"/>
                        <a14:foregroundMark x1="47703" y1="76384" x2="47703" y2="76384"/>
                        <a14:foregroundMark x1="47703" y1="76384" x2="47703" y2="76384"/>
                        <a14:foregroundMark x1="42033" y1="83729" x2="42033" y2="83729"/>
                        <a14:foregroundMark x1="42033" y1="83729" x2="42033" y2="83729"/>
                        <a14:foregroundMark x1="31867" y1="92429" x2="31867" y2="92429"/>
                        <a14:foregroundMark x1="31867" y1="92429" x2="31867" y2="92429"/>
                        <a14:foregroundMark x1="40078" y1="93898" x2="40078" y2="93898"/>
                        <a14:foregroundMark x1="40078" y1="93898" x2="40078" y2="93898"/>
                        <a14:foregroundMark x1="49560" y1="88814" x2="49560" y2="88814"/>
                        <a14:foregroundMark x1="18671" y1="18079" x2="18671" y2="18079"/>
                        <a14:foregroundMark x1="18671" y1="18079" x2="18671" y2="18079"/>
                        <a14:foregroundMark x1="18671" y1="18079" x2="18671" y2="18079"/>
                        <a14:foregroundMark x1="17400" y1="12994" x2="17400" y2="12994"/>
                        <a14:foregroundMark x1="17400" y1="12994" x2="17400" y2="12994"/>
                        <a14:foregroundMark x1="17400" y1="12994" x2="17400" y2="12994"/>
                        <a14:foregroundMark x1="17400" y1="12994" x2="17400" y2="12994"/>
                        <a14:foregroundMark x1="16129" y1="12316" x2="16129" y2="12316"/>
                        <a14:foregroundMark x1="16129" y1="12316" x2="16129" y2="12316"/>
                        <a14:foregroundMark x1="16129" y1="12316" x2="16129" y2="12316"/>
                        <a14:foregroundMark x1="16129" y1="12316" x2="16129" y2="12316"/>
                        <a14:foregroundMark x1="16129" y1="12316" x2="16129" y2="12316"/>
                        <a14:foregroundMark x1="16129" y1="12316" x2="16129" y2="12316"/>
                        <a14:foregroundMark x1="33822" y1="10847" x2="33822" y2="10847"/>
                        <a14:foregroundMark x1="33822" y1="10847" x2="33822" y2="10847"/>
                        <a14:foregroundMark x1="33822" y1="10847" x2="33822" y2="10847"/>
                        <a14:foregroundMark x1="35679" y1="10847" x2="35679" y2="10847"/>
                        <a14:foregroundMark x1="35679" y1="10847" x2="35679" y2="10847"/>
                        <a14:foregroundMark x1="35679" y1="10847" x2="35679" y2="10847"/>
                        <a14:foregroundMark x1="35679" y1="10847" x2="35679" y2="10847"/>
                        <a14:foregroundMark x1="30596" y1="8701" x2="30596" y2="8701"/>
                        <a14:foregroundMark x1="30596" y1="8701" x2="30596" y2="8701"/>
                        <a14:foregroundMark x1="30596" y1="8701" x2="30596" y2="8701"/>
                        <a14:foregroundMark x1="30010" y1="7910" x2="30010" y2="7910"/>
                        <a14:foregroundMark x1="30010" y1="7910" x2="30010" y2="7910"/>
                        <a14:foregroundMark x1="30010" y1="7910" x2="30010" y2="7910"/>
                        <a14:foregroundMark x1="28152" y1="4972" x2="28152" y2="4972"/>
                        <a14:foregroundMark x1="28152" y1="4972" x2="28152" y2="4972"/>
                        <a14:foregroundMark x1="13001" y1="23277" x2="13001" y2="23277"/>
                        <a14:foregroundMark x1="13001" y1="23277" x2="13001" y2="23277"/>
                        <a14:foregroundMark x1="13001" y1="23277" x2="13001" y2="23277"/>
                        <a14:foregroundMark x1="13001" y1="23277" x2="13001" y2="23277"/>
                        <a14:foregroundMark x1="13001" y1="23277" x2="13001" y2="23277"/>
                        <a14:foregroundMark x1="13001" y1="23277" x2="13001" y2="23277"/>
                        <a14:foregroundMark x1="11046" y1="26893" x2="11046" y2="26893"/>
                        <a14:foregroundMark x1="11046" y1="26893" x2="11046" y2="26893"/>
                        <a14:foregroundMark x1="15543" y1="21017" x2="15543" y2="21017"/>
                        <a14:foregroundMark x1="15543" y1="21017" x2="15543" y2="21017"/>
                        <a14:foregroundMark x1="21212" y1="26893" x2="21212" y2="26893"/>
                        <a14:foregroundMark x1="21212" y1="26893" x2="21212" y2="26893"/>
                        <a14:foregroundMark x1="19941" y1="32655" x2="19941" y2="32655"/>
                        <a14:foregroundMark x1="19941" y1="32655" x2="19941" y2="32655"/>
                        <a14:foregroundMark x1="19941" y1="32655" x2="19941" y2="32655"/>
                        <a14:foregroundMark x1="30596" y1="31299" x2="30596" y2="31299"/>
                        <a14:foregroundMark x1="30596" y1="31299" x2="30596" y2="31299"/>
                        <a14:foregroundMark x1="36266" y1="26893" x2="36266" y2="26893"/>
                        <a14:foregroundMark x1="36266" y1="26893" x2="36266" y2="26893"/>
                        <a14:foregroundMark x1="34409" y1="21808" x2="34409" y2="21808"/>
                        <a14:foregroundMark x1="34409" y1="21808" x2="34409" y2="21808"/>
                        <a14:foregroundMark x1="34409" y1="21808" x2="34409" y2="21808"/>
                        <a14:foregroundMark x1="24927" y1="12994" x2="24927" y2="12994"/>
                        <a14:foregroundMark x1="24927" y1="12994" x2="24927" y2="12994"/>
                        <a14:foregroundMark x1="14272" y1="10056" x2="14272" y2="10056"/>
                        <a14:foregroundMark x1="14272" y1="10056" x2="14272" y2="10056"/>
                        <a14:foregroundMark x1="13587" y1="12994" x2="13587" y2="12994"/>
                        <a14:foregroundMark x1="13587" y1="12994" x2="13587" y2="12994"/>
                        <a14:foregroundMark x1="13587" y1="12994" x2="13587" y2="12994"/>
                        <a14:foregroundMark x1="30010" y1="13785" x2="30010" y2="13785"/>
                        <a14:foregroundMark x1="30010" y1="13785" x2="30010" y2="13785"/>
                        <a14:foregroundMark x1="38807" y1="11525" x2="38807" y2="11525"/>
                        <a14:foregroundMark x1="38807" y1="11525" x2="38807" y2="11525"/>
                        <a14:foregroundMark x1="38807" y1="11525" x2="38807" y2="11525"/>
                        <a14:foregroundMark x1="41349" y1="10056" x2="41349" y2="10056"/>
                        <a14:foregroundMark x1="41349" y1="10056" x2="41349" y2="10056"/>
                        <a14:foregroundMark x1="36266" y1="13785" x2="36266" y2="13785"/>
                        <a14:foregroundMark x1="36266" y1="13785" x2="36266" y2="13785"/>
                        <a14:foregroundMark x1="17986" y1="18079" x2="17986" y2="18079"/>
                        <a14:foregroundMark x1="17986" y1="18079" x2="17986" y2="18079"/>
                        <a14:foregroundMark x1="18671" y1="20339" x2="18671" y2="20339"/>
                        <a14:foregroundMark x1="18671" y1="20339" x2="18671" y2="20339"/>
                        <a14:foregroundMark x1="19257" y1="23955" x2="19257" y2="23955"/>
                        <a14:foregroundMark x1="19257" y1="23955" x2="19257" y2="23955"/>
                        <a14:foregroundMark x1="11730" y1="22486" x2="11730" y2="22486"/>
                        <a14:foregroundMark x1="11730" y1="22486" x2="11730" y2="22486"/>
                        <a14:foregroundMark x1="42033" y1="68475" x2="42033" y2="68475"/>
                        <a14:foregroundMark x1="42033" y1="68475" x2="42033" y2="68475"/>
                        <a14:foregroundMark x1="42033" y1="68475" x2="42033" y2="68475"/>
                        <a14:foregroundMark x1="42033" y1="68475" x2="42033" y2="68475"/>
                        <a14:foregroundMark x1="38807" y1="68475" x2="38807" y2="68475"/>
                        <a14:foregroundMark x1="38807" y1="68475" x2="38807" y2="68475"/>
                        <a14:foregroundMark x1="38807" y1="68475" x2="38807" y2="68475"/>
                        <a14:foregroundMark x1="34409" y1="68475" x2="34409" y2="68475"/>
                        <a14:foregroundMark x1="34409" y1="68475" x2="34409" y2="68475"/>
                        <a14:foregroundMark x1="36266" y1="69831" x2="36266" y2="69831"/>
                        <a14:foregroundMark x1="36266" y1="69831" x2="36266" y2="69831"/>
                        <a14:foregroundMark x1="42033" y1="67006" x2="42033" y2="67006"/>
                        <a14:foregroundMark x1="41349" y1="69831" x2="41349" y2="69831"/>
                        <a14:foregroundMark x1="31281" y1="48701" x2="31281" y2="48701"/>
                        <a14:foregroundMark x1="31281" y1="48701" x2="31281" y2="48701"/>
                        <a14:foregroundMark x1="29326" y1="48023" x2="29326" y2="48023"/>
                        <a14:foregroundMark x1="29326" y1="48023" x2="29326" y2="48023"/>
                        <a14:foregroundMark x1="67840" y1="79322" x2="67840" y2="79322"/>
                        <a14:foregroundMark x1="67840" y1="79322" x2="67840" y2="79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3573017"/>
            <a:ext cx="4032448" cy="3168352"/>
          </a:xfrm>
          <a:prstGeom prst="rect">
            <a:avLst/>
          </a:prstGeom>
        </p:spPr>
      </p:pic>
      <p:sp>
        <p:nvSpPr>
          <p:cNvPr id="7" name="Elipse 5">
            <a:extLst>
              <a:ext uri="{FF2B5EF4-FFF2-40B4-BE49-F238E27FC236}">
                <a16:creationId xmlns="" xmlns:a16="http://schemas.microsoft.com/office/drawing/2014/main" id="{1CD625B0-B54D-4CB7-BF2F-82C9DE131C8C}"/>
              </a:ext>
            </a:extLst>
          </p:cNvPr>
          <p:cNvSpPr/>
          <p:nvPr/>
        </p:nvSpPr>
        <p:spPr>
          <a:xfrm flipV="1">
            <a:off x="3903949" y="4827762"/>
            <a:ext cx="180020" cy="324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5">
            <a:extLst>
              <a:ext uri="{FF2B5EF4-FFF2-40B4-BE49-F238E27FC236}">
                <a16:creationId xmlns="" xmlns:a16="http://schemas.microsoft.com/office/drawing/2014/main" id="{1CD625B0-B54D-4CB7-BF2F-82C9DE131C8C}"/>
              </a:ext>
            </a:extLst>
          </p:cNvPr>
          <p:cNvSpPr/>
          <p:nvPr/>
        </p:nvSpPr>
        <p:spPr>
          <a:xfrm flipV="1">
            <a:off x="4224570" y="4754192"/>
            <a:ext cx="180020" cy="324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3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" y="0"/>
            <a:ext cx="338545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Actividad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="" xmlns:a16="http://schemas.microsoft.com/office/drawing/2014/main" id="{BE805E6F-8724-494B-83B8-84AC667E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3770"/>
              </p:ext>
            </p:extLst>
          </p:nvPr>
        </p:nvGraphicFramePr>
        <p:xfrm>
          <a:off x="323528" y="980728"/>
          <a:ext cx="8208912" cy="53285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2228">
                  <a:extLst>
                    <a:ext uri="{9D8B030D-6E8A-4147-A177-3AD203B41FA5}">
                      <a16:colId xmlns="" xmlns:a16="http://schemas.microsoft.com/office/drawing/2014/main" val="1130954189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1199628759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3511375069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1154667649"/>
                    </a:ext>
                  </a:extLst>
                </a:gridCol>
              </a:tblGrid>
              <a:tr h="1032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Momentos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DAF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organización y consignas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Recursos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EEF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Aprendizaje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esperado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417603"/>
                  </a:ext>
                </a:extLst>
              </a:tr>
              <a:tr h="4296177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Pasteleros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I: Escucha la parte del audiocuento “De mayor quiero ser”, que habla sobre los pasteleros. </a:t>
                      </a:r>
                    </a:p>
                    <a:p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D: Observa los pasteles (en tabloide), que están compuestos de diferentes ingredientes (chispas de chocolate, fresas, y cerezas, también impresas en tabloide). Responde preguntas: (¿Cuántas chispas de chocolate tiene el pastel?, ¿Cuántas fresas hay en el pastel?, ¿Qué hay más; fresas o cerezas? Anota sus respuestas en los recuadros del pastel. </a:t>
                      </a:r>
                    </a:p>
                    <a:p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C: Contesta: (¿A quién le gustó la actividad?,¿A quién no le gustó?, ¿Por qué?, ¿Qué se les hizo más difícil?).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Bocina 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Celular 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Audiocuento “De mayor quiero ser”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Tabloides impresos de un pastel 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Chispas de chocolate, fresas y cerezas impresas en tabloide</a:t>
                      </a:r>
                    </a:p>
                    <a:p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Expresa con eficacia sus ideas acerca de diversos temas y atiende lo que se dice en interacciones con otras personas.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890307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26219" y="3356992"/>
            <a:ext cx="128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Inicio</a:t>
            </a:r>
            <a:endParaRPr lang="es-MX"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228D39B9-C7A0-47B4-AA17-35ED4E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8" b="96538" l="5389" r="986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3933056"/>
            <a:ext cx="2174507" cy="22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8083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Ficha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7863" y="769441"/>
            <a:ext cx="273630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 dentista?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79420"/>
            <a:ext cx="7776864" cy="2031325"/>
          </a:xfrm>
          <a:prstGeom prst="rect">
            <a:avLst/>
          </a:prstGeom>
          <a:solidFill>
            <a:srgbClr val="FEEAE2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dentista, también denominado odontólogo , es el especialista que se dedica profesionalmente al cuidado y tratamiento de las enfermedades de los dientes como ser las caries, por nombrar una de las más regulares y extendidas.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https://www.definicionabc.com</a:t>
            </a:r>
          </a:p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para los niños: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una persona que se dedica al cuidado de nuestros dientes y salud bucal. Es importante que nos lavemos los dientes después de comer.</a:t>
            </a:r>
          </a:p>
        </p:txBody>
      </p:sp>
      <p:pic>
        <p:nvPicPr>
          <p:cNvPr id="2050" name="Picture 2" descr="Resultado de imagen para diente anima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4" b="91056" l="1000" r="98313">
                        <a14:foregroundMark x1="61313" y1="51831" x2="61313" y2="51831"/>
                        <a14:foregroundMark x1="61313" y1="51831" x2="61313" y2="51831"/>
                        <a14:foregroundMark x1="61313" y1="51831" x2="61313" y2="51831"/>
                        <a14:foregroundMark x1="36750" y1="33662" x2="53875" y2="69718"/>
                        <a14:foregroundMark x1="73125" y1="36761" x2="39250" y2="71127"/>
                        <a14:foregroundMark x1="23688" y1="20000" x2="20875" y2="36761"/>
                        <a14:foregroundMark x1="18750" y1="24155" x2="28063" y2="25211"/>
                        <a14:foregroundMark x1="74375" y1="38873" x2="58188" y2="76690"/>
                        <a14:foregroundMark x1="38625" y1="29085" x2="42375" y2="79859"/>
                        <a14:foregroundMark x1="62250" y1="29085" x2="65688" y2="29085"/>
                        <a14:foregroundMark x1="56000" y1="30493" x2="64750" y2="28380"/>
                        <a14:foregroundMark x1="59125" y1="29437" x2="59750" y2="33310"/>
                        <a14:foregroundMark x1="79313" y1="75704" x2="70000" y2="64437"/>
                        <a14:foregroundMark x1="32063" y1="65845" x2="22438" y2="67254"/>
                        <a14:foregroundMark x1="21188" y1="66901" x2="12500" y2="60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98" r="-2411" b="4827"/>
          <a:stretch/>
        </p:blipFill>
        <p:spPr bwMode="auto">
          <a:xfrm>
            <a:off x="2384757" y="3710745"/>
            <a:ext cx="4374486" cy="30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2"/>
            <a:ext cx="9144000" cy="68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" y="0"/>
            <a:ext cx="338545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2BEA6"/>
                </a:solidFill>
                <a:latin typeface="Kristen ITC" panose="03050502040202030202" pitchFamily="66" charset="0"/>
              </a:rPr>
              <a:t>Actividad </a:t>
            </a:r>
            <a:endParaRPr lang="es-MX" sz="4400" b="1" dirty="0">
              <a:solidFill>
                <a:srgbClr val="42BEA6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="" xmlns:a16="http://schemas.microsoft.com/office/drawing/2014/main" id="{BD7C14DC-4892-40C4-A95C-1095E3398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92563"/>
              </p:ext>
            </p:extLst>
          </p:nvPr>
        </p:nvGraphicFramePr>
        <p:xfrm>
          <a:off x="107504" y="769441"/>
          <a:ext cx="8856984" cy="5943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4246">
                  <a:extLst>
                    <a:ext uri="{9D8B030D-6E8A-4147-A177-3AD203B41FA5}">
                      <a16:colId xmlns="" xmlns:a16="http://schemas.microsoft.com/office/drawing/2014/main" val="1130954189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1199628759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3511375069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1154667649"/>
                    </a:ext>
                  </a:extLst>
                </a:gridCol>
              </a:tblGrid>
              <a:tr h="893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Momentos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DAF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organización y consignas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Recursos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rgbClr val="EEF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Aprendizaje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esperado 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417603"/>
                  </a:ext>
                </a:extLst>
              </a:tr>
              <a:tr h="4934499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  <a:p>
                      <a:endParaRPr lang="es-MX" sz="1200" dirty="0">
                        <a:solidFill>
                          <a:srgbClr val="FF6699"/>
                        </a:solidFill>
                        <a:latin typeface="AR CHRISTY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“El dentista”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I: 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Responde a cuestionamientos: (¿Cómo se le llama a la persona encargada del cuidado de nuestros dientes?, ¿Alguna vez has visitado al dentista?, ¿Qué es lo que hace un dentista?).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D: 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Escucha indicaciones: 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Primero, deben poner un huevo dentro del vaso que contiene refresco, van a dejarlo de 3-5 minutos, saquen el huevo y lávenlo con agua, cepillo de dientes y pasta dental).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Recibe 1 vaso con refresco, 1 huevo, cepillo de dientes y pasta dental.  Sigue las indicaciones ya dadas.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Observa qué es lo que sucede.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Responde: (¿Qué ocurrió?, ¿A qué crees que se deba?)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C: Contesta: (¿A qué momento de nuestra vida cotidiana creen que se parezca lo que le pasó al huevo?, ¿Cómo podemos evitarlo?, ¿Cómo trabajaron los dentistas? 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MX" sz="12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Vasos (c/u)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Huevos (c/u)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Refresco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Cepillo de dientes(c/u)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dental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Cartel de pasos a seguir.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Expresa con eficacia sus ideas acerca de diversos temas y atiende lo que se dice en interacciones con otras personas.</a:t>
                      </a:r>
                    </a:p>
                    <a:p>
                      <a:pPr marL="285750" lvl="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890307"/>
                  </a:ext>
                </a:extLst>
              </a:tr>
            </a:tbl>
          </a:graphicData>
        </a:graphic>
      </p:graphicFrame>
      <p:pic>
        <p:nvPicPr>
          <p:cNvPr id="5" name="Imagen 3">
            <a:extLst>
              <a:ext uri="{FF2B5EF4-FFF2-40B4-BE49-F238E27FC236}">
                <a16:creationId xmlns="" xmlns:a16="http://schemas.microsoft.com/office/drawing/2014/main" id="{74E10D42-CECE-43D0-BF77-11D963431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7" b="94231" l="7769" r="95462"/>
                    </a14:imgEffect>
                  </a14:imgLayer>
                </a14:imgProps>
              </a:ext>
            </a:extLst>
          </a:blip>
          <a:srcRect l="17650" t="7676" r="19898" b="5803"/>
          <a:stretch/>
        </p:blipFill>
        <p:spPr>
          <a:xfrm>
            <a:off x="4355976" y="3573016"/>
            <a:ext cx="2743200" cy="305888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5699" y="3356992"/>
            <a:ext cx="226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Desarrollo</a:t>
            </a:r>
            <a:endParaRPr lang="es-MX"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4" y="136409"/>
            <a:ext cx="8278418" cy="67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967</Words>
  <Application>Microsoft Office PowerPoint</Application>
  <PresentationFormat>Presentación en pantalla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WIN8</dc:creator>
  <cp:lastModifiedBy>WIN8</cp:lastModifiedBy>
  <cp:revision>11</cp:revision>
  <dcterms:created xsi:type="dcterms:W3CDTF">2019-03-17T01:11:47Z</dcterms:created>
  <dcterms:modified xsi:type="dcterms:W3CDTF">2019-03-17T03:47:34Z</dcterms:modified>
</cp:coreProperties>
</file>