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6" r:id="rId3"/>
    <p:sldId id="261" r:id="rId4"/>
    <p:sldId id="257" r:id="rId5"/>
    <p:sldId id="258" r:id="rId6"/>
    <p:sldId id="260" r:id="rId7"/>
    <p:sldId id="262" r:id="rId8"/>
    <p:sldId id="263" r:id="rId9"/>
    <p:sldId id="264" r:id="rId10"/>
    <p:sldId id="265" r:id="rId11"/>
  </p:sldIdLst>
  <p:sldSz cx="10080625" cy="8280400"/>
  <p:notesSz cx="6858000" cy="9144000"/>
  <p:defaultTextStyle>
    <a:defPPr>
      <a:defRPr lang="es-MX"/>
    </a:defPPr>
    <a:lvl1pPr marL="0" algn="l" defTabSz="1049192" rtl="0" eaLnBrk="1" latinLnBrk="0" hangingPunct="1">
      <a:defRPr sz="2000" kern="1200">
        <a:solidFill>
          <a:schemeClr val="tx1"/>
        </a:solidFill>
        <a:latin typeface="+mn-lt"/>
        <a:ea typeface="+mn-ea"/>
        <a:cs typeface="+mn-cs"/>
      </a:defRPr>
    </a:lvl1pPr>
    <a:lvl2pPr marL="524596" algn="l" defTabSz="1049192" rtl="0" eaLnBrk="1" latinLnBrk="0" hangingPunct="1">
      <a:defRPr sz="2000" kern="1200">
        <a:solidFill>
          <a:schemeClr val="tx1"/>
        </a:solidFill>
        <a:latin typeface="+mn-lt"/>
        <a:ea typeface="+mn-ea"/>
        <a:cs typeface="+mn-cs"/>
      </a:defRPr>
    </a:lvl2pPr>
    <a:lvl3pPr marL="1049192" algn="l" defTabSz="1049192" rtl="0" eaLnBrk="1" latinLnBrk="0" hangingPunct="1">
      <a:defRPr sz="2000" kern="1200">
        <a:solidFill>
          <a:schemeClr val="tx1"/>
        </a:solidFill>
        <a:latin typeface="+mn-lt"/>
        <a:ea typeface="+mn-ea"/>
        <a:cs typeface="+mn-cs"/>
      </a:defRPr>
    </a:lvl3pPr>
    <a:lvl4pPr marL="1573788" algn="l" defTabSz="1049192" rtl="0" eaLnBrk="1" latinLnBrk="0" hangingPunct="1">
      <a:defRPr sz="2000" kern="1200">
        <a:solidFill>
          <a:schemeClr val="tx1"/>
        </a:solidFill>
        <a:latin typeface="+mn-lt"/>
        <a:ea typeface="+mn-ea"/>
        <a:cs typeface="+mn-cs"/>
      </a:defRPr>
    </a:lvl4pPr>
    <a:lvl5pPr marL="2098383" algn="l" defTabSz="1049192" rtl="0" eaLnBrk="1" latinLnBrk="0" hangingPunct="1">
      <a:defRPr sz="2000" kern="1200">
        <a:solidFill>
          <a:schemeClr val="tx1"/>
        </a:solidFill>
        <a:latin typeface="+mn-lt"/>
        <a:ea typeface="+mn-ea"/>
        <a:cs typeface="+mn-cs"/>
      </a:defRPr>
    </a:lvl5pPr>
    <a:lvl6pPr marL="2622979" algn="l" defTabSz="1049192" rtl="0" eaLnBrk="1" latinLnBrk="0" hangingPunct="1">
      <a:defRPr sz="2000" kern="1200">
        <a:solidFill>
          <a:schemeClr val="tx1"/>
        </a:solidFill>
        <a:latin typeface="+mn-lt"/>
        <a:ea typeface="+mn-ea"/>
        <a:cs typeface="+mn-cs"/>
      </a:defRPr>
    </a:lvl6pPr>
    <a:lvl7pPr marL="3147575" algn="l" defTabSz="1049192" rtl="0" eaLnBrk="1" latinLnBrk="0" hangingPunct="1">
      <a:defRPr sz="2000" kern="1200">
        <a:solidFill>
          <a:schemeClr val="tx1"/>
        </a:solidFill>
        <a:latin typeface="+mn-lt"/>
        <a:ea typeface="+mn-ea"/>
        <a:cs typeface="+mn-cs"/>
      </a:defRPr>
    </a:lvl7pPr>
    <a:lvl8pPr marL="3672171" algn="l" defTabSz="1049192" rtl="0" eaLnBrk="1" latinLnBrk="0" hangingPunct="1">
      <a:defRPr sz="2000" kern="1200">
        <a:solidFill>
          <a:schemeClr val="tx1"/>
        </a:solidFill>
        <a:latin typeface="+mn-lt"/>
        <a:ea typeface="+mn-ea"/>
        <a:cs typeface="+mn-cs"/>
      </a:defRPr>
    </a:lvl8pPr>
    <a:lvl9pPr marL="4196767" algn="l" defTabSz="104919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82" y="-72"/>
      </p:cViewPr>
      <p:guideLst>
        <p:guide orient="horz" pos="2608"/>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06569-8B20-41CF-BBF9-59AB61729E9F}" type="datetimeFigureOut">
              <a:rPr lang="es-MX" smtClean="0"/>
              <a:t>17/03/2019</a:t>
            </a:fld>
            <a:endParaRPr lang="es-MX"/>
          </a:p>
        </p:txBody>
      </p:sp>
      <p:sp>
        <p:nvSpPr>
          <p:cNvPr id="4" name="3 Marcador de imagen de diapositiva"/>
          <p:cNvSpPr>
            <a:spLocks noGrp="1" noRot="1" noChangeAspect="1"/>
          </p:cNvSpPr>
          <p:nvPr>
            <p:ph type="sldImg" idx="2"/>
          </p:nvPr>
        </p:nvSpPr>
        <p:spPr>
          <a:xfrm>
            <a:off x="1343025" y="685800"/>
            <a:ext cx="417195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96AD0-0EA2-442A-B54C-1B3E5D6DC44A}" type="slidenum">
              <a:rPr lang="es-MX" smtClean="0"/>
              <a:t>‹Nº›</a:t>
            </a:fld>
            <a:endParaRPr lang="es-MX"/>
          </a:p>
        </p:txBody>
      </p:sp>
    </p:spTree>
    <p:extLst>
      <p:ext uri="{BB962C8B-B14F-4D97-AF65-F5344CB8AC3E}">
        <p14:creationId xmlns:p14="http://schemas.microsoft.com/office/powerpoint/2010/main" val="3323151349"/>
      </p:ext>
    </p:extLst>
  </p:cSld>
  <p:clrMap bg1="lt1" tx1="dk1" bg2="lt2" tx2="dk2" accent1="accent1" accent2="accent2" accent3="accent3" accent4="accent4" accent5="accent5" accent6="accent6" hlink="hlink" folHlink="folHlink"/>
  <p:notesStyle>
    <a:lvl1pPr marL="0" algn="l" defTabSz="1049192" rtl="0" eaLnBrk="1" latinLnBrk="0" hangingPunct="1">
      <a:defRPr sz="1400" kern="1200">
        <a:solidFill>
          <a:schemeClr val="tx1"/>
        </a:solidFill>
        <a:latin typeface="+mn-lt"/>
        <a:ea typeface="+mn-ea"/>
        <a:cs typeface="+mn-cs"/>
      </a:defRPr>
    </a:lvl1pPr>
    <a:lvl2pPr marL="524596" algn="l" defTabSz="1049192" rtl="0" eaLnBrk="1" latinLnBrk="0" hangingPunct="1">
      <a:defRPr sz="1400" kern="1200">
        <a:solidFill>
          <a:schemeClr val="tx1"/>
        </a:solidFill>
        <a:latin typeface="+mn-lt"/>
        <a:ea typeface="+mn-ea"/>
        <a:cs typeface="+mn-cs"/>
      </a:defRPr>
    </a:lvl2pPr>
    <a:lvl3pPr marL="1049192" algn="l" defTabSz="1049192" rtl="0" eaLnBrk="1" latinLnBrk="0" hangingPunct="1">
      <a:defRPr sz="1400" kern="1200">
        <a:solidFill>
          <a:schemeClr val="tx1"/>
        </a:solidFill>
        <a:latin typeface="+mn-lt"/>
        <a:ea typeface="+mn-ea"/>
        <a:cs typeface="+mn-cs"/>
      </a:defRPr>
    </a:lvl3pPr>
    <a:lvl4pPr marL="1573788" algn="l" defTabSz="1049192" rtl="0" eaLnBrk="1" latinLnBrk="0" hangingPunct="1">
      <a:defRPr sz="1400" kern="1200">
        <a:solidFill>
          <a:schemeClr val="tx1"/>
        </a:solidFill>
        <a:latin typeface="+mn-lt"/>
        <a:ea typeface="+mn-ea"/>
        <a:cs typeface="+mn-cs"/>
      </a:defRPr>
    </a:lvl4pPr>
    <a:lvl5pPr marL="2098383" algn="l" defTabSz="1049192" rtl="0" eaLnBrk="1" latinLnBrk="0" hangingPunct="1">
      <a:defRPr sz="1400" kern="1200">
        <a:solidFill>
          <a:schemeClr val="tx1"/>
        </a:solidFill>
        <a:latin typeface="+mn-lt"/>
        <a:ea typeface="+mn-ea"/>
        <a:cs typeface="+mn-cs"/>
      </a:defRPr>
    </a:lvl5pPr>
    <a:lvl6pPr marL="2622979" algn="l" defTabSz="1049192" rtl="0" eaLnBrk="1" latinLnBrk="0" hangingPunct="1">
      <a:defRPr sz="1400" kern="1200">
        <a:solidFill>
          <a:schemeClr val="tx1"/>
        </a:solidFill>
        <a:latin typeface="+mn-lt"/>
        <a:ea typeface="+mn-ea"/>
        <a:cs typeface="+mn-cs"/>
      </a:defRPr>
    </a:lvl6pPr>
    <a:lvl7pPr marL="3147575" algn="l" defTabSz="1049192" rtl="0" eaLnBrk="1" latinLnBrk="0" hangingPunct="1">
      <a:defRPr sz="1400" kern="1200">
        <a:solidFill>
          <a:schemeClr val="tx1"/>
        </a:solidFill>
        <a:latin typeface="+mn-lt"/>
        <a:ea typeface="+mn-ea"/>
        <a:cs typeface="+mn-cs"/>
      </a:defRPr>
    </a:lvl7pPr>
    <a:lvl8pPr marL="3672171" algn="l" defTabSz="1049192" rtl="0" eaLnBrk="1" latinLnBrk="0" hangingPunct="1">
      <a:defRPr sz="1400" kern="1200">
        <a:solidFill>
          <a:schemeClr val="tx1"/>
        </a:solidFill>
        <a:latin typeface="+mn-lt"/>
        <a:ea typeface="+mn-ea"/>
        <a:cs typeface="+mn-cs"/>
      </a:defRPr>
    </a:lvl8pPr>
    <a:lvl9pPr marL="4196767" algn="l" defTabSz="104919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43025" y="685800"/>
            <a:ext cx="417195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3</a:t>
            </a:fld>
            <a:endParaRPr lang="es-MX"/>
          </a:p>
        </p:txBody>
      </p:sp>
    </p:spTree>
    <p:extLst>
      <p:ext uri="{BB962C8B-B14F-4D97-AF65-F5344CB8AC3E}">
        <p14:creationId xmlns:p14="http://schemas.microsoft.com/office/powerpoint/2010/main" val="182664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572291"/>
            <a:ext cx="8568532" cy="1774919"/>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512094" y="4692226"/>
            <a:ext cx="7056438" cy="2116103"/>
          </a:xfrm>
        </p:spPr>
        <p:txBody>
          <a:bodyPr/>
          <a:lstStyle>
            <a:lvl1pPr marL="0" indent="0" algn="ctr">
              <a:buNone/>
              <a:defRPr>
                <a:solidFill>
                  <a:schemeClr val="tx1">
                    <a:tint val="75000"/>
                  </a:schemeClr>
                </a:solidFill>
              </a:defRPr>
            </a:lvl1pPr>
            <a:lvl2pPr marL="524596" indent="0" algn="ctr">
              <a:buNone/>
              <a:defRPr>
                <a:solidFill>
                  <a:schemeClr val="tx1">
                    <a:tint val="75000"/>
                  </a:schemeClr>
                </a:solidFill>
              </a:defRPr>
            </a:lvl2pPr>
            <a:lvl3pPr marL="1049192" indent="0" algn="ctr">
              <a:buNone/>
              <a:defRPr>
                <a:solidFill>
                  <a:schemeClr val="tx1">
                    <a:tint val="75000"/>
                  </a:schemeClr>
                </a:solidFill>
              </a:defRPr>
            </a:lvl3pPr>
            <a:lvl4pPr marL="1573788" indent="0" algn="ctr">
              <a:buNone/>
              <a:defRPr>
                <a:solidFill>
                  <a:schemeClr val="tx1">
                    <a:tint val="75000"/>
                  </a:schemeClr>
                </a:solidFill>
              </a:defRPr>
            </a:lvl4pPr>
            <a:lvl5pPr marL="2098383" indent="0" algn="ctr">
              <a:buNone/>
              <a:defRPr>
                <a:solidFill>
                  <a:schemeClr val="tx1">
                    <a:tint val="75000"/>
                  </a:schemeClr>
                </a:solidFill>
              </a:defRPr>
            </a:lvl5pPr>
            <a:lvl6pPr marL="2622979" indent="0" algn="ctr">
              <a:buNone/>
              <a:defRPr>
                <a:solidFill>
                  <a:schemeClr val="tx1">
                    <a:tint val="75000"/>
                  </a:schemeClr>
                </a:solidFill>
              </a:defRPr>
            </a:lvl6pPr>
            <a:lvl7pPr marL="3147575" indent="0" algn="ctr">
              <a:buNone/>
              <a:defRPr>
                <a:solidFill>
                  <a:schemeClr val="tx1">
                    <a:tint val="75000"/>
                  </a:schemeClr>
                </a:solidFill>
              </a:defRPr>
            </a:lvl7pPr>
            <a:lvl8pPr marL="3672171" indent="0" algn="ctr">
              <a:buNone/>
              <a:defRPr>
                <a:solidFill>
                  <a:schemeClr val="tx1">
                    <a:tint val="75000"/>
                  </a:schemeClr>
                </a:solidFill>
              </a:defRPr>
            </a:lvl8pPr>
            <a:lvl9pPr marL="4196767"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368865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EFCC9D-99FE-44AE-945C-1DFB5BCCABA0}" type="datetimeFigureOut">
              <a:rPr lang="es-MX" smtClean="0"/>
              <a:t>17/03/2019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7570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453" y="331601"/>
            <a:ext cx="2268141" cy="706517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04031" y="331601"/>
            <a:ext cx="6636412" cy="70651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EFCC9D-99FE-44AE-945C-1DFB5BCCABA0}" type="datetimeFigureOut">
              <a:rPr lang="es-MX" smtClean="0"/>
              <a:t>17/03/2019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129181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14791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5320925"/>
            <a:ext cx="8568532" cy="1644579"/>
          </a:xfrm>
        </p:spPr>
        <p:txBody>
          <a:bodyPr anchor="t"/>
          <a:lstStyle>
            <a:lvl1pPr algn="l">
              <a:defRPr sz="4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96300" y="3509589"/>
            <a:ext cx="8568532" cy="1811336"/>
          </a:xfrm>
        </p:spPr>
        <p:txBody>
          <a:bodyPr anchor="b"/>
          <a:lstStyle>
            <a:lvl1pPr marL="0" indent="0">
              <a:buNone/>
              <a:defRPr sz="2300">
                <a:solidFill>
                  <a:schemeClr val="tx1">
                    <a:tint val="75000"/>
                  </a:schemeClr>
                </a:solidFill>
              </a:defRPr>
            </a:lvl1pPr>
            <a:lvl2pPr marL="524596" indent="0">
              <a:buNone/>
              <a:defRPr sz="2000">
                <a:solidFill>
                  <a:schemeClr val="tx1">
                    <a:tint val="75000"/>
                  </a:schemeClr>
                </a:solidFill>
              </a:defRPr>
            </a:lvl2pPr>
            <a:lvl3pPr marL="1049192" indent="0">
              <a:buNone/>
              <a:defRPr sz="1900">
                <a:solidFill>
                  <a:schemeClr val="tx1">
                    <a:tint val="75000"/>
                  </a:schemeClr>
                </a:solidFill>
              </a:defRPr>
            </a:lvl3pPr>
            <a:lvl4pPr marL="1573788" indent="0">
              <a:buNone/>
              <a:defRPr sz="1600">
                <a:solidFill>
                  <a:schemeClr val="tx1">
                    <a:tint val="75000"/>
                  </a:schemeClr>
                </a:solidFill>
              </a:defRPr>
            </a:lvl4pPr>
            <a:lvl5pPr marL="2098383" indent="0">
              <a:buNone/>
              <a:defRPr sz="1600">
                <a:solidFill>
                  <a:schemeClr val="tx1">
                    <a:tint val="75000"/>
                  </a:schemeClr>
                </a:solidFill>
              </a:defRPr>
            </a:lvl5pPr>
            <a:lvl6pPr marL="2622979" indent="0">
              <a:buNone/>
              <a:defRPr sz="1600">
                <a:solidFill>
                  <a:schemeClr val="tx1">
                    <a:tint val="75000"/>
                  </a:schemeClr>
                </a:solidFill>
              </a:defRPr>
            </a:lvl6pPr>
            <a:lvl7pPr marL="3147575" indent="0">
              <a:buNone/>
              <a:defRPr sz="1600">
                <a:solidFill>
                  <a:schemeClr val="tx1">
                    <a:tint val="75000"/>
                  </a:schemeClr>
                </a:solidFill>
              </a:defRPr>
            </a:lvl7pPr>
            <a:lvl8pPr marL="3672171" indent="0">
              <a:buNone/>
              <a:defRPr sz="1600">
                <a:solidFill>
                  <a:schemeClr val="tx1">
                    <a:tint val="75000"/>
                  </a:schemeClr>
                </a:solidFill>
              </a:defRPr>
            </a:lvl8pPr>
            <a:lvl9pPr marL="4196767"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261166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04032" y="1932094"/>
            <a:ext cx="4452276" cy="5464681"/>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124317" y="1932094"/>
            <a:ext cx="4452276" cy="5464681"/>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360365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2" y="1853507"/>
            <a:ext cx="4454027" cy="772454"/>
          </a:xfrm>
        </p:spPr>
        <p:txBody>
          <a:bodyPr anchor="b"/>
          <a:lstStyle>
            <a:lvl1pPr marL="0" indent="0">
              <a:buNone/>
              <a:defRPr sz="2800" b="1"/>
            </a:lvl1pPr>
            <a:lvl2pPr marL="524596" indent="0">
              <a:buNone/>
              <a:defRPr sz="2300" b="1"/>
            </a:lvl2pPr>
            <a:lvl3pPr marL="1049192" indent="0">
              <a:buNone/>
              <a:defRPr sz="2000" b="1"/>
            </a:lvl3pPr>
            <a:lvl4pPr marL="1573788" indent="0">
              <a:buNone/>
              <a:defRPr sz="1900" b="1"/>
            </a:lvl4pPr>
            <a:lvl5pPr marL="2098383" indent="0">
              <a:buNone/>
              <a:defRPr sz="1900" b="1"/>
            </a:lvl5pPr>
            <a:lvl6pPr marL="2622979" indent="0">
              <a:buNone/>
              <a:defRPr sz="1900" b="1"/>
            </a:lvl6pPr>
            <a:lvl7pPr marL="3147575" indent="0">
              <a:buNone/>
              <a:defRPr sz="1900" b="1"/>
            </a:lvl7pPr>
            <a:lvl8pPr marL="3672171" indent="0">
              <a:buNone/>
              <a:defRPr sz="1900" b="1"/>
            </a:lvl8pPr>
            <a:lvl9pPr marL="4196767"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2" y="2625960"/>
            <a:ext cx="4454027" cy="4770815"/>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120818" y="1853507"/>
            <a:ext cx="4455777" cy="772454"/>
          </a:xfrm>
        </p:spPr>
        <p:txBody>
          <a:bodyPr anchor="b"/>
          <a:lstStyle>
            <a:lvl1pPr marL="0" indent="0">
              <a:buNone/>
              <a:defRPr sz="2800" b="1"/>
            </a:lvl1pPr>
            <a:lvl2pPr marL="524596" indent="0">
              <a:buNone/>
              <a:defRPr sz="2300" b="1"/>
            </a:lvl2pPr>
            <a:lvl3pPr marL="1049192" indent="0">
              <a:buNone/>
              <a:defRPr sz="2000" b="1"/>
            </a:lvl3pPr>
            <a:lvl4pPr marL="1573788" indent="0">
              <a:buNone/>
              <a:defRPr sz="1900" b="1"/>
            </a:lvl4pPr>
            <a:lvl5pPr marL="2098383" indent="0">
              <a:buNone/>
              <a:defRPr sz="1900" b="1"/>
            </a:lvl5pPr>
            <a:lvl6pPr marL="2622979" indent="0">
              <a:buNone/>
              <a:defRPr sz="1900" b="1"/>
            </a:lvl6pPr>
            <a:lvl7pPr marL="3147575" indent="0">
              <a:buNone/>
              <a:defRPr sz="1900" b="1"/>
            </a:lvl7pPr>
            <a:lvl8pPr marL="3672171" indent="0">
              <a:buNone/>
              <a:defRPr sz="1900" b="1"/>
            </a:lvl8pPr>
            <a:lvl9pPr marL="4196767"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625960"/>
            <a:ext cx="4455777" cy="4770815"/>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271558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204176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EFCC9D-99FE-44AE-945C-1DFB5BCCABA0}" type="datetimeFigureOut">
              <a:rPr lang="es-MX" smtClean="0"/>
              <a:t>16/03/2019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234355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329683"/>
            <a:ext cx="3316456" cy="1403068"/>
          </a:xfrm>
        </p:spPr>
        <p:txBody>
          <a:bodyPr anchor="b"/>
          <a:lstStyle>
            <a:lvl1pPr algn="l">
              <a:defRPr sz="23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941245" y="329684"/>
            <a:ext cx="5635350" cy="7067092"/>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504032" y="1732752"/>
            <a:ext cx="3316456" cy="5664024"/>
          </a:xfrm>
        </p:spPr>
        <p:txBody>
          <a:bodyPr/>
          <a:lstStyle>
            <a:lvl1pPr marL="0" indent="0">
              <a:buNone/>
              <a:defRPr sz="1600"/>
            </a:lvl1pPr>
            <a:lvl2pPr marL="524596" indent="0">
              <a:buNone/>
              <a:defRPr sz="1400"/>
            </a:lvl2pPr>
            <a:lvl3pPr marL="1049192" indent="0">
              <a:buNone/>
              <a:defRPr sz="1100"/>
            </a:lvl3pPr>
            <a:lvl4pPr marL="1573788" indent="0">
              <a:buNone/>
              <a:defRPr sz="1000"/>
            </a:lvl4pPr>
            <a:lvl5pPr marL="2098383" indent="0">
              <a:buNone/>
              <a:defRPr sz="1000"/>
            </a:lvl5pPr>
            <a:lvl6pPr marL="2622979" indent="0">
              <a:buNone/>
              <a:defRPr sz="1000"/>
            </a:lvl6pPr>
            <a:lvl7pPr marL="3147575" indent="0">
              <a:buNone/>
              <a:defRPr sz="1000"/>
            </a:lvl7pPr>
            <a:lvl8pPr marL="3672171" indent="0">
              <a:buNone/>
              <a:defRPr sz="1000"/>
            </a:lvl8pPr>
            <a:lvl9pPr marL="4196767"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EFCC9D-99FE-44AE-945C-1DFB5BCCABA0}" type="datetimeFigureOut">
              <a:rPr lang="es-MX" smtClean="0"/>
              <a:t>17/03/2019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183827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796280"/>
            <a:ext cx="6048375" cy="684284"/>
          </a:xfrm>
        </p:spPr>
        <p:txBody>
          <a:bodyPr anchor="b"/>
          <a:lstStyle>
            <a:lvl1pPr algn="l">
              <a:defRPr sz="23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975873" y="739869"/>
            <a:ext cx="6048375" cy="4968240"/>
          </a:xfrm>
        </p:spPr>
        <p:txBody>
          <a:bodyPr/>
          <a:lstStyle>
            <a:lvl1pPr marL="0" indent="0">
              <a:buNone/>
              <a:defRPr sz="3700"/>
            </a:lvl1pPr>
            <a:lvl2pPr marL="524596" indent="0">
              <a:buNone/>
              <a:defRPr sz="3200"/>
            </a:lvl2pPr>
            <a:lvl3pPr marL="1049192" indent="0">
              <a:buNone/>
              <a:defRPr sz="2800"/>
            </a:lvl3pPr>
            <a:lvl4pPr marL="1573788" indent="0">
              <a:buNone/>
              <a:defRPr sz="2300"/>
            </a:lvl4pPr>
            <a:lvl5pPr marL="2098383" indent="0">
              <a:buNone/>
              <a:defRPr sz="2300"/>
            </a:lvl5pPr>
            <a:lvl6pPr marL="2622979" indent="0">
              <a:buNone/>
              <a:defRPr sz="2300"/>
            </a:lvl6pPr>
            <a:lvl7pPr marL="3147575" indent="0">
              <a:buNone/>
              <a:defRPr sz="2300"/>
            </a:lvl7pPr>
            <a:lvl8pPr marL="3672171" indent="0">
              <a:buNone/>
              <a:defRPr sz="2300"/>
            </a:lvl8pPr>
            <a:lvl9pPr marL="4196767" indent="0">
              <a:buNone/>
              <a:defRPr sz="2300"/>
            </a:lvl9pPr>
          </a:lstStyle>
          <a:p>
            <a:endParaRPr lang="es-MX"/>
          </a:p>
        </p:txBody>
      </p:sp>
      <p:sp>
        <p:nvSpPr>
          <p:cNvPr id="4" name="3 Marcador de texto"/>
          <p:cNvSpPr>
            <a:spLocks noGrp="1"/>
          </p:cNvSpPr>
          <p:nvPr>
            <p:ph type="body" sz="half" idx="2"/>
          </p:nvPr>
        </p:nvSpPr>
        <p:spPr>
          <a:xfrm>
            <a:off x="1975873" y="6480564"/>
            <a:ext cx="6048375" cy="971796"/>
          </a:xfrm>
        </p:spPr>
        <p:txBody>
          <a:bodyPr/>
          <a:lstStyle>
            <a:lvl1pPr marL="0" indent="0">
              <a:buNone/>
              <a:defRPr sz="1600"/>
            </a:lvl1pPr>
            <a:lvl2pPr marL="524596" indent="0">
              <a:buNone/>
              <a:defRPr sz="1400"/>
            </a:lvl2pPr>
            <a:lvl3pPr marL="1049192" indent="0">
              <a:buNone/>
              <a:defRPr sz="1100"/>
            </a:lvl3pPr>
            <a:lvl4pPr marL="1573788" indent="0">
              <a:buNone/>
              <a:defRPr sz="1000"/>
            </a:lvl4pPr>
            <a:lvl5pPr marL="2098383" indent="0">
              <a:buNone/>
              <a:defRPr sz="1000"/>
            </a:lvl5pPr>
            <a:lvl6pPr marL="2622979" indent="0">
              <a:buNone/>
              <a:defRPr sz="1000"/>
            </a:lvl6pPr>
            <a:lvl7pPr marL="3147575" indent="0">
              <a:buNone/>
              <a:defRPr sz="1000"/>
            </a:lvl7pPr>
            <a:lvl8pPr marL="3672171" indent="0">
              <a:buNone/>
              <a:defRPr sz="1000"/>
            </a:lvl8pPr>
            <a:lvl9pPr marL="4196767"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EFCC9D-99FE-44AE-945C-1DFB5BCCABA0}" type="datetimeFigureOut">
              <a:rPr lang="es-MX" smtClean="0"/>
              <a:t>17/03/2019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66ED04-7D5D-4639-9917-FEC9CF23A22E}" type="slidenum">
              <a:rPr lang="es-MX" smtClean="0"/>
              <a:t>‹Nº›</a:t>
            </a:fld>
            <a:endParaRPr lang="es-MX"/>
          </a:p>
        </p:txBody>
      </p:sp>
    </p:spTree>
    <p:extLst>
      <p:ext uri="{BB962C8B-B14F-4D97-AF65-F5344CB8AC3E}">
        <p14:creationId xmlns:p14="http://schemas.microsoft.com/office/powerpoint/2010/main" val="183907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4032" y="331600"/>
            <a:ext cx="9072563" cy="1380067"/>
          </a:xfrm>
          <a:prstGeom prst="rect">
            <a:avLst/>
          </a:prstGeom>
        </p:spPr>
        <p:txBody>
          <a:bodyPr vert="horz" lIns="104919" tIns="52460" rIns="104919" bIns="5246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2" y="1932094"/>
            <a:ext cx="9072563" cy="5464681"/>
          </a:xfrm>
          <a:prstGeom prst="rect">
            <a:avLst/>
          </a:prstGeom>
        </p:spPr>
        <p:txBody>
          <a:bodyPr vert="horz" lIns="104919" tIns="52460" rIns="104919" bIns="524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504032" y="7674705"/>
            <a:ext cx="2352146" cy="440855"/>
          </a:xfrm>
          <a:prstGeom prst="rect">
            <a:avLst/>
          </a:prstGeom>
        </p:spPr>
        <p:txBody>
          <a:bodyPr vert="horz" lIns="104919" tIns="52460" rIns="104919" bIns="52460" rtlCol="0" anchor="ctr"/>
          <a:lstStyle>
            <a:lvl1pPr algn="l">
              <a:defRPr sz="1400">
                <a:solidFill>
                  <a:schemeClr val="tx1">
                    <a:tint val="75000"/>
                  </a:schemeClr>
                </a:solidFill>
              </a:defRPr>
            </a:lvl1pPr>
          </a:lstStyle>
          <a:p>
            <a:fld id="{28EFCC9D-99FE-44AE-945C-1DFB5BCCABA0}" type="datetimeFigureOut">
              <a:rPr lang="es-MX" smtClean="0"/>
              <a:t>16/03/2019</a:t>
            </a:fld>
            <a:endParaRPr lang="es-MX"/>
          </a:p>
        </p:txBody>
      </p:sp>
      <p:sp>
        <p:nvSpPr>
          <p:cNvPr id="5" name="4 Marcador de pie de página"/>
          <p:cNvSpPr>
            <a:spLocks noGrp="1"/>
          </p:cNvSpPr>
          <p:nvPr>
            <p:ph type="ftr" sz="quarter" idx="3"/>
          </p:nvPr>
        </p:nvSpPr>
        <p:spPr>
          <a:xfrm>
            <a:off x="3444214" y="7674705"/>
            <a:ext cx="3192198" cy="440855"/>
          </a:xfrm>
          <a:prstGeom prst="rect">
            <a:avLst/>
          </a:prstGeom>
        </p:spPr>
        <p:txBody>
          <a:bodyPr vert="horz" lIns="104919" tIns="52460" rIns="104919" bIns="52460" rtlCol="0" anchor="ctr"/>
          <a:lstStyle>
            <a:lvl1pPr algn="ctr">
              <a:defRPr sz="14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7224449" y="7674705"/>
            <a:ext cx="2352146" cy="440855"/>
          </a:xfrm>
          <a:prstGeom prst="rect">
            <a:avLst/>
          </a:prstGeom>
        </p:spPr>
        <p:txBody>
          <a:bodyPr vert="horz" lIns="104919" tIns="52460" rIns="104919" bIns="52460" rtlCol="0" anchor="ctr"/>
          <a:lstStyle>
            <a:lvl1pPr algn="r">
              <a:defRPr sz="1400">
                <a:solidFill>
                  <a:schemeClr val="tx1">
                    <a:tint val="75000"/>
                  </a:schemeClr>
                </a:solidFill>
              </a:defRPr>
            </a:lvl1pPr>
          </a:lstStyle>
          <a:p>
            <a:fld id="{E666ED04-7D5D-4639-9917-FEC9CF23A22E}" type="slidenum">
              <a:rPr lang="es-MX" smtClean="0"/>
              <a:t>‹Nº›</a:t>
            </a:fld>
            <a:endParaRPr lang="es-MX"/>
          </a:p>
        </p:txBody>
      </p:sp>
    </p:spTree>
    <p:extLst>
      <p:ext uri="{BB962C8B-B14F-4D97-AF65-F5344CB8AC3E}">
        <p14:creationId xmlns:p14="http://schemas.microsoft.com/office/powerpoint/2010/main" val="12802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9192" rtl="0" eaLnBrk="1" latinLnBrk="0" hangingPunct="1">
        <a:spcBef>
          <a:spcPct val="0"/>
        </a:spcBef>
        <a:buNone/>
        <a:defRPr sz="5000" kern="1200">
          <a:solidFill>
            <a:schemeClr val="tx1"/>
          </a:solidFill>
          <a:latin typeface="+mj-lt"/>
          <a:ea typeface="+mj-ea"/>
          <a:cs typeface="+mj-cs"/>
        </a:defRPr>
      </a:lvl1pPr>
    </p:titleStyle>
    <p:bodyStyle>
      <a:lvl1pPr marL="393447" indent="-393447" algn="l" defTabSz="1049192"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52469" indent="-327873" algn="l" defTabSz="1049192"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11490" indent="-262298" algn="l" defTabSz="1049192"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36086"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60682"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85278"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09874"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34469"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59065" indent="-262298" algn="l" defTabSz="1049192"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MX"/>
      </a:defPPr>
      <a:lvl1pPr marL="0" algn="l" defTabSz="1049192" rtl="0" eaLnBrk="1" latinLnBrk="0" hangingPunct="1">
        <a:defRPr sz="2000" kern="1200">
          <a:solidFill>
            <a:schemeClr val="tx1"/>
          </a:solidFill>
          <a:latin typeface="+mn-lt"/>
          <a:ea typeface="+mn-ea"/>
          <a:cs typeface="+mn-cs"/>
        </a:defRPr>
      </a:lvl1pPr>
      <a:lvl2pPr marL="524596" algn="l" defTabSz="1049192" rtl="0" eaLnBrk="1" latinLnBrk="0" hangingPunct="1">
        <a:defRPr sz="2000" kern="1200">
          <a:solidFill>
            <a:schemeClr val="tx1"/>
          </a:solidFill>
          <a:latin typeface="+mn-lt"/>
          <a:ea typeface="+mn-ea"/>
          <a:cs typeface="+mn-cs"/>
        </a:defRPr>
      </a:lvl2pPr>
      <a:lvl3pPr marL="1049192" algn="l" defTabSz="1049192" rtl="0" eaLnBrk="1" latinLnBrk="0" hangingPunct="1">
        <a:defRPr sz="2000" kern="1200">
          <a:solidFill>
            <a:schemeClr val="tx1"/>
          </a:solidFill>
          <a:latin typeface="+mn-lt"/>
          <a:ea typeface="+mn-ea"/>
          <a:cs typeface="+mn-cs"/>
        </a:defRPr>
      </a:lvl3pPr>
      <a:lvl4pPr marL="1573788" algn="l" defTabSz="1049192" rtl="0" eaLnBrk="1" latinLnBrk="0" hangingPunct="1">
        <a:defRPr sz="2000" kern="1200">
          <a:solidFill>
            <a:schemeClr val="tx1"/>
          </a:solidFill>
          <a:latin typeface="+mn-lt"/>
          <a:ea typeface="+mn-ea"/>
          <a:cs typeface="+mn-cs"/>
        </a:defRPr>
      </a:lvl4pPr>
      <a:lvl5pPr marL="2098383" algn="l" defTabSz="1049192" rtl="0" eaLnBrk="1" latinLnBrk="0" hangingPunct="1">
        <a:defRPr sz="2000" kern="1200">
          <a:solidFill>
            <a:schemeClr val="tx1"/>
          </a:solidFill>
          <a:latin typeface="+mn-lt"/>
          <a:ea typeface="+mn-ea"/>
          <a:cs typeface="+mn-cs"/>
        </a:defRPr>
      </a:lvl5pPr>
      <a:lvl6pPr marL="2622979" algn="l" defTabSz="1049192" rtl="0" eaLnBrk="1" latinLnBrk="0" hangingPunct="1">
        <a:defRPr sz="2000" kern="1200">
          <a:solidFill>
            <a:schemeClr val="tx1"/>
          </a:solidFill>
          <a:latin typeface="+mn-lt"/>
          <a:ea typeface="+mn-ea"/>
          <a:cs typeface="+mn-cs"/>
        </a:defRPr>
      </a:lvl6pPr>
      <a:lvl7pPr marL="3147575" algn="l" defTabSz="1049192" rtl="0" eaLnBrk="1" latinLnBrk="0" hangingPunct="1">
        <a:defRPr sz="2000" kern="1200">
          <a:solidFill>
            <a:schemeClr val="tx1"/>
          </a:solidFill>
          <a:latin typeface="+mn-lt"/>
          <a:ea typeface="+mn-ea"/>
          <a:cs typeface="+mn-cs"/>
        </a:defRPr>
      </a:lvl7pPr>
      <a:lvl8pPr marL="3672171" algn="l" defTabSz="1049192" rtl="0" eaLnBrk="1" latinLnBrk="0" hangingPunct="1">
        <a:defRPr sz="2000" kern="1200">
          <a:solidFill>
            <a:schemeClr val="tx1"/>
          </a:solidFill>
          <a:latin typeface="+mn-lt"/>
          <a:ea typeface="+mn-ea"/>
          <a:cs typeface="+mn-cs"/>
        </a:defRPr>
      </a:lvl8pPr>
      <a:lvl9pPr marL="4196767" algn="l" defTabSz="10491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1hacKVNNnsdwFGWepQXQpTMThANQs_yq2" TargetMode="External"/><Relationship Id="rId2" Type="http://schemas.openxmlformats.org/officeDocument/2006/relationships/hyperlink" Target="https://drive.google.com/open?id=1oCTMbPQGSGUUVCPryR2ScwTXAsUUFzG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es-MX"/>
          </a:p>
        </p:txBody>
      </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081" y="899839"/>
            <a:ext cx="8272462"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22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1" name="Picture 1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24" y="107752"/>
            <a:ext cx="8784976" cy="809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59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77924757"/>
              </p:ext>
            </p:extLst>
          </p:nvPr>
        </p:nvGraphicFramePr>
        <p:xfrm>
          <a:off x="991738" y="1686749"/>
          <a:ext cx="8097150" cy="4379411"/>
        </p:xfrm>
        <a:graphic>
          <a:graphicData uri="http://schemas.openxmlformats.org/drawingml/2006/table">
            <a:tbl>
              <a:tblPr firstRow="1" bandRow="1">
                <a:tableStyleId>{7DF18680-E054-41AD-8BC1-D1AEF772440D}</a:tableStyleId>
              </a:tblPr>
              <a:tblGrid>
                <a:gridCol w="2381515"/>
                <a:gridCol w="5715635"/>
              </a:tblGrid>
              <a:tr h="1582476">
                <a:tc>
                  <a:txBody>
                    <a:bodyPr/>
                    <a:lstStyle/>
                    <a:p>
                      <a:r>
                        <a:rPr lang="es-MX" sz="2400" b="0" dirty="0" smtClean="0">
                          <a:solidFill>
                            <a:schemeClr val="tx1"/>
                          </a:solidFill>
                          <a:latin typeface="Times New Roman" pitchFamily="18" charset="0"/>
                          <a:cs typeface="Times New Roman" pitchFamily="18" charset="0"/>
                        </a:rPr>
                        <a:t>Ficha</a:t>
                      </a:r>
                      <a:r>
                        <a:rPr lang="es-MX" sz="2400" b="0" baseline="0" dirty="0" smtClean="0">
                          <a:solidFill>
                            <a:schemeClr val="tx1"/>
                          </a:solidFill>
                          <a:latin typeface="Times New Roman" pitchFamily="18" charset="0"/>
                          <a:cs typeface="Times New Roman" pitchFamily="18" charset="0"/>
                        </a:rPr>
                        <a:t> de actividades de </a:t>
                      </a:r>
                      <a:r>
                        <a:rPr lang="es-MX" sz="2400" baseline="0" dirty="0" smtClean="0">
                          <a:solidFill>
                            <a:schemeClr val="tx1"/>
                          </a:solidFill>
                          <a:latin typeface="Times New Roman" pitchFamily="18" charset="0"/>
                          <a:cs typeface="Times New Roman" pitchFamily="18" charset="0"/>
                        </a:rPr>
                        <a:t>INICIO </a:t>
                      </a:r>
                      <a:endParaRPr lang="es-MX" sz="2400" dirty="0">
                        <a:solidFill>
                          <a:schemeClr val="tx1"/>
                        </a:solidFill>
                        <a:latin typeface="Times New Roman" pitchFamily="18" charset="0"/>
                        <a:cs typeface="Times New Roman" pitchFamily="18" charset="0"/>
                      </a:endParaRPr>
                    </a:p>
                  </a:txBody>
                  <a:tcPr marL="100806" marR="100806" marT="55203" marB="55203"/>
                </a:tc>
                <a:tc>
                  <a:txBody>
                    <a:bodyPr/>
                    <a:lstStyle/>
                    <a:p>
                      <a:r>
                        <a:rPr lang="es-MX" sz="2400" dirty="0" smtClean="0">
                          <a:solidFill>
                            <a:schemeClr val="tx1"/>
                          </a:solidFill>
                          <a:latin typeface="Times New Roman" pitchFamily="18" charset="0"/>
                          <a:cs typeface="Times New Roman" pitchFamily="18" charset="0"/>
                        </a:rPr>
                        <a:t>Conceptos</a:t>
                      </a:r>
                      <a:r>
                        <a:rPr lang="es-MX" sz="2400" baseline="0" dirty="0" smtClean="0">
                          <a:solidFill>
                            <a:schemeClr val="tx1"/>
                          </a:solidFill>
                          <a:latin typeface="Times New Roman" pitchFamily="18" charset="0"/>
                          <a:cs typeface="Times New Roman" pitchFamily="18" charset="0"/>
                        </a:rPr>
                        <a:t> de primer orden. </a:t>
                      </a:r>
                    </a:p>
                    <a:p>
                      <a:r>
                        <a:rPr lang="es-MX" sz="2400" b="0" baseline="0" dirty="0" smtClean="0">
                          <a:solidFill>
                            <a:schemeClr val="tx1"/>
                          </a:solidFill>
                          <a:latin typeface="Times New Roman" pitchFamily="18" charset="0"/>
                          <a:cs typeface="Times New Roman" pitchFamily="18" charset="0"/>
                        </a:rPr>
                        <a:t>Empezamos la situación de aprendizaje tomando los conocimientos previos de los alumnos sobre los animales en general.</a:t>
                      </a:r>
                      <a:endParaRPr lang="es-MX" sz="2400" b="0" dirty="0">
                        <a:solidFill>
                          <a:schemeClr val="tx1"/>
                        </a:solidFill>
                        <a:latin typeface="Times New Roman" pitchFamily="18" charset="0"/>
                        <a:cs typeface="Times New Roman" pitchFamily="18" charset="0"/>
                      </a:endParaRPr>
                    </a:p>
                  </a:txBody>
                  <a:tcPr marL="100806" marR="100806" marT="55203" marB="55203"/>
                </a:tc>
              </a:tr>
              <a:tr h="1214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solidFill>
                            <a:schemeClr val="tx1"/>
                          </a:solidFill>
                          <a:latin typeface="Times New Roman" pitchFamily="18" charset="0"/>
                          <a:cs typeface="Times New Roman" pitchFamily="18" charset="0"/>
                        </a:rPr>
                        <a:t>Ficha</a:t>
                      </a:r>
                      <a:r>
                        <a:rPr lang="es-MX" sz="2400" baseline="0" dirty="0" smtClean="0">
                          <a:solidFill>
                            <a:schemeClr val="tx1"/>
                          </a:solidFill>
                          <a:latin typeface="Times New Roman" pitchFamily="18" charset="0"/>
                          <a:cs typeface="Times New Roman" pitchFamily="18" charset="0"/>
                        </a:rPr>
                        <a:t> de actividades de </a:t>
                      </a:r>
                      <a:r>
                        <a:rPr lang="es-MX" sz="2400" b="1" baseline="0" dirty="0" smtClean="0">
                          <a:solidFill>
                            <a:schemeClr val="tx1"/>
                          </a:solidFill>
                          <a:latin typeface="Times New Roman" pitchFamily="18" charset="0"/>
                          <a:cs typeface="Times New Roman" pitchFamily="18" charset="0"/>
                        </a:rPr>
                        <a:t>DESARROLLO </a:t>
                      </a:r>
                      <a:endParaRPr lang="es-MX" sz="2400" b="1" dirty="0" smtClean="0">
                        <a:solidFill>
                          <a:schemeClr val="tx1"/>
                        </a:solidFill>
                        <a:latin typeface="Times New Roman" pitchFamily="18" charset="0"/>
                        <a:cs typeface="Times New Roman" pitchFamily="18" charset="0"/>
                      </a:endParaRPr>
                    </a:p>
                  </a:txBody>
                  <a:tcPr marL="100806" marR="100806" marT="55203" marB="55203"/>
                </a:tc>
                <a:tc>
                  <a:txBody>
                    <a:bodyPr/>
                    <a:lstStyle/>
                    <a:p>
                      <a:r>
                        <a:rPr lang="es-MX" sz="2400" dirty="0" smtClean="0">
                          <a:solidFill>
                            <a:schemeClr val="tx1"/>
                          </a:solidFill>
                          <a:latin typeface="Times New Roman" pitchFamily="18" charset="0"/>
                          <a:cs typeface="Times New Roman" pitchFamily="18" charset="0"/>
                        </a:rPr>
                        <a:t>Clasificamos los animales.</a:t>
                      </a:r>
                      <a:r>
                        <a:rPr lang="es-MX" sz="2400" baseline="0" dirty="0" smtClean="0">
                          <a:solidFill>
                            <a:schemeClr val="tx1"/>
                          </a:solidFill>
                          <a:latin typeface="Times New Roman" pitchFamily="18" charset="0"/>
                          <a:cs typeface="Times New Roman" pitchFamily="18" charset="0"/>
                        </a:rPr>
                        <a:t> </a:t>
                      </a:r>
                    </a:p>
                    <a:p>
                      <a:r>
                        <a:rPr lang="es-MX" sz="2400" baseline="0" dirty="0" smtClean="0">
                          <a:solidFill>
                            <a:schemeClr val="tx1"/>
                          </a:solidFill>
                          <a:latin typeface="Times New Roman" pitchFamily="18" charset="0"/>
                          <a:cs typeface="Times New Roman" pitchFamily="18" charset="0"/>
                        </a:rPr>
                        <a:t>Primero en terrestres y acuáticos, después en ovíparos y vivíparos.  </a:t>
                      </a:r>
                      <a:endParaRPr lang="es-MX" sz="2400" dirty="0">
                        <a:solidFill>
                          <a:schemeClr val="tx1"/>
                        </a:solidFill>
                        <a:latin typeface="Times New Roman" pitchFamily="18" charset="0"/>
                        <a:cs typeface="Times New Roman" pitchFamily="18" charset="0"/>
                      </a:endParaRPr>
                    </a:p>
                  </a:txBody>
                  <a:tcPr marL="100806" marR="100806" marT="55203" marB="55203"/>
                </a:tc>
              </a:tr>
              <a:tr h="1582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solidFill>
                            <a:schemeClr val="tx1"/>
                          </a:solidFill>
                          <a:latin typeface="Times New Roman" pitchFamily="18" charset="0"/>
                          <a:cs typeface="Times New Roman" pitchFamily="18" charset="0"/>
                        </a:rPr>
                        <a:t>Ficha</a:t>
                      </a:r>
                      <a:r>
                        <a:rPr lang="es-MX" sz="2400" baseline="0" dirty="0" smtClean="0">
                          <a:solidFill>
                            <a:schemeClr val="tx1"/>
                          </a:solidFill>
                          <a:latin typeface="Times New Roman" pitchFamily="18" charset="0"/>
                          <a:cs typeface="Times New Roman" pitchFamily="18" charset="0"/>
                        </a:rPr>
                        <a:t> de actividades de </a:t>
                      </a:r>
                      <a:r>
                        <a:rPr lang="es-MX" sz="2400" b="1" baseline="0" dirty="0" smtClean="0">
                          <a:solidFill>
                            <a:schemeClr val="tx1"/>
                          </a:solidFill>
                          <a:latin typeface="Times New Roman" pitchFamily="18" charset="0"/>
                          <a:cs typeface="Times New Roman" pitchFamily="18" charset="0"/>
                        </a:rPr>
                        <a:t>CIERRE </a:t>
                      </a:r>
                      <a:endParaRPr lang="es-MX" sz="2400" b="1" dirty="0" smtClean="0">
                        <a:solidFill>
                          <a:schemeClr val="tx1"/>
                        </a:solidFill>
                        <a:latin typeface="Times New Roman" pitchFamily="18" charset="0"/>
                        <a:cs typeface="Times New Roman" pitchFamily="18" charset="0"/>
                      </a:endParaRPr>
                    </a:p>
                    <a:p>
                      <a:endParaRPr lang="es-MX" sz="2400" dirty="0">
                        <a:solidFill>
                          <a:schemeClr val="tx1"/>
                        </a:solidFill>
                        <a:latin typeface="Times New Roman" pitchFamily="18" charset="0"/>
                        <a:cs typeface="Times New Roman" pitchFamily="18" charset="0"/>
                      </a:endParaRPr>
                    </a:p>
                  </a:txBody>
                  <a:tcPr marL="100806" marR="100806" marT="55203" marB="55203"/>
                </a:tc>
                <a:tc>
                  <a:txBody>
                    <a:bodyPr/>
                    <a:lstStyle/>
                    <a:p>
                      <a:r>
                        <a:rPr lang="es-MX" sz="2400" b="1" dirty="0" smtClean="0">
                          <a:solidFill>
                            <a:schemeClr val="tx1"/>
                          </a:solidFill>
                          <a:latin typeface="Times New Roman" pitchFamily="18" charset="0"/>
                          <a:cs typeface="Times New Roman" pitchFamily="18" charset="0"/>
                        </a:rPr>
                        <a:t>Conceptos de segundo orden.</a:t>
                      </a:r>
                    </a:p>
                    <a:p>
                      <a:r>
                        <a:rPr lang="es-MX" sz="2400" dirty="0" smtClean="0">
                          <a:solidFill>
                            <a:schemeClr val="tx1"/>
                          </a:solidFill>
                          <a:latin typeface="Times New Roman" pitchFamily="18" charset="0"/>
                          <a:cs typeface="Times New Roman" pitchFamily="18" charset="0"/>
                        </a:rPr>
                        <a:t>Terminamos con los animales que los alumnos pueden ver</a:t>
                      </a:r>
                      <a:r>
                        <a:rPr lang="es-MX" sz="2400" baseline="0" dirty="0" smtClean="0">
                          <a:solidFill>
                            <a:schemeClr val="tx1"/>
                          </a:solidFill>
                          <a:latin typeface="Times New Roman" pitchFamily="18" charset="0"/>
                          <a:cs typeface="Times New Roman" pitchFamily="18" charset="0"/>
                        </a:rPr>
                        <a:t> en su contexto o tener de mascotas (perros).</a:t>
                      </a:r>
                      <a:endParaRPr lang="es-MX" sz="2400" b="0" dirty="0">
                        <a:solidFill>
                          <a:schemeClr val="tx1"/>
                        </a:solidFill>
                        <a:latin typeface="Times New Roman" pitchFamily="18" charset="0"/>
                        <a:cs typeface="Times New Roman" pitchFamily="18" charset="0"/>
                      </a:endParaRPr>
                    </a:p>
                  </a:txBody>
                  <a:tcPr marL="100806" marR="100806" marT="55203" marB="55203"/>
                </a:tc>
              </a:tr>
            </a:tbl>
          </a:graphicData>
        </a:graphic>
      </p:graphicFrame>
    </p:spTree>
    <p:extLst>
      <p:ext uri="{BB962C8B-B14F-4D97-AF65-F5344CB8AC3E}">
        <p14:creationId xmlns:p14="http://schemas.microsoft.com/office/powerpoint/2010/main" val="149124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3535920363"/>
              </p:ext>
            </p:extLst>
          </p:nvPr>
        </p:nvGraphicFramePr>
        <p:xfrm>
          <a:off x="514833" y="2401341"/>
          <a:ext cx="9289436" cy="1971628"/>
        </p:xfrm>
        <a:graphic>
          <a:graphicData uri="http://schemas.openxmlformats.org/drawingml/2006/table">
            <a:tbl>
              <a:tblPr/>
              <a:tblGrid>
                <a:gridCol w="2841102"/>
                <a:gridCol w="3334121"/>
                <a:gridCol w="3114213"/>
              </a:tblGrid>
              <a:tr h="615116">
                <a:tc>
                  <a:txBody>
                    <a:bodyPr/>
                    <a:lstStyle/>
                    <a:p>
                      <a:r>
                        <a:rPr lang="es-MX" sz="1700" dirty="0" smtClean="0">
                          <a:latin typeface="Times New Roman" pitchFamily="18" charset="0"/>
                          <a:cs typeface="Times New Roman" pitchFamily="18" charset="0"/>
                        </a:rPr>
                        <a:t>Campo</a:t>
                      </a:r>
                      <a:r>
                        <a:rPr lang="es-MX" sz="1700" baseline="0" dirty="0" smtClean="0">
                          <a:latin typeface="Times New Roman" pitchFamily="18" charset="0"/>
                          <a:cs typeface="Times New Roman" pitchFamily="18" charset="0"/>
                        </a:rPr>
                        <a:t> de Formación Académica </a:t>
                      </a:r>
                      <a:endParaRPr lang="es-MX" sz="1700" dirty="0">
                        <a:latin typeface="Times New Roman" pitchFamily="18" charset="0"/>
                        <a:cs typeface="Times New Roman" pitchFamily="18" charset="0"/>
                      </a:endParaRPr>
                    </a:p>
                  </a:txBody>
                  <a:tcPr marL="100806" marR="100806" marT="55203" marB="55203">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1EAFF"/>
                    </a:solidFill>
                  </a:tcPr>
                </a:tc>
                <a:tc>
                  <a:txBody>
                    <a:bodyPr/>
                    <a:lstStyle/>
                    <a:p>
                      <a:pPr algn="ctr"/>
                      <a:r>
                        <a:rPr lang="es-MX" sz="1700" dirty="0" smtClean="0">
                          <a:latin typeface="Times New Roman" pitchFamily="18" charset="0"/>
                          <a:cs typeface="Times New Roman" pitchFamily="18" charset="0"/>
                        </a:rPr>
                        <a:t>Organizador curricular 1 </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AFF"/>
                    </a:solidFill>
                  </a:tcPr>
                </a:tc>
                <a:tc>
                  <a:txBody>
                    <a:bodyPr/>
                    <a:lstStyle/>
                    <a:p>
                      <a:pPr algn="ctr"/>
                      <a:r>
                        <a:rPr lang="es-MX" sz="1700" dirty="0" smtClean="0">
                          <a:latin typeface="Times New Roman" pitchFamily="18" charset="0"/>
                          <a:cs typeface="Times New Roman" pitchFamily="18" charset="0"/>
                        </a:rPr>
                        <a:t>Aprendizaje</a:t>
                      </a:r>
                      <a:r>
                        <a:rPr lang="es-MX" sz="1700" baseline="0" dirty="0" smtClean="0">
                          <a:latin typeface="Times New Roman" pitchFamily="18" charset="0"/>
                          <a:cs typeface="Times New Roman" pitchFamily="18" charset="0"/>
                        </a:rPr>
                        <a:t> esperado </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AFF"/>
                    </a:solidFill>
                  </a:tcPr>
                </a:tc>
              </a:tr>
              <a:tr h="568756">
                <a:tc rowSpan="3">
                  <a:txBody>
                    <a:bodyPr/>
                    <a:lstStyle/>
                    <a:p>
                      <a:r>
                        <a:rPr lang="es-MX" sz="1700" dirty="0" smtClean="0">
                          <a:latin typeface="Times New Roman" pitchFamily="18" charset="0"/>
                          <a:cs typeface="Times New Roman" pitchFamily="18" charset="0"/>
                        </a:rPr>
                        <a:t>Pensamiento</a:t>
                      </a:r>
                      <a:r>
                        <a:rPr lang="es-MX" sz="1700" baseline="0" dirty="0" smtClean="0">
                          <a:latin typeface="Times New Roman" pitchFamily="18" charset="0"/>
                          <a:cs typeface="Times New Roman" pitchFamily="18" charset="0"/>
                        </a:rPr>
                        <a:t> Matemático </a:t>
                      </a:r>
                      <a:endParaRPr lang="es-MX" sz="1700" dirty="0">
                        <a:latin typeface="Times New Roman" pitchFamily="18" charset="0"/>
                        <a:cs typeface="Times New Roman" pitchFamily="18" charset="0"/>
                      </a:endParaRPr>
                    </a:p>
                  </a:txBody>
                  <a:tcPr marL="100806" marR="100806" marT="55203" marB="55203">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00FF00"/>
                    </a:solidFill>
                  </a:tcPr>
                </a:tc>
                <a:tc>
                  <a:txBody>
                    <a:bodyPr/>
                    <a:lstStyle/>
                    <a:p>
                      <a:pPr algn="l"/>
                      <a:r>
                        <a:rPr lang="es-MX" sz="1700" dirty="0" smtClean="0">
                          <a:latin typeface="Times New Roman" pitchFamily="18" charset="0"/>
                          <a:cs typeface="Times New Roman" pitchFamily="18" charset="0"/>
                        </a:rPr>
                        <a:t>Número, álgebra y variación</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rowSpan="3">
                  <a:txBody>
                    <a:bodyPr/>
                    <a:lstStyle/>
                    <a:p>
                      <a:r>
                        <a:rPr lang="es-MX" sz="1700" dirty="0" smtClean="0">
                          <a:latin typeface="Times New Roman" pitchFamily="18" charset="0"/>
                          <a:cs typeface="Times New Roman" pitchFamily="18" charset="0"/>
                        </a:rPr>
                        <a:t>Cuenta colecciones no mayores a 20 elementos</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68018">
                <a:tc vMerge="1">
                  <a:txBody>
                    <a:bodyPr/>
                    <a:lstStyle/>
                    <a:p>
                      <a:endParaRPr lang="es-MX"/>
                    </a:p>
                  </a:txBody>
                  <a:tcPr/>
                </a:tc>
                <a:tc>
                  <a:txBody>
                    <a:bodyPr/>
                    <a:lstStyle/>
                    <a:p>
                      <a:pPr algn="ctr"/>
                      <a:r>
                        <a:rPr lang="es-MX" sz="1700" dirty="0" smtClean="0">
                          <a:latin typeface="Times New Roman" pitchFamily="18" charset="0"/>
                          <a:cs typeface="Times New Roman" pitchFamily="18" charset="0"/>
                        </a:rPr>
                        <a:t>Organizador curricular 2</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es-MX"/>
                    </a:p>
                  </a:txBody>
                  <a:tcPr/>
                </a:tc>
              </a:tr>
              <a:tr h="404820">
                <a:tc vMerge="1">
                  <a:txBody>
                    <a:bodyPr/>
                    <a:lstStyle/>
                    <a:p>
                      <a:endParaRPr lang="es-MX"/>
                    </a:p>
                  </a:txBody>
                  <a:tcPr/>
                </a:tc>
                <a:tc>
                  <a:txBody>
                    <a:bodyPr/>
                    <a:lstStyle/>
                    <a:p>
                      <a:r>
                        <a:rPr lang="es-MX" sz="1900" dirty="0" smtClean="0">
                          <a:latin typeface="Times New Roman" pitchFamily="18" charset="0"/>
                          <a:cs typeface="Times New Roman" pitchFamily="18" charset="0"/>
                        </a:rPr>
                        <a:t>Número </a:t>
                      </a:r>
                      <a:endParaRPr lang="es-MX" sz="19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vMerge="1">
                  <a:txBody>
                    <a:bodyPr/>
                    <a:lstStyle/>
                    <a:p>
                      <a:endParaRPr lang="es-MX"/>
                    </a:p>
                  </a:txBody>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543119249"/>
              </p:ext>
            </p:extLst>
          </p:nvPr>
        </p:nvGraphicFramePr>
        <p:xfrm>
          <a:off x="514833" y="4574916"/>
          <a:ext cx="9289436" cy="2293452"/>
        </p:xfrm>
        <a:graphic>
          <a:graphicData uri="http://schemas.openxmlformats.org/drawingml/2006/table">
            <a:tbl>
              <a:tblPr/>
              <a:tblGrid>
                <a:gridCol w="2841102"/>
                <a:gridCol w="3334121"/>
                <a:gridCol w="3114213"/>
              </a:tblGrid>
              <a:tr h="368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500" dirty="0" smtClean="0">
                          <a:latin typeface="Times New Roman" pitchFamily="18" charset="0"/>
                          <a:cs typeface="Times New Roman" pitchFamily="18" charset="0"/>
                        </a:rPr>
                        <a:t>Campo</a:t>
                      </a:r>
                      <a:r>
                        <a:rPr lang="es-MX" sz="1500" baseline="0" dirty="0" smtClean="0">
                          <a:latin typeface="Times New Roman" pitchFamily="18" charset="0"/>
                          <a:cs typeface="Times New Roman" pitchFamily="18" charset="0"/>
                        </a:rPr>
                        <a:t> de Formación Académica </a:t>
                      </a:r>
                      <a:endParaRPr lang="es-MX" sz="1500" dirty="0" smtClean="0">
                        <a:latin typeface="Times New Roman" pitchFamily="18" charset="0"/>
                        <a:cs typeface="Times New Roman" pitchFamily="18" charset="0"/>
                      </a:endParaRPr>
                    </a:p>
                  </a:txBody>
                  <a:tcPr marL="100806" marR="100806" marT="55203" marB="55203">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5FFC5"/>
                    </a:solidFill>
                  </a:tcPr>
                </a:tc>
                <a:tc>
                  <a:txBody>
                    <a:bodyPr/>
                    <a:lstStyle/>
                    <a:p>
                      <a:pPr algn="ctr"/>
                      <a:r>
                        <a:rPr lang="es-MX" sz="1700" dirty="0" smtClean="0">
                          <a:latin typeface="Times New Roman" pitchFamily="18" charset="0"/>
                          <a:cs typeface="Times New Roman" pitchFamily="18" charset="0"/>
                        </a:rPr>
                        <a:t>Organizador curricular 1 </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c>
                  <a:txBody>
                    <a:bodyPr/>
                    <a:lstStyle/>
                    <a:p>
                      <a:pPr algn="ctr"/>
                      <a:r>
                        <a:rPr lang="es-MX" sz="1700" dirty="0" smtClean="0">
                          <a:latin typeface="Times New Roman" pitchFamily="18" charset="0"/>
                          <a:cs typeface="Times New Roman" pitchFamily="18" charset="0"/>
                        </a:rPr>
                        <a:t>Aprendizaje</a:t>
                      </a:r>
                      <a:r>
                        <a:rPr lang="es-MX" sz="1700" baseline="0" dirty="0" smtClean="0">
                          <a:latin typeface="Times New Roman" pitchFamily="18" charset="0"/>
                          <a:cs typeface="Times New Roman" pitchFamily="18" charset="0"/>
                        </a:rPr>
                        <a:t> esperado </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r>
              <a:tr h="568756">
                <a:tc rowSpan="3">
                  <a:txBody>
                    <a:bodyPr/>
                    <a:lstStyle/>
                    <a:p>
                      <a:r>
                        <a:rPr lang="es-MX" sz="1700" dirty="0" smtClean="0">
                          <a:latin typeface="Times New Roman" pitchFamily="18" charset="0"/>
                          <a:cs typeface="Times New Roman" pitchFamily="18" charset="0"/>
                        </a:rPr>
                        <a:t>Exploració</a:t>
                      </a:r>
                      <a:r>
                        <a:rPr lang="es-MX" sz="1700" baseline="0" dirty="0" smtClean="0">
                          <a:latin typeface="Times New Roman" pitchFamily="18" charset="0"/>
                          <a:cs typeface="Times New Roman" pitchFamily="18" charset="0"/>
                        </a:rPr>
                        <a:t>n y Comprensión del Mundo Natural y Social </a:t>
                      </a:r>
                      <a:endParaRPr lang="es-MX" sz="1700" dirty="0">
                        <a:latin typeface="Times New Roman" pitchFamily="18" charset="0"/>
                        <a:cs typeface="Times New Roman" pitchFamily="18" charset="0"/>
                      </a:endParaRPr>
                    </a:p>
                  </a:txBody>
                  <a:tcPr marL="100806" marR="100806" marT="55203" marB="55203">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36E4FC"/>
                    </a:solidFill>
                  </a:tcPr>
                </a:tc>
                <a:tc>
                  <a:txBody>
                    <a:bodyPr/>
                    <a:lstStyle/>
                    <a:p>
                      <a:pPr algn="l"/>
                      <a:r>
                        <a:rPr lang="es-MX" sz="1700" dirty="0" smtClean="0">
                          <a:latin typeface="Times New Roman" pitchFamily="18" charset="0"/>
                          <a:cs typeface="Times New Roman" pitchFamily="18" charset="0"/>
                        </a:rPr>
                        <a:t>Mundo</a:t>
                      </a:r>
                      <a:r>
                        <a:rPr lang="es-MX" sz="1700" baseline="0" dirty="0" smtClean="0">
                          <a:latin typeface="Times New Roman" pitchFamily="18" charset="0"/>
                          <a:cs typeface="Times New Roman" pitchFamily="18" charset="0"/>
                        </a:rPr>
                        <a:t> natural </a:t>
                      </a:r>
                      <a:r>
                        <a:rPr lang="es-MX" sz="1700" dirty="0" smtClean="0">
                          <a:latin typeface="Times New Roman" pitchFamily="18" charset="0"/>
                          <a:cs typeface="Times New Roman" pitchFamily="18" charset="0"/>
                        </a:rPr>
                        <a:t> </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E4FC"/>
                    </a:solidFill>
                  </a:tcPr>
                </a:tc>
                <a:tc rowSpan="3">
                  <a:txBody>
                    <a:bodyPr/>
                    <a:lstStyle/>
                    <a:p>
                      <a:r>
                        <a:rPr lang="es-MX" sz="1700" dirty="0" smtClean="0">
                          <a:latin typeface="Times New Roman" pitchFamily="18" charset="0"/>
                          <a:cs typeface="Times New Roman" pitchFamily="18" charset="0"/>
                        </a:rPr>
                        <a:t>Describe y explica las características</a:t>
                      </a:r>
                    </a:p>
                    <a:p>
                      <a:r>
                        <a:rPr lang="es-MX" sz="1700" dirty="0" smtClean="0">
                          <a:latin typeface="Times New Roman" pitchFamily="18" charset="0"/>
                          <a:cs typeface="Times New Roman" pitchFamily="18" charset="0"/>
                        </a:rPr>
                        <a:t>comunes que identifica entre seres</a:t>
                      </a:r>
                    </a:p>
                    <a:p>
                      <a:r>
                        <a:rPr lang="es-MX" sz="1700" dirty="0" smtClean="0">
                          <a:latin typeface="Times New Roman" pitchFamily="18" charset="0"/>
                          <a:cs typeface="Times New Roman" pitchFamily="18" charset="0"/>
                        </a:rPr>
                        <a:t>vivos y elementos que observa en la</a:t>
                      </a:r>
                    </a:p>
                    <a:p>
                      <a:r>
                        <a:rPr lang="es-MX" sz="1700" dirty="0" smtClean="0">
                          <a:latin typeface="Times New Roman" pitchFamily="18" charset="0"/>
                          <a:cs typeface="Times New Roman" pitchFamily="18" charset="0"/>
                        </a:rPr>
                        <a:t>naturaleza.</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E4FC"/>
                    </a:solidFill>
                  </a:tcPr>
                </a:tc>
              </a:tr>
              <a:tr h="368018">
                <a:tc vMerge="1">
                  <a:txBody>
                    <a:bodyPr/>
                    <a:lstStyle/>
                    <a:p>
                      <a:endParaRPr lang="es-MX"/>
                    </a:p>
                  </a:txBody>
                  <a:tcPr/>
                </a:tc>
                <a:tc>
                  <a:txBody>
                    <a:bodyPr/>
                    <a:lstStyle/>
                    <a:p>
                      <a:pPr algn="ctr"/>
                      <a:r>
                        <a:rPr lang="es-MX" sz="1700" dirty="0" smtClean="0">
                          <a:latin typeface="Times New Roman" pitchFamily="18" charset="0"/>
                          <a:cs typeface="Times New Roman" pitchFamily="18" charset="0"/>
                        </a:rPr>
                        <a:t>Organizador curricular 2</a:t>
                      </a:r>
                      <a:endParaRPr lang="es-MX" sz="17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c vMerge="1">
                  <a:txBody>
                    <a:bodyPr/>
                    <a:lstStyle/>
                    <a:p>
                      <a:endParaRPr lang="es-MX"/>
                    </a:p>
                  </a:txBody>
                  <a:tcPr/>
                </a:tc>
              </a:tr>
              <a:tr h="940118">
                <a:tc vMerge="1">
                  <a:txBody>
                    <a:bodyPr/>
                    <a:lstStyle/>
                    <a:p>
                      <a:endParaRPr lang="es-MX"/>
                    </a:p>
                  </a:txBody>
                  <a:tcPr/>
                </a:tc>
                <a:tc>
                  <a:txBody>
                    <a:bodyPr/>
                    <a:lstStyle/>
                    <a:p>
                      <a:pPr algn="l"/>
                      <a:r>
                        <a:rPr lang="es-MX" sz="1900" dirty="0" smtClean="0">
                          <a:latin typeface="Times New Roman" pitchFamily="18" charset="0"/>
                          <a:cs typeface="Times New Roman" pitchFamily="18" charset="0"/>
                        </a:rPr>
                        <a:t>Exploración de la naturaleza </a:t>
                      </a:r>
                      <a:endParaRPr lang="es-MX" sz="1900" dirty="0">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E4FC"/>
                    </a:solidFill>
                  </a:tcPr>
                </a:tc>
                <a:tc vMerge="1">
                  <a:txBody>
                    <a:bodyPr/>
                    <a:lstStyle/>
                    <a:p>
                      <a:endParaRPr lang="es-MX"/>
                    </a:p>
                  </a:txBody>
                  <a:tcPr/>
                </a:tc>
              </a:tr>
            </a:tbl>
          </a:graphicData>
        </a:graphic>
      </p:graphicFrame>
      <p:pic>
        <p:nvPicPr>
          <p:cNvPr id="2052" name="Picture 4" descr="Imagen relacionad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64" b="100000" l="167" r="99000">
                        <a14:foregroundMark x1="15833" y1="69362" x2="15833" y2="69362"/>
                        <a14:foregroundMark x1="17500" y1="78511" x2="17500" y2="78511"/>
                      </a14:backgroundRemoval>
                    </a14:imgEffect>
                  </a14:imgLayer>
                </a14:imgProps>
              </a:ext>
              <a:ext uri="{28A0092B-C50C-407E-A947-70E740481C1C}">
                <a14:useLocalDpi xmlns:a14="http://schemas.microsoft.com/office/drawing/2010/main" val="0"/>
              </a:ext>
            </a:extLst>
          </a:blip>
          <a:srcRect/>
          <a:stretch>
            <a:fillRect/>
          </a:stretch>
        </p:blipFill>
        <p:spPr bwMode="auto">
          <a:xfrm rot="20920753">
            <a:off x="99847" y="6371607"/>
            <a:ext cx="2026820" cy="17388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sultado de imagen para banderines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5577" y="-2941"/>
            <a:ext cx="6747951" cy="92625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47425" y="923309"/>
            <a:ext cx="7144544" cy="600596"/>
          </a:xfrm>
          <a:prstGeom prst="rect">
            <a:avLst/>
          </a:prstGeom>
          <a:noFill/>
        </p:spPr>
        <p:txBody>
          <a:bodyPr wrap="square" lIns="104919" tIns="52460" rIns="104919" bIns="52460" rtlCol="0">
            <a:spAutoFit/>
          </a:bodyPr>
          <a:lstStyle/>
          <a:p>
            <a:pPr algn="ctr"/>
            <a:r>
              <a:rPr lang="es-MX" sz="3200" b="1" dirty="0">
                <a:latin typeface="Times New Roman" pitchFamily="18" charset="0"/>
                <a:cs typeface="Times New Roman" pitchFamily="18" charset="0"/>
              </a:rPr>
              <a:t>Aprendizajes Esperados </a:t>
            </a:r>
          </a:p>
        </p:txBody>
      </p:sp>
    </p:spTree>
    <p:extLst>
      <p:ext uri="{BB962C8B-B14F-4D97-AF65-F5344CB8AC3E}">
        <p14:creationId xmlns:p14="http://schemas.microsoft.com/office/powerpoint/2010/main" val="422634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229097282"/>
              </p:ext>
            </p:extLst>
          </p:nvPr>
        </p:nvGraphicFramePr>
        <p:xfrm>
          <a:off x="118516" y="682228"/>
          <a:ext cx="9843594" cy="7375844"/>
        </p:xfrm>
        <a:graphic>
          <a:graphicData uri="http://schemas.openxmlformats.org/drawingml/2006/table">
            <a:tbl>
              <a:tblPr firstRow="1" firstCol="1" bandRow="1">
                <a:tableStyleId>{ED083AE6-46FA-4A59-8FB0-9F97EB10719F}</a:tableStyleId>
              </a:tblPr>
              <a:tblGrid>
                <a:gridCol w="714455"/>
                <a:gridCol w="5318716"/>
                <a:gridCol w="952605"/>
                <a:gridCol w="1031990"/>
                <a:gridCol w="1825828"/>
              </a:tblGrid>
              <a:tr h="2408657">
                <a:tc>
                  <a:txBody>
                    <a:bodyPr/>
                    <a:lstStyle/>
                    <a:p>
                      <a:pPr marL="71755" marR="71755" algn="ctr">
                        <a:lnSpc>
                          <a:spcPct val="107000"/>
                        </a:lnSpc>
                        <a:spcAft>
                          <a:spcPts val="0"/>
                        </a:spcAft>
                      </a:pPr>
                      <a:r>
                        <a:rPr lang="es-MX" sz="3200" dirty="0" smtClean="0">
                          <a:effectLst/>
                          <a:latin typeface="Times New Roman" pitchFamily="18" charset="0"/>
                          <a:ea typeface="Calibri"/>
                          <a:cs typeface="Times New Roman" pitchFamily="18" charset="0"/>
                        </a:rPr>
                        <a:t>Inicio</a:t>
                      </a:r>
                      <a:r>
                        <a:rPr lang="es-MX" sz="3200" baseline="0" dirty="0" smtClean="0">
                          <a:effectLst/>
                          <a:latin typeface="Times New Roman" pitchFamily="18" charset="0"/>
                          <a:ea typeface="Calibri"/>
                          <a:cs typeface="Times New Roman" pitchFamily="18" charset="0"/>
                        </a:rPr>
                        <a:t> </a:t>
                      </a:r>
                      <a:r>
                        <a:rPr lang="es-MX" sz="3200" dirty="0" smtClean="0">
                          <a:effectLst/>
                          <a:latin typeface="Times New Roman" pitchFamily="18" charset="0"/>
                          <a:ea typeface="Calibri"/>
                          <a:cs typeface="Times New Roman" pitchFamily="18" charset="0"/>
                        </a:rPr>
                        <a:t>                                      </a:t>
                      </a:r>
                      <a:endParaRPr lang="es-MX" sz="3200" dirty="0">
                        <a:effectLst/>
                        <a:latin typeface="Times New Roman" pitchFamily="18" charset="0"/>
                        <a:ea typeface="Calibri"/>
                        <a:cs typeface="Times New Roman" pitchFamily="18" charset="0"/>
                      </a:endParaRPr>
                    </a:p>
                  </a:txBody>
                  <a:tcPr marL="75605" marR="7560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Qué animales conozco?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I</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Responde a cuestionamientos (¿qué animales conoce?, ¿cómo son?, ¿en dónde los ha visto? ¿qué comen?)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D: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Escucha y observa cuento digital sobre los animales.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C: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Responde preguntas (¿qué animales observa en el cuento?, ¿qué ruidos hacen?, ¿cuántos animales hay?, ¿qué hacen</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Link del cuento digital: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hlinkClick r:id="rId2"/>
                        </a:rPr>
                        <a:t>https://drive.google.com/open?id=1oCTMbPQGSGUUVCPryR2ScwTXAsUUFzG0</a:t>
                      </a: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Cuento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digital</a:t>
                      </a: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Bocinas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Cañón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Laptop</a:t>
                      </a:r>
                    </a:p>
                    <a:p>
                      <a:endParaRPr lang="es-MX" sz="1300" dirty="0"/>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Lunes 04 de marzo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15 minutos </a:t>
                      </a: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Narra historias que le son familiares, habla acerca de los personajes y sus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de las acciones y los lugares donde se desarrollan.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Cuenta colecciones no mayores a 20 elementos.</a:t>
                      </a: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2301013">
                <a:tc>
                  <a:txBody>
                    <a:bodyPr/>
                    <a:lstStyle/>
                    <a:p>
                      <a:pPr marL="71755" marR="71755" algn="ctr">
                        <a:lnSpc>
                          <a:spcPct val="107000"/>
                        </a:lnSpc>
                        <a:spcAft>
                          <a:spcPts val="0"/>
                        </a:spcAft>
                      </a:pPr>
                      <a:r>
                        <a:rPr lang="es-MX" sz="3200" dirty="0" smtClean="0">
                          <a:effectLst/>
                          <a:latin typeface="Times New Roman" pitchFamily="18" charset="0"/>
                          <a:ea typeface="Calibri"/>
                          <a:cs typeface="Times New Roman" pitchFamily="18" charset="0"/>
                        </a:rPr>
                        <a:t>Inicio </a:t>
                      </a:r>
                      <a:endParaRPr lang="es-MX" sz="3200" dirty="0">
                        <a:effectLst/>
                        <a:latin typeface="Times New Roman" pitchFamily="18" charset="0"/>
                        <a:ea typeface="Calibri"/>
                        <a:cs typeface="Times New Roman" pitchFamily="18" charset="0"/>
                      </a:endParaRPr>
                    </a:p>
                  </a:txBody>
                  <a:tcPr marL="75605" marR="7560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¿Qué animal 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Expone sus ideas ante las preguntas que se le hacen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(¿ha utilizado juegos educativos?, ¿cuáles ha jugado?, ¿cómo se juegan?)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Respeta su turno, pasa al frente a responder una pregunta, selecciona la opción que considera correcta</a:t>
                      </a:r>
                      <a:endPar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(¿qué animal vive en el mar?, ¿qué animal puede volar?, ¿qué animal hace «</a:t>
                      </a:r>
                      <a:r>
                        <a:rPr kumimoji="0" lang="es-MX" sz="13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muuu</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 a los cuestionamientos (cuántos animales vio en el juego? ¿cuáles son? ¿cómo son</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Link del juego educativo: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hlinkClick r:id="rId3"/>
                        </a:rPr>
                        <a:t>https://drive.google.com/open?id=1hacKVNNnsdwFGWepQXQpTMThANQs_yq2</a:t>
                      </a: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FF8F">
                        <a:alpha val="2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Juego educativo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Bocinas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Proyector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Laptop </a:t>
                      </a:r>
                    </a:p>
                    <a:p>
                      <a:pPr>
                        <a:lnSpc>
                          <a:spcPct val="107000"/>
                        </a:lnSpc>
                        <a:spcAft>
                          <a:spcPts val="0"/>
                        </a:spcAft>
                      </a:pPr>
                      <a:endParaRPr lang="es-MX" sz="1300" b="0" dirty="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FF8F">
                        <a:alpha val="20000"/>
                      </a:srgbClr>
                    </a:solidFill>
                  </a:tcPr>
                </a:tc>
                <a:tc>
                  <a:txBody>
                    <a:bodyPr/>
                    <a:lstStyle/>
                    <a:p>
                      <a:pPr>
                        <a:lnSpc>
                          <a:spcPct val="107000"/>
                        </a:lnSpc>
                        <a:spcAft>
                          <a:spcPts val="0"/>
                        </a:spcAft>
                      </a:pPr>
                      <a:r>
                        <a:rPr lang="es-MX" sz="1300" b="0" dirty="0" smtClean="0">
                          <a:effectLst/>
                          <a:latin typeface="Times New Roman" pitchFamily="18" charset="0"/>
                          <a:ea typeface="Calibri"/>
                          <a:cs typeface="Times New Roman" pitchFamily="18" charset="0"/>
                        </a:rPr>
                        <a:t>Martes 05 de </a:t>
                      </a:r>
                      <a:r>
                        <a:rPr lang="es-MX" sz="1300" b="0" dirty="0" smtClean="0">
                          <a:effectLst/>
                          <a:latin typeface="Times New Roman" pitchFamily="18" charset="0"/>
                          <a:ea typeface="Calibri"/>
                          <a:cs typeface="Times New Roman" pitchFamily="18" charset="0"/>
                        </a:rPr>
                        <a:t>marzo</a:t>
                      </a:r>
                    </a:p>
                    <a:p>
                      <a:pPr>
                        <a:lnSpc>
                          <a:spcPct val="107000"/>
                        </a:lnSpc>
                        <a:spcAft>
                          <a:spcPts val="0"/>
                        </a:spcAft>
                      </a:pPr>
                      <a:endParaRPr lang="es-MX" sz="1300" b="0" dirty="0" smtClean="0">
                        <a:effectLst/>
                        <a:latin typeface="Times New Roman" pitchFamily="18" charset="0"/>
                        <a:ea typeface="Calibri"/>
                        <a:cs typeface="Times New Roman" pitchFamily="18" charset="0"/>
                      </a:endParaRPr>
                    </a:p>
                    <a:p>
                      <a:pPr>
                        <a:lnSpc>
                          <a:spcPct val="107000"/>
                        </a:lnSpc>
                        <a:spcAft>
                          <a:spcPts val="0"/>
                        </a:spcAft>
                      </a:pPr>
                      <a:r>
                        <a:rPr lang="es-MX" sz="1300" b="0" dirty="0" smtClean="0">
                          <a:effectLst/>
                          <a:latin typeface="Times New Roman" pitchFamily="18" charset="0"/>
                          <a:ea typeface="Calibri"/>
                          <a:cs typeface="Times New Roman" pitchFamily="18" charset="0"/>
                        </a:rPr>
                        <a:t>15-20</a:t>
                      </a:r>
                      <a:r>
                        <a:rPr lang="es-MX" sz="1300" b="0" baseline="0" dirty="0" smtClean="0">
                          <a:effectLst/>
                          <a:latin typeface="Times New Roman" pitchFamily="18" charset="0"/>
                          <a:ea typeface="Calibri"/>
                          <a:cs typeface="Times New Roman" pitchFamily="18" charset="0"/>
                        </a:rPr>
                        <a:t> minutos </a:t>
                      </a:r>
                      <a:endParaRPr lang="es-MX" sz="1300" b="0" dirty="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FF8F">
                        <a:alpha val="2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Cuenta colecciones no mayores a 20 elementos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 y explica las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comunes que identifica entre seres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vivos y elementos que observa en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naturaleza.</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FF8F">
                        <a:alpha val="20000"/>
                      </a:srgbClr>
                    </a:solidFill>
                  </a:tcPr>
                </a:tc>
              </a:tr>
              <a:tr h="1850158">
                <a:tc>
                  <a:txBody>
                    <a:bodyPr/>
                    <a:lstStyle/>
                    <a:p>
                      <a:pPr marL="71755" marR="71755" algn="ctr">
                        <a:lnSpc>
                          <a:spcPct val="107000"/>
                        </a:lnSpc>
                        <a:spcAft>
                          <a:spcPts val="0"/>
                        </a:spcAft>
                      </a:pPr>
                      <a:r>
                        <a:rPr lang="es-MX" sz="3200" dirty="0" smtClean="0">
                          <a:effectLst/>
                          <a:latin typeface="Times New Roman" pitchFamily="18" charset="0"/>
                          <a:ea typeface="Calibri"/>
                          <a:cs typeface="Times New Roman" pitchFamily="18" charset="0"/>
                        </a:rPr>
                        <a:t>Inicio</a:t>
                      </a:r>
                      <a:r>
                        <a:rPr lang="es-MX" sz="3200" baseline="0" dirty="0" smtClean="0">
                          <a:effectLst/>
                          <a:latin typeface="Times New Roman" pitchFamily="18" charset="0"/>
                          <a:ea typeface="Calibri"/>
                          <a:cs typeface="Times New Roman" pitchFamily="18" charset="0"/>
                        </a:rPr>
                        <a:t> </a:t>
                      </a:r>
                      <a:endParaRPr lang="es-MX" sz="3200" dirty="0">
                        <a:effectLst/>
                        <a:latin typeface="Times New Roman" pitchFamily="18" charset="0"/>
                        <a:ea typeface="Calibri"/>
                        <a:cs typeface="Times New Roman" pitchFamily="18" charset="0"/>
                      </a:endParaRPr>
                    </a:p>
                  </a:txBody>
                  <a:tcPr marL="75605" marR="7560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Contado con mis amigos los animales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Responden los cuestionamientos (¿qué animales ven aquí?, ¿cómo son?, ¿en dónde viven?, ¿cuántos son?). Escucha indicaciones (en el cuerpo del gusano hay números, pone las cantidad de pelotas que se le pide en cada parte de su cuerpo; coloca la cantidad de manchas que se le pide sobre la vaca; ensambla la cantidad de aros que se le pide en la trompa del elefante; le coloca la cantidad de plumas que se le pide al pavo)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la cantidad de objetos que se le dice y los coloca en los animales.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 a cuestionamientos (¿cuántos aros hay en la trompa del elefante?, ¿cuántas manchas tiene la vaca?, ¿cuántas plumas  tiene el pavo?)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(Ver anexo 1)</a:t>
                      </a: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Gusano</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pelotas de colores </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Vaca </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Manchas </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Elefante </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Aros </a:t>
                      </a:r>
                      <a:endParaRPr kumimoji="0" lang="es-MX" sz="1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Pavo</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Plumas </a:t>
                      </a: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Martes 05 de marzo </a:t>
                      </a:r>
                    </a:p>
                    <a:p>
                      <a:pPr marL="0" marR="0" indent="0" algn="l" defTabSz="914400" rtl="0" eaLnBrk="1" fontAlgn="auto" latinLnBrk="0" hangingPunct="1">
                        <a:lnSpc>
                          <a:spcPct val="107000"/>
                        </a:lnSpc>
                        <a:spcBef>
                          <a:spcPts val="0"/>
                        </a:spcBef>
                        <a:spcAft>
                          <a:spcPts val="0"/>
                        </a:spcAft>
                        <a:buClrTx/>
                        <a:buSzTx/>
                        <a:buFontTx/>
                        <a:buNone/>
                        <a:tabLst/>
                        <a:defRPr/>
                      </a:pPr>
                      <a:endParaRPr lang="es-MX" sz="1300"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15-20 minutos </a:t>
                      </a:r>
                      <a:endParaRPr lang="es-MX" sz="1300" b="0" dirty="0" smtClean="0">
                        <a:solidFill>
                          <a:schemeClr val="tx1"/>
                        </a:solidFill>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Cuenta colecciones no mayores a 20 elementos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 y explica las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comunes que identifica entre seres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vivos y elementos que observa en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naturaleza.</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endParaRPr lang="es-MX" sz="1300" b="0" dirty="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848553927"/>
              </p:ext>
            </p:extLst>
          </p:nvPr>
        </p:nvGraphicFramePr>
        <p:xfrm>
          <a:off x="118516" y="395784"/>
          <a:ext cx="9843593" cy="599610"/>
        </p:xfrm>
        <a:graphic>
          <a:graphicData uri="http://schemas.openxmlformats.org/drawingml/2006/table">
            <a:tbl>
              <a:tblPr firstRow="1" bandRow="1">
                <a:tableStyleId>{5C22544A-7EE6-4342-B048-85BDC9FD1C3A}</a:tableStyleId>
              </a:tblPr>
              <a:tblGrid>
                <a:gridCol w="714454"/>
                <a:gridCol w="5318716"/>
                <a:gridCol w="952605"/>
                <a:gridCol w="1031990"/>
                <a:gridCol w="1825828"/>
              </a:tblGrid>
              <a:tr h="590976">
                <a:tc>
                  <a:txBody>
                    <a:bodyPr/>
                    <a:lstStyle/>
                    <a:p>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Momentos</a:t>
                      </a:r>
                      <a:endParaRPr lang="es-MX" sz="1300" b="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Actividades, Organización y </a:t>
                      </a: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Consignas</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Recursos</a:t>
                      </a:r>
                      <a:endParaRPr kumimoji="0" lang="es-MX" sz="2200" b="1" i="0" u="none" strike="noStrike" kern="1200" cap="none" spc="0" normalizeH="0" baseline="0" noProof="0" dirty="0" smtClean="0">
                        <a:ln>
                          <a:noFill/>
                        </a:ln>
                        <a:solidFill>
                          <a:schemeClr val="lt1"/>
                        </a:solidFill>
                        <a:effectLst/>
                        <a:uLnTx/>
                        <a:uFillTx/>
                        <a:latin typeface="+mn-lt"/>
                        <a:ea typeface="+mn-ea"/>
                        <a:cs typeface="+mn-cs"/>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Día y duración </a:t>
                      </a:r>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Aprendizaje Esperado</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r>
            </a:tbl>
          </a:graphicData>
        </a:graphic>
      </p:graphicFrame>
    </p:spTree>
    <p:extLst>
      <p:ext uri="{BB962C8B-B14F-4D97-AF65-F5344CB8AC3E}">
        <p14:creationId xmlns:p14="http://schemas.microsoft.com/office/powerpoint/2010/main" val="3648611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02177479"/>
              </p:ext>
            </p:extLst>
          </p:nvPr>
        </p:nvGraphicFramePr>
        <p:xfrm>
          <a:off x="93264" y="1149034"/>
          <a:ext cx="9843592" cy="6519558"/>
        </p:xfrm>
        <a:graphic>
          <a:graphicData uri="http://schemas.openxmlformats.org/drawingml/2006/table">
            <a:tbl>
              <a:tblPr firstRow="1" bandRow="1">
                <a:tableStyleId>{00A15C55-8517-42AA-B614-E9B94910E393}</a:tableStyleId>
              </a:tblPr>
              <a:tblGrid>
                <a:gridCol w="952605"/>
                <a:gridCol w="4604261"/>
                <a:gridCol w="1587676"/>
                <a:gridCol w="1031990"/>
                <a:gridCol w="1667060"/>
              </a:tblGrid>
              <a:tr h="3205878">
                <a:tc>
                  <a:txBody>
                    <a:bodyPr/>
                    <a:lstStyle/>
                    <a:p>
                      <a:endParaRPr lang="es-MX" sz="2200" dirty="0">
                        <a:solidFill>
                          <a:schemeClr val="tx1"/>
                        </a:solidFill>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40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¿En dónde viven los animales?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 a cuestionamientos (¿sabe qué es esto? ¿cómo se utiliza?, ¿qué dibujos hay?). Escucha indicaciones de la maestra (pasa al frete y gira la ruleta, elige un animal que corresponda al hábitat que le salió al girar la ruleta)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Gira la ruleta, elige un animal según el hábitat que le tocó y lo pega en donde corresponde. Responde  cuestionamientos (¿qué animal te tocó? ¿cómo es? ¿en dónde vive?)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Responde cuestionamientos (¿cuántos animales hay en  el mar? ¿cuántos hay en la selva?, ¿cuántos en la casa?)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(Ver anexo 2)</a:t>
                      </a: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Ruleta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Los tres hábitats en fieltro.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Diferentes animales de </a:t>
                      </a:r>
                      <a:r>
                        <a:rPr kumimoji="0" lang="es-MX" sz="1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foami</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171450" indent="-171450">
                        <a:buFont typeface="Arial" pitchFamily="34" charset="0"/>
                        <a:buChar cha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171450" indent="-171450">
                        <a:buFont typeface="Arial" pitchFamily="34" charset="0"/>
                        <a:buChar cha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171450" indent="-171450">
                        <a:buFont typeface="Arial" pitchFamily="34" charset="0"/>
                        <a:buChar cha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s-MX" sz="1400" b="0" dirty="0" smtClean="0">
                          <a:solidFill>
                            <a:schemeClr val="tx1"/>
                          </a:solidFill>
                          <a:latin typeface="Times New Roman" pitchFamily="18" charset="0"/>
                          <a:cs typeface="Times New Roman" pitchFamily="18" charset="0"/>
                        </a:rPr>
                        <a:t>Miércoles 06 de </a:t>
                      </a:r>
                      <a:r>
                        <a:rPr lang="es-MX" sz="1400" b="0" dirty="0" smtClean="0">
                          <a:solidFill>
                            <a:schemeClr val="tx1"/>
                          </a:solidFill>
                          <a:latin typeface="Times New Roman" pitchFamily="18" charset="0"/>
                          <a:cs typeface="Times New Roman" pitchFamily="18" charset="0"/>
                        </a:rPr>
                        <a:t>marzo </a:t>
                      </a:r>
                      <a:endParaRPr lang="es-MX" sz="1400" b="0" dirty="0" smtClean="0">
                        <a:solidFill>
                          <a:schemeClr val="tx1"/>
                        </a:solidFill>
                        <a:latin typeface="Times New Roman" pitchFamily="18" charset="0"/>
                        <a:cs typeface="Times New Roman" pitchFamily="18" charset="0"/>
                      </a:endParaRPr>
                    </a:p>
                    <a:p>
                      <a:endParaRPr lang="es-MX" sz="1400" b="0" dirty="0" smtClean="0">
                        <a:solidFill>
                          <a:schemeClr val="tx1"/>
                        </a:solidFill>
                        <a:latin typeface="Times New Roman" pitchFamily="18" charset="0"/>
                        <a:cs typeface="Times New Roman" pitchFamily="18" charset="0"/>
                      </a:endParaRPr>
                    </a:p>
                    <a:p>
                      <a:r>
                        <a:rPr lang="es-MX" sz="1400" b="0" dirty="0" smtClean="0">
                          <a:solidFill>
                            <a:schemeClr val="tx1"/>
                          </a:solidFill>
                          <a:latin typeface="Times New Roman" pitchFamily="18" charset="0"/>
                          <a:cs typeface="Times New Roman" pitchFamily="18" charset="0"/>
                        </a:rPr>
                        <a:t>15-20 minutos </a:t>
                      </a:r>
                      <a:endParaRPr lang="es-MX" sz="1400" b="0" dirty="0">
                        <a:solidFill>
                          <a:schemeClr val="tx1"/>
                        </a:solidFill>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Cuenta colecciones no mayores a 20 elementos</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endParaRPr lang="es-MX" sz="1400" b="0" dirty="0" smtClean="0">
                        <a:solidFill>
                          <a:schemeClr val="tx1"/>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 y explica las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comunes que identifica entre seres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vivos y elementos que observa en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naturaleza.</a:t>
                      </a: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3313680">
                <a:tc>
                  <a:txBody>
                    <a:bodyPr/>
                    <a:lstStyle/>
                    <a:p>
                      <a:endParaRPr lang="es-MX" sz="2200" dirty="0">
                        <a:solidFill>
                          <a:schemeClr val="tx1"/>
                        </a:solidFill>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40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¿Cómo nacen los animales?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Expresa sus ideas sobre (¿en dónde rece el perro antes de nacer? ¿en dónde nace el pájaro?)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Escucha la explicación (los animales se dividen en dos, los vivíparos; los que nacen de un huevo, los ovíparos; los que crecen en la panza de mamá)</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Pasa al frente, selecciona un animal y lo pone en donde corresponde (ovíparos y vivíparos)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(¿cuántos animales ovíparos hay?, ¿cuántos animales vivíparos hay?) Pasa al frente y cuenta los animales</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(Ver anexo 3)</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89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Imágenes de animales.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Dos carteles para separarlos vivíparos/ovíparos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893"/>
                    </a:solidFill>
                  </a:tcPr>
                </a:tc>
                <a:tc>
                  <a:txBody>
                    <a:bodyPr/>
                    <a:lstStyle/>
                    <a:p>
                      <a:r>
                        <a:rPr lang="es-MX" sz="1400" b="0" dirty="0" smtClean="0">
                          <a:solidFill>
                            <a:schemeClr val="tx1"/>
                          </a:solidFill>
                          <a:latin typeface="Times New Roman" pitchFamily="18" charset="0"/>
                          <a:cs typeface="Times New Roman" pitchFamily="18" charset="0"/>
                        </a:rPr>
                        <a:t>Jueves</a:t>
                      </a:r>
                      <a:r>
                        <a:rPr lang="es-MX" sz="1400" b="0" baseline="0" dirty="0" smtClean="0">
                          <a:solidFill>
                            <a:schemeClr val="tx1"/>
                          </a:solidFill>
                          <a:latin typeface="Times New Roman" pitchFamily="18" charset="0"/>
                          <a:cs typeface="Times New Roman" pitchFamily="18" charset="0"/>
                        </a:rPr>
                        <a:t> 07 </a:t>
                      </a:r>
                      <a:r>
                        <a:rPr lang="es-MX" sz="1400" b="0" dirty="0" smtClean="0">
                          <a:solidFill>
                            <a:schemeClr val="tx1"/>
                          </a:solidFill>
                          <a:latin typeface="Times New Roman" pitchFamily="18" charset="0"/>
                          <a:cs typeface="Times New Roman" pitchFamily="18" charset="0"/>
                        </a:rPr>
                        <a:t>de marzo</a:t>
                      </a:r>
                    </a:p>
                    <a:p>
                      <a:endParaRPr lang="es-MX" sz="1400" b="0" dirty="0" smtClean="0">
                        <a:solidFill>
                          <a:schemeClr val="tx1"/>
                        </a:solidFill>
                        <a:latin typeface="Times New Roman" pitchFamily="18" charset="0"/>
                        <a:cs typeface="Times New Roman" pitchFamily="18" charset="0"/>
                      </a:endParaRPr>
                    </a:p>
                    <a:p>
                      <a:r>
                        <a:rPr lang="es-MX" sz="1400" b="0" dirty="0" smtClean="0">
                          <a:solidFill>
                            <a:schemeClr val="tx1"/>
                          </a:solidFill>
                          <a:latin typeface="Times New Roman" pitchFamily="18" charset="0"/>
                          <a:cs typeface="Times New Roman" pitchFamily="18" charset="0"/>
                        </a:rPr>
                        <a:t>20-25</a:t>
                      </a:r>
                      <a:r>
                        <a:rPr lang="es-MX" sz="1400" b="0" baseline="0" dirty="0" smtClean="0">
                          <a:solidFill>
                            <a:schemeClr val="tx1"/>
                          </a:solidFill>
                          <a:latin typeface="Times New Roman" pitchFamily="18" charset="0"/>
                          <a:cs typeface="Times New Roman" pitchFamily="18" charset="0"/>
                        </a:rPr>
                        <a:t> minutos </a:t>
                      </a:r>
                      <a:endParaRPr lang="es-MX" sz="1400" b="0" dirty="0">
                        <a:solidFill>
                          <a:schemeClr val="tx1"/>
                        </a:solidFill>
                        <a:latin typeface="Times New Roman" pitchFamily="18" charset="0"/>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893"/>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Cuenta colecciones no mayores a 20 elementos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 y explica las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comunes que identifica entre seres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vivos y elementos que observa en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naturaleza.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100806" marR="100806" marT="55203" marB="55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893"/>
                    </a:solidFill>
                  </a:tcPr>
                </a:tc>
              </a:tr>
            </a:tbl>
          </a:graphicData>
        </a:graphic>
      </p:graphicFrame>
      <p:sp>
        <p:nvSpPr>
          <p:cNvPr id="3" name="2 CuadroTexto"/>
          <p:cNvSpPr txBox="1"/>
          <p:nvPr/>
        </p:nvSpPr>
        <p:spPr>
          <a:xfrm rot="16200000">
            <a:off x="-641122" y="5633812"/>
            <a:ext cx="2521345" cy="681119"/>
          </a:xfrm>
          <a:prstGeom prst="rect">
            <a:avLst/>
          </a:prstGeom>
          <a:noFill/>
        </p:spPr>
        <p:txBody>
          <a:bodyPr wrap="square" lIns="104919" tIns="52460" rIns="104919" bIns="52460" rtlCol="0">
            <a:spAutoFit/>
          </a:bodyPr>
          <a:lstStyle/>
          <a:p>
            <a:r>
              <a:rPr lang="es-MX" sz="3700" b="1" dirty="0">
                <a:latin typeface="Times New Roman" pitchFamily="18" charset="0"/>
                <a:cs typeface="Times New Roman" pitchFamily="18" charset="0"/>
              </a:rPr>
              <a:t>Desarrollo </a:t>
            </a:r>
          </a:p>
        </p:txBody>
      </p:sp>
      <p:sp>
        <p:nvSpPr>
          <p:cNvPr id="4" name="3 CuadroTexto"/>
          <p:cNvSpPr txBox="1"/>
          <p:nvPr/>
        </p:nvSpPr>
        <p:spPr>
          <a:xfrm rot="16200000">
            <a:off x="-641123" y="2329978"/>
            <a:ext cx="2521345" cy="681119"/>
          </a:xfrm>
          <a:prstGeom prst="rect">
            <a:avLst/>
          </a:prstGeom>
          <a:noFill/>
        </p:spPr>
        <p:txBody>
          <a:bodyPr wrap="square" lIns="104919" tIns="52460" rIns="104919" bIns="52460" rtlCol="0">
            <a:spAutoFit/>
          </a:bodyPr>
          <a:lstStyle/>
          <a:p>
            <a:r>
              <a:rPr lang="es-MX" sz="3700" b="1" dirty="0">
                <a:latin typeface="Times New Roman" pitchFamily="18" charset="0"/>
                <a:cs typeface="Times New Roman" pitchFamily="18" charset="0"/>
              </a:rPr>
              <a:t>Desarrollo </a:t>
            </a:r>
          </a:p>
        </p:txBody>
      </p:sp>
      <p:graphicFrame>
        <p:nvGraphicFramePr>
          <p:cNvPr id="5" name="4 Tabla"/>
          <p:cNvGraphicFramePr>
            <a:graphicFrameLocks noGrp="1"/>
          </p:cNvGraphicFramePr>
          <p:nvPr>
            <p:extLst>
              <p:ext uri="{D42A27DB-BD31-4B8C-83A1-F6EECF244321}">
                <p14:modId xmlns:p14="http://schemas.microsoft.com/office/powerpoint/2010/main" val="1427230101"/>
              </p:ext>
            </p:extLst>
          </p:nvPr>
        </p:nvGraphicFramePr>
        <p:xfrm>
          <a:off x="93264" y="453491"/>
          <a:ext cx="9843592" cy="690288"/>
        </p:xfrm>
        <a:graphic>
          <a:graphicData uri="http://schemas.openxmlformats.org/drawingml/2006/table">
            <a:tbl>
              <a:tblPr firstRow="1" bandRow="1">
                <a:tableStyleId>{5C22544A-7EE6-4342-B048-85BDC9FD1C3A}</a:tableStyleId>
              </a:tblPr>
              <a:tblGrid>
                <a:gridCol w="952605"/>
                <a:gridCol w="4604261"/>
                <a:gridCol w="1587676"/>
                <a:gridCol w="1031990"/>
                <a:gridCol w="1667060"/>
              </a:tblGrid>
              <a:tr h="686909">
                <a:tc>
                  <a:txBody>
                    <a:bodyPr/>
                    <a:lstStyle/>
                    <a:p>
                      <a:r>
                        <a:rPr kumimoji="0" lang="es-MX"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Momentos</a:t>
                      </a:r>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Actividades, Organización y Consignas</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Recursos</a:t>
                      </a:r>
                      <a:endParaRPr kumimoji="0" lang="es-MX" sz="2200" b="1" i="0" u="none" strike="noStrike" kern="1200" cap="none" spc="0" normalizeH="0" baseline="0" noProof="0" dirty="0" smtClean="0">
                        <a:ln>
                          <a:noFill/>
                        </a:ln>
                        <a:solidFill>
                          <a:schemeClr val="lt1"/>
                        </a:solidFill>
                        <a:effectLst/>
                        <a:uLnTx/>
                        <a:uFillTx/>
                        <a:latin typeface="+mn-lt"/>
                        <a:ea typeface="+mn-ea"/>
                        <a:cs typeface="+mn-cs"/>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Día y duración </a:t>
                      </a:r>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Aprendizaje Esperado</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r>
            </a:tbl>
          </a:graphicData>
        </a:graphic>
      </p:graphicFrame>
    </p:spTree>
    <p:extLst>
      <p:ext uri="{BB962C8B-B14F-4D97-AF65-F5344CB8AC3E}">
        <p14:creationId xmlns:p14="http://schemas.microsoft.com/office/powerpoint/2010/main" val="141236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83825301"/>
              </p:ext>
            </p:extLst>
          </p:nvPr>
        </p:nvGraphicFramePr>
        <p:xfrm>
          <a:off x="118516" y="512516"/>
          <a:ext cx="9843595" cy="7550782"/>
        </p:xfrm>
        <a:graphic>
          <a:graphicData uri="http://schemas.openxmlformats.org/drawingml/2006/table">
            <a:tbl>
              <a:tblPr firstRow="1" firstCol="1" bandRow="1">
                <a:tableStyleId>{ED083AE6-46FA-4A59-8FB0-9F97EB10719F}</a:tableStyleId>
              </a:tblPr>
              <a:tblGrid>
                <a:gridCol w="980584"/>
                <a:gridCol w="4814436"/>
                <a:gridCol w="1190758"/>
                <a:gridCol w="1111373"/>
                <a:gridCol w="1746444"/>
              </a:tblGrid>
              <a:tr h="3339652">
                <a:tc rowSpan="3">
                  <a:txBody>
                    <a:bodyPr/>
                    <a:lstStyle/>
                    <a:p>
                      <a:pPr marL="71755" marR="71755" algn="l">
                        <a:lnSpc>
                          <a:spcPct val="107000"/>
                        </a:lnSpc>
                        <a:spcAft>
                          <a:spcPts val="0"/>
                        </a:spcAft>
                      </a:pPr>
                      <a:r>
                        <a:rPr lang="es-MX" sz="4400" dirty="0" smtClean="0">
                          <a:effectLst/>
                          <a:latin typeface="Times New Roman" pitchFamily="18" charset="0"/>
                          <a:ea typeface="Calibri"/>
                          <a:cs typeface="Times New Roman" pitchFamily="18" charset="0"/>
                        </a:rPr>
                        <a:t>          Cierre</a:t>
                      </a:r>
                      <a:r>
                        <a:rPr lang="es-MX" sz="4400" baseline="0" dirty="0" smtClean="0">
                          <a:effectLst/>
                          <a:latin typeface="Times New Roman" pitchFamily="18" charset="0"/>
                          <a:ea typeface="Calibri"/>
                          <a:cs typeface="Times New Roman" pitchFamily="18" charset="0"/>
                        </a:rPr>
                        <a:t>       </a:t>
                      </a:r>
                      <a:r>
                        <a:rPr lang="es-MX" sz="4400" dirty="0" smtClean="0">
                          <a:effectLst/>
                          <a:latin typeface="Times New Roman" pitchFamily="18" charset="0"/>
                          <a:ea typeface="Calibri"/>
                          <a:cs typeface="Times New Roman" pitchFamily="18" charset="0"/>
                        </a:rPr>
                        <a:t>           Cierre</a:t>
                      </a:r>
                      <a:r>
                        <a:rPr lang="es-MX" sz="4400" baseline="0" dirty="0" smtClean="0">
                          <a:effectLst/>
                          <a:latin typeface="Times New Roman" pitchFamily="18" charset="0"/>
                          <a:ea typeface="Calibri"/>
                          <a:cs typeface="Times New Roman" pitchFamily="18" charset="0"/>
                        </a:rPr>
                        <a:t> </a:t>
                      </a:r>
                      <a:endParaRPr lang="es-MX" sz="4400" dirty="0">
                        <a:effectLst/>
                        <a:latin typeface="Times New Roman" pitchFamily="18" charset="0"/>
                        <a:ea typeface="Calibri"/>
                        <a:cs typeface="Times New Roman" pitchFamily="18" charset="0"/>
                      </a:endParaRPr>
                    </a:p>
                  </a:txBody>
                  <a:tcPr marL="75605" marR="7560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6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¿Cómo cuido a mis mascota?</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Expresa sus ideas sobre (¿quién tiene mascotas?¿cómo las cuidan?)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Escucha la explicación (Los animales que tienes como mascota también requieren de cuidados como tú, ellos dependen de nosotros, no se pueden alimentar o bañarse solos). Escucha atentamente las indicaciones (levanta la mano y pasa al frente a bañar al perro –le quita las manchas , le quita las pulgas, le da amor –le pone corazones- y le da de comer –le pone las galletas e el hocico-). Pasa al frente y participa voluntariamente.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 las preguntas (¿cuántas manchas de lodo tenía?, ¿cuántas pulgas le quitó? ¿cuántas caricias le dio?, ¿cuántas galletas se comió?).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(Ver anexo 4)</a:t>
                      </a:r>
                      <a:endParaRPr kumimoji="0" lang="es-MX" sz="13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7F9"/>
                    </a:solidFill>
                  </a:tcPr>
                </a:tc>
                <a:tc>
                  <a:txBody>
                    <a:bodyPr/>
                    <a:lstStyle/>
                    <a:p>
                      <a:pPr marL="0" indent="0">
                        <a:buFont typeface="Arial" pitchFamily="34" charset="0"/>
                        <a:buNone/>
                      </a:pPr>
                      <a:r>
                        <a:rPr lang="es-MX" sz="1300" b="0" dirty="0" smtClean="0">
                          <a:solidFill>
                            <a:schemeClr val="tx1"/>
                          </a:solidFill>
                          <a:latin typeface="Times New Roman" pitchFamily="18" charset="0"/>
                          <a:cs typeface="Times New Roman" pitchFamily="18" charset="0"/>
                        </a:rPr>
                        <a:t>•</a:t>
                      </a:r>
                      <a:r>
                        <a:rPr lang="es-MX" sz="1300" b="0" baseline="0" dirty="0" smtClean="0">
                          <a:solidFill>
                            <a:schemeClr val="tx1"/>
                          </a:solidFill>
                          <a:latin typeface="Times New Roman" pitchFamily="18" charset="0"/>
                          <a:cs typeface="Times New Roman" pitchFamily="18" charset="0"/>
                        </a:rPr>
                        <a:t> Un perro grande de </a:t>
                      </a:r>
                      <a:r>
                        <a:rPr lang="es-MX" sz="1300" b="0" baseline="0" dirty="0" err="1" smtClean="0">
                          <a:solidFill>
                            <a:schemeClr val="tx1"/>
                          </a:solidFill>
                          <a:latin typeface="Times New Roman" pitchFamily="18" charset="0"/>
                          <a:cs typeface="Times New Roman" pitchFamily="18" charset="0"/>
                        </a:rPr>
                        <a:t>foami</a:t>
                      </a:r>
                      <a:endParaRPr lang="es-MX" sz="1300" b="0" baseline="0" dirty="0" smtClean="0">
                        <a:solidFill>
                          <a:schemeClr val="tx1"/>
                        </a:solidFill>
                        <a:latin typeface="Times New Roman" pitchFamily="18" charset="0"/>
                        <a:cs typeface="Times New Roman" pitchFamily="18" charset="0"/>
                      </a:endParaRPr>
                    </a:p>
                    <a:p>
                      <a:pPr marL="0" indent="0">
                        <a:buFont typeface="Arial" pitchFamily="34" charset="0"/>
                        <a:buNone/>
                      </a:pPr>
                      <a:r>
                        <a:rPr lang="es-MX" sz="1300" b="0" dirty="0" smtClean="0">
                          <a:solidFill>
                            <a:schemeClr val="tx1"/>
                          </a:solidFill>
                          <a:latin typeface="Times New Roman" pitchFamily="18" charset="0"/>
                          <a:cs typeface="Times New Roman" pitchFamily="18" charset="0"/>
                        </a:rPr>
                        <a:t>•</a:t>
                      </a:r>
                      <a:r>
                        <a:rPr lang="es-MX" sz="1300" b="0" baseline="0" dirty="0" smtClean="0">
                          <a:solidFill>
                            <a:schemeClr val="tx1"/>
                          </a:solidFill>
                          <a:latin typeface="Times New Roman" pitchFamily="18" charset="0"/>
                          <a:cs typeface="Times New Roman" pitchFamily="18" charset="0"/>
                        </a:rPr>
                        <a:t> Manchas de suciedad (de </a:t>
                      </a:r>
                      <a:r>
                        <a:rPr lang="es-MX" sz="1300" b="0" baseline="0" dirty="0" err="1" smtClean="0">
                          <a:solidFill>
                            <a:schemeClr val="tx1"/>
                          </a:solidFill>
                          <a:latin typeface="Times New Roman" pitchFamily="18" charset="0"/>
                          <a:cs typeface="Times New Roman" pitchFamily="18" charset="0"/>
                        </a:rPr>
                        <a:t>moamy</a:t>
                      </a:r>
                      <a:r>
                        <a:rPr lang="es-MX" sz="1300" b="0" baseline="0" dirty="0" smtClean="0">
                          <a:solidFill>
                            <a:schemeClr val="tx1"/>
                          </a:solidFill>
                          <a:latin typeface="Times New Roman" pitchFamily="18" charset="0"/>
                          <a:cs typeface="Times New Roman" pitchFamily="18" charset="0"/>
                        </a:rPr>
                        <a:t>)</a:t>
                      </a:r>
                    </a:p>
                    <a:p>
                      <a:pPr marL="0" indent="0">
                        <a:buFont typeface="Arial" pitchFamily="34" charset="0"/>
                        <a:buNone/>
                      </a:pPr>
                      <a:r>
                        <a:rPr lang="es-MX" sz="1300" b="0" dirty="0" smtClean="0">
                          <a:solidFill>
                            <a:schemeClr val="tx1"/>
                          </a:solidFill>
                          <a:latin typeface="Times New Roman" pitchFamily="18" charset="0"/>
                          <a:cs typeface="Times New Roman" pitchFamily="18" charset="0"/>
                        </a:rPr>
                        <a:t>•</a:t>
                      </a:r>
                      <a:r>
                        <a:rPr lang="es-MX" sz="1300" b="0" baseline="0" dirty="0" smtClean="0">
                          <a:solidFill>
                            <a:schemeClr val="tx1"/>
                          </a:solidFill>
                          <a:latin typeface="Times New Roman" pitchFamily="18" charset="0"/>
                          <a:cs typeface="Times New Roman" pitchFamily="18" charset="0"/>
                        </a:rPr>
                        <a:t> Pulgas (de </a:t>
                      </a:r>
                      <a:r>
                        <a:rPr lang="es-MX" sz="1300" b="0" baseline="0" dirty="0" err="1" smtClean="0">
                          <a:solidFill>
                            <a:schemeClr val="tx1"/>
                          </a:solidFill>
                          <a:latin typeface="Times New Roman" pitchFamily="18" charset="0"/>
                          <a:cs typeface="Times New Roman" pitchFamily="18" charset="0"/>
                        </a:rPr>
                        <a:t>foami</a:t>
                      </a:r>
                      <a:r>
                        <a:rPr lang="es-MX" sz="1300" b="0" baseline="0" dirty="0" smtClean="0">
                          <a:solidFill>
                            <a:schemeClr val="tx1"/>
                          </a:solidFill>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300" b="0" dirty="0" smtClean="0">
                          <a:solidFill>
                            <a:schemeClr val="tx1"/>
                          </a:solidFill>
                          <a:latin typeface="Times New Roman" pitchFamily="18" charset="0"/>
                          <a:cs typeface="Times New Roman" pitchFamily="18" charset="0"/>
                        </a:rPr>
                        <a:t>• Corazones</a:t>
                      </a:r>
                      <a:r>
                        <a:rPr lang="es-MX" sz="1300" b="0" baseline="0" dirty="0" smtClean="0">
                          <a:solidFill>
                            <a:schemeClr val="tx1"/>
                          </a:solidFill>
                          <a:latin typeface="Times New Roman" pitchFamily="18" charset="0"/>
                          <a:cs typeface="Times New Roman" pitchFamily="18" charset="0"/>
                        </a:rPr>
                        <a:t>  (de </a:t>
                      </a:r>
                      <a:r>
                        <a:rPr lang="es-MX" sz="1300" b="0" baseline="0" dirty="0" err="1" smtClean="0">
                          <a:solidFill>
                            <a:schemeClr val="tx1"/>
                          </a:solidFill>
                          <a:latin typeface="Times New Roman" pitchFamily="18" charset="0"/>
                          <a:cs typeface="Times New Roman" pitchFamily="18" charset="0"/>
                        </a:rPr>
                        <a:t>foami</a:t>
                      </a:r>
                      <a:r>
                        <a:rPr lang="es-MX" sz="1300" b="0" baseline="0" dirty="0" smtClean="0">
                          <a:solidFill>
                            <a:schemeClr val="tx1"/>
                          </a:solidFill>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300" b="0" dirty="0" smtClean="0">
                          <a:solidFill>
                            <a:schemeClr val="tx1"/>
                          </a:solidFill>
                          <a:latin typeface="Times New Roman" pitchFamily="18" charset="0"/>
                          <a:cs typeface="Times New Roman" pitchFamily="18" charset="0"/>
                        </a:rPr>
                        <a:t>• galletas</a:t>
                      </a:r>
                      <a:r>
                        <a:rPr lang="es-MX" sz="1300" b="0" baseline="0" dirty="0" smtClean="0">
                          <a:solidFill>
                            <a:schemeClr val="tx1"/>
                          </a:solidFill>
                          <a:latin typeface="Times New Roman" pitchFamily="18" charset="0"/>
                          <a:cs typeface="Times New Roman" pitchFamily="18" charset="0"/>
                        </a:rPr>
                        <a:t> para perros  (de </a:t>
                      </a:r>
                      <a:r>
                        <a:rPr lang="es-MX" sz="1300" b="0" baseline="0" dirty="0" err="1" smtClean="0">
                          <a:solidFill>
                            <a:schemeClr val="tx1"/>
                          </a:solidFill>
                          <a:latin typeface="Times New Roman" pitchFamily="18" charset="0"/>
                          <a:cs typeface="Times New Roman" pitchFamily="18" charset="0"/>
                        </a:rPr>
                        <a:t>foami</a:t>
                      </a:r>
                      <a:r>
                        <a:rPr lang="es-MX" sz="1300" b="0" baseline="0" dirty="0" smtClean="0">
                          <a:solidFill>
                            <a:schemeClr val="tx1"/>
                          </a:solidFill>
                          <a:latin typeface="Times New Roman" pitchFamily="18" charset="0"/>
                          <a:cs typeface="Times New Roman"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baseline="0" dirty="0" smtClean="0">
                        <a:solidFill>
                          <a:schemeClr val="tx1"/>
                        </a:solidFill>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7F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300" b="0" dirty="0" smtClean="0">
                          <a:solidFill>
                            <a:schemeClr val="tx1"/>
                          </a:solidFill>
                          <a:latin typeface="Times New Roman" pitchFamily="18" charset="0"/>
                          <a:cs typeface="Times New Roman" pitchFamily="18" charset="0"/>
                        </a:rPr>
                        <a:t>Viernes 08 de marzo </a:t>
                      </a:r>
                    </a:p>
                    <a:p>
                      <a:pPr marL="0" indent="0">
                        <a:buFont typeface="Arial" pitchFamily="34" charset="0"/>
                        <a:buNone/>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indent="0">
                        <a:buFont typeface="Arial" pitchFamily="34" charset="0"/>
                        <a:buNone/>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indent="0">
                        <a:buFont typeface="Arial" pitchFamily="34" charset="0"/>
                        <a:buNone/>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15-20 minutos</a:t>
                      </a: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7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colecciones no mayores a 20 elementos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7F9"/>
                    </a:solidFill>
                  </a:tcPr>
                </a:tc>
              </a:tr>
              <a:tr h="3635066">
                <a:tc vMerge="1">
                  <a:txBody>
                    <a:bodyPr/>
                    <a:lstStyle/>
                    <a:p>
                      <a:endParaRPr lang="es-MX"/>
                    </a:p>
                  </a:txBody>
                  <a:tcPr/>
                </a:tc>
                <a:tc>
                  <a:txBody>
                    <a:bodyPr/>
                    <a:lstStyle/>
                    <a:p>
                      <a:pPr algn="ctr">
                        <a:lnSpc>
                          <a:spcPct val="107000"/>
                        </a:lnSpc>
                        <a:spcAft>
                          <a:spcPts val="0"/>
                        </a:spcAft>
                      </a:pPr>
                      <a:r>
                        <a:rPr lang="es-MX" sz="1300" b="1" baseline="0" dirty="0" smtClean="0">
                          <a:effectLst/>
                          <a:latin typeface="Times New Roman" pitchFamily="18" charset="0"/>
                          <a:ea typeface="Calibri"/>
                          <a:cs typeface="Times New Roman" pitchFamily="18" charset="0"/>
                        </a:rPr>
                        <a:t>Galletas para perros</a:t>
                      </a:r>
                    </a:p>
                    <a:p>
                      <a:pPr algn="l">
                        <a:lnSpc>
                          <a:spcPct val="107000"/>
                        </a:lnSpc>
                        <a:spcAft>
                          <a:spcPts val="0"/>
                        </a:spcAft>
                      </a:pPr>
                      <a:r>
                        <a:rPr lang="es-MX" sz="1300" b="1" baseline="0" dirty="0" smtClean="0">
                          <a:effectLst/>
                          <a:latin typeface="Times New Roman" pitchFamily="18" charset="0"/>
                          <a:ea typeface="Calibri"/>
                          <a:cs typeface="Times New Roman" pitchFamily="18" charset="0"/>
                        </a:rPr>
                        <a:t>I: </a:t>
                      </a:r>
                      <a:r>
                        <a:rPr lang="es-MX" sz="1300" b="0" baseline="0" dirty="0" smtClean="0">
                          <a:effectLst/>
                          <a:latin typeface="Times New Roman" pitchFamily="18" charset="0"/>
                          <a:ea typeface="Calibri"/>
                          <a:cs typeface="Times New Roman" pitchFamily="18" charset="0"/>
                        </a:rPr>
                        <a:t>Escucha las consignas : cocina galletas para su mascota; perro o gato. Necesita una tapa de avena, media tapa de huevo (la educadora batirá previamente huevos y se distribuirá por tapitas), tres trozos de tocino, uno cortador para galletas y un microondas.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Escucha atentamente las instrucciones (</a:t>
                      </a:r>
                      <a:r>
                        <a:rPr lang="es-MX" sz="1300" b="0" baseline="0" dirty="0" smtClean="0">
                          <a:effectLst/>
                          <a:latin typeface="Times New Roman" pitchFamily="18" charset="0"/>
                          <a:ea typeface="Calibri"/>
                          <a:cs typeface="Times New Roman" pitchFamily="18" charset="0"/>
                        </a:rPr>
                        <a:t> Paso 1: Vierte la tapa de avena en el recipiente. Paso 2: vacía la media tapa de huevo en el recipiente. Paso 3: agrega los 3 trozos de tocino. Paso 4: mezcla únicamente con la cuchara, hasta que forma una masa. Paso 5: añade una gotita de aceite en las mano. Paso 6: vacía una cucharada de harina sobre la superficie (mesa). Paso 7: extiende la masa sobre la harina y utiliza los cortadores. Paso 8: cocina en el microondas durante 3 minutos con ayuda de la educadora).</a:t>
                      </a:r>
                    </a:p>
                    <a:p>
                      <a:pPr algn="l">
                        <a:lnSpc>
                          <a:spcPct val="107000"/>
                        </a:lnSpc>
                        <a:spcAft>
                          <a:spcPts val="0"/>
                        </a:spcAft>
                      </a:pPr>
                      <a:r>
                        <a:rPr lang="es-MX" sz="1300" b="1" baseline="0" dirty="0" smtClean="0">
                          <a:effectLst/>
                          <a:latin typeface="Times New Roman" pitchFamily="18" charset="0"/>
                          <a:ea typeface="Calibri"/>
                          <a:cs typeface="Times New Roman" pitchFamily="18" charset="0"/>
                        </a:rPr>
                        <a:t>D: </a:t>
                      </a:r>
                      <a:r>
                        <a:rPr lang="es-MX" sz="1300" b="0" baseline="0" dirty="0" smtClean="0">
                          <a:effectLst/>
                          <a:latin typeface="Times New Roman" pitchFamily="18" charset="0"/>
                          <a:ea typeface="Calibri"/>
                          <a:cs typeface="Times New Roman" pitchFamily="18" charset="0"/>
                        </a:rPr>
                        <a:t>Recibe el material conforme avanza. </a:t>
                      </a:r>
                      <a:r>
                        <a:rPr kumimoji="0" lang="es-MX"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Realiza paso a paso sin saltarse ninguno, al mismo ritmo que sus compañeros </a:t>
                      </a:r>
                      <a:endParaRPr lang="es-MX" sz="1300" b="0" baseline="0" dirty="0" smtClean="0">
                        <a:effectLst/>
                        <a:latin typeface="Times New Roman" pitchFamily="18" charset="0"/>
                        <a:ea typeface="Calibri"/>
                        <a:cs typeface="Times New Roman" pitchFamily="18" charset="0"/>
                      </a:endParaRPr>
                    </a:p>
                    <a:p>
                      <a:pPr algn="l">
                        <a:lnSpc>
                          <a:spcPct val="107000"/>
                        </a:lnSpc>
                        <a:spcAft>
                          <a:spcPts val="0"/>
                        </a:spcAft>
                      </a:pPr>
                      <a:r>
                        <a:rPr lang="es-MX" sz="1300" b="1" baseline="0" dirty="0" smtClean="0">
                          <a:effectLst/>
                          <a:latin typeface="Times New Roman" pitchFamily="18" charset="0"/>
                          <a:ea typeface="Calibri"/>
                          <a:cs typeface="Times New Roman" pitchFamily="18" charset="0"/>
                        </a:rPr>
                        <a:t>C: </a:t>
                      </a:r>
                      <a:r>
                        <a:rPr lang="es-MX" sz="1300" b="0" baseline="0" dirty="0" smtClean="0">
                          <a:effectLst/>
                          <a:latin typeface="Times New Roman" pitchFamily="18" charset="0"/>
                          <a:ea typeface="Calibri"/>
                          <a:cs typeface="Times New Roman" pitchFamily="18" charset="0"/>
                        </a:rPr>
                        <a:t>Responde a: ¿cuántos ingredientes usamos?, ¿el perro es ovíparo o vivíparo? </a:t>
                      </a:r>
                      <a:endParaRPr lang="es-MX" sz="1300" b="0" baseline="0" dirty="0" smtClean="0">
                        <a:effectLst/>
                        <a:latin typeface="Times New Roman" pitchFamily="18" charset="0"/>
                        <a:ea typeface="Calibri"/>
                        <a:cs typeface="Times New Roman" pitchFamily="18" charset="0"/>
                      </a:endParaRPr>
                    </a:p>
                    <a:p>
                      <a:pPr algn="l">
                        <a:lnSpc>
                          <a:spcPct val="107000"/>
                        </a:lnSpc>
                        <a:spcAft>
                          <a:spcPts val="0"/>
                        </a:spcAft>
                      </a:pPr>
                      <a:endParaRPr lang="es-MX" sz="1300" b="0" baseline="0" dirty="0" smtClean="0">
                        <a:effectLst/>
                        <a:latin typeface="Times New Roman" pitchFamily="18" charset="0"/>
                        <a:ea typeface="Calibri"/>
                        <a:cs typeface="Times New Roman" pitchFamily="18" charset="0"/>
                      </a:endParaRPr>
                    </a:p>
                    <a:p>
                      <a:pPr algn="l">
                        <a:lnSpc>
                          <a:spcPct val="107000"/>
                        </a:lnSpc>
                        <a:spcAft>
                          <a:spcPts val="0"/>
                        </a:spcAft>
                      </a:pPr>
                      <a:r>
                        <a:rPr lang="es-MX" sz="1300" b="1" baseline="0" dirty="0" smtClean="0">
                          <a:effectLst/>
                          <a:latin typeface="Times New Roman" pitchFamily="18" charset="0"/>
                          <a:ea typeface="Calibri"/>
                          <a:cs typeface="Times New Roman" pitchFamily="18" charset="0"/>
                        </a:rPr>
                        <a:t>(Ver anexo 5)</a:t>
                      </a: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solidFill>
                      <a:srgbClr val="DD85EF">
                        <a:alpha val="2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Un recipiente para batir.</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Una</a:t>
                      </a:r>
                      <a:r>
                        <a:rPr lang="es-MX" sz="1300" b="0" baseline="0" dirty="0" smtClean="0">
                          <a:solidFill>
                            <a:schemeClr val="tx1"/>
                          </a:solidFill>
                          <a:latin typeface="Times New Roman" pitchFamily="18" charset="0"/>
                          <a:cs typeface="Times New Roman" pitchFamily="18" charset="0"/>
                        </a:rPr>
                        <a:t> tapa de avena</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Media tapa de huevo</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una gota de aceite e oliva </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a:t>
                      </a:r>
                      <a:r>
                        <a:rPr lang="es-MX" sz="1300" b="0" baseline="0" dirty="0" smtClean="0">
                          <a:solidFill>
                            <a:schemeClr val="tx1"/>
                          </a:solidFill>
                          <a:latin typeface="Times New Roman" pitchFamily="18" charset="0"/>
                          <a:cs typeface="Times New Roman" pitchFamily="18" charset="0"/>
                        </a:rPr>
                        <a:t> Una cuchara </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Cortadores para galletas.</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harina de </a:t>
                      </a:r>
                      <a:r>
                        <a:rPr lang="es-MX" sz="1300" b="0" dirty="0" smtClean="0">
                          <a:solidFill>
                            <a:schemeClr val="tx1"/>
                          </a:solidFill>
                          <a:latin typeface="Times New Roman" pitchFamily="18" charset="0"/>
                          <a:cs typeface="Times New Roman" pitchFamily="18" charset="0"/>
                        </a:rPr>
                        <a:t>trigo</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solidFill>
                          <a:schemeClr val="tx1"/>
                        </a:solidFill>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solidFill>
                          <a:schemeClr val="tx1"/>
                        </a:solidFill>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solidFill>
                          <a:schemeClr val="tx1"/>
                        </a:solidFill>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solidFill>
                          <a:schemeClr val="tx1"/>
                        </a:solidFill>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solidFill>
                      <a:srgbClr val="DD85EF">
                        <a:alpha val="20000"/>
                      </a:srgbClr>
                    </a:solidFill>
                  </a:tcPr>
                </a:tc>
                <a:tc>
                  <a:txBody>
                    <a:bodyPr/>
                    <a:lstStyle/>
                    <a:p>
                      <a:pPr>
                        <a:lnSpc>
                          <a:spcPct val="107000"/>
                        </a:lnSpc>
                        <a:spcAft>
                          <a:spcPts val="0"/>
                        </a:spcAft>
                      </a:pPr>
                      <a:endParaRPr lang="es-MX" sz="1300" b="0" dirty="0" smtClean="0">
                        <a:effectLst/>
                        <a:latin typeface="Times New Roman" pitchFamily="18" charset="0"/>
                        <a:ea typeface="Calibri"/>
                        <a:cs typeface="Times New Roman" pitchFamily="18" charset="0"/>
                      </a:endParaRPr>
                    </a:p>
                    <a:p>
                      <a:pPr>
                        <a:lnSpc>
                          <a:spcPct val="107000"/>
                        </a:lnSpc>
                        <a:spcAft>
                          <a:spcPts val="0"/>
                        </a:spcAft>
                      </a:pPr>
                      <a:r>
                        <a:rPr lang="es-MX" sz="1300" b="0" dirty="0" smtClean="0">
                          <a:effectLst/>
                          <a:latin typeface="Times New Roman" pitchFamily="18" charset="0"/>
                          <a:ea typeface="Calibri"/>
                          <a:cs typeface="Times New Roman" pitchFamily="18" charset="0"/>
                        </a:rPr>
                        <a:t>Viernes</a:t>
                      </a:r>
                      <a:r>
                        <a:rPr lang="es-MX" sz="1300" b="0" baseline="0" dirty="0" smtClean="0">
                          <a:effectLst/>
                          <a:latin typeface="Times New Roman" pitchFamily="18" charset="0"/>
                          <a:ea typeface="Calibri"/>
                          <a:cs typeface="Times New Roman" pitchFamily="18" charset="0"/>
                        </a:rPr>
                        <a:t> 08 de marzo </a:t>
                      </a:r>
                    </a:p>
                    <a:p>
                      <a:pPr>
                        <a:lnSpc>
                          <a:spcPct val="107000"/>
                        </a:lnSpc>
                        <a:spcAft>
                          <a:spcPts val="0"/>
                        </a:spcAft>
                      </a:pPr>
                      <a:endParaRPr lang="es-MX" sz="1300" b="0" baseline="0" dirty="0" smtClean="0">
                        <a:effectLst/>
                        <a:latin typeface="Times New Roman" pitchFamily="18" charset="0"/>
                        <a:ea typeface="Calibri"/>
                        <a:cs typeface="Times New Roman" pitchFamily="18" charset="0"/>
                      </a:endParaRPr>
                    </a:p>
                    <a:p>
                      <a:pPr>
                        <a:lnSpc>
                          <a:spcPct val="107000"/>
                        </a:lnSpc>
                        <a:spcAft>
                          <a:spcPts val="0"/>
                        </a:spcAft>
                      </a:pPr>
                      <a:endParaRPr lang="es-MX" sz="1300" b="0" baseline="0" dirty="0" smtClean="0">
                        <a:effectLst/>
                        <a:latin typeface="Times New Roman" pitchFamily="18" charset="0"/>
                        <a:ea typeface="Calibri"/>
                        <a:cs typeface="Times New Roman" pitchFamily="18" charset="0"/>
                      </a:endParaRPr>
                    </a:p>
                    <a:p>
                      <a:pPr>
                        <a:lnSpc>
                          <a:spcPct val="107000"/>
                        </a:lnSpc>
                        <a:spcAft>
                          <a:spcPts val="0"/>
                        </a:spcAft>
                      </a:pPr>
                      <a:endParaRPr lang="es-MX" sz="1300" b="0" baseline="0" dirty="0" smtClean="0">
                        <a:effectLst/>
                        <a:latin typeface="Times New Roman" pitchFamily="18" charset="0"/>
                        <a:ea typeface="Calibri"/>
                        <a:cs typeface="Times New Roman" pitchFamily="18" charset="0"/>
                      </a:endParaRPr>
                    </a:p>
                    <a:p>
                      <a:pPr>
                        <a:lnSpc>
                          <a:spcPct val="107000"/>
                        </a:lnSpc>
                        <a:spcAft>
                          <a:spcPts val="0"/>
                        </a:spcAft>
                      </a:pPr>
                      <a:r>
                        <a:rPr lang="es-MX" sz="1300" b="0" baseline="0" dirty="0" smtClean="0">
                          <a:effectLst/>
                          <a:latin typeface="Times New Roman" pitchFamily="18" charset="0"/>
                          <a:ea typeface="Calibri"/>
                          <a:cs typeface="Times New Roman" pitchFamily="18" charset="0"/>
                        </a:rPr>
                        <a:t>20-25 minutos </a:t>
                      </a:r>
                      <a:endParaRPr lang="es-MX" sz="1300" b="0" dirty="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D85EF">
                        <a:alpha val="2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300" b="0" dirty="0" smtClean="0">
                          <a:solidFill>
                            <a:schemeClr val="tx1"/>
                          </a:solidFill>
                          <a:latin typeface="Times New Roman" pitchFamily="18" charset="0"/>
                          <a:cs typeface="Times New Roman" pitchFamily="18" charset="0"/>
                        </a:rPr>
                        <a:t>• </a:t>
                      </a:r>
                      <a:r>
                        <a:rPr lang="es-MX" sz="1300" b="0" dirty="0" smtClean="0">
                          <a:latin typeface="Times New Roman" pitchFamily="18" charset="0"/>
                          <a:cs typeface="Times New Roman" pitchFamily="18" charset="0"/>
                        </a:rPr>
                        <a:t>Cuenta colecciones no mayores a 20 elementos</a:t>
                      </a:r>
                    </a:p>
                    <a:p>
                      <a:r>
                        <a:rPr lang="es-MX" sz="1300" dirty="0" smtClean="0">
                          <a:latin typeface="Times New Roman" pitchFamily="18" charset="0"/>
                          <a:cs typeface="Times New Roman" pitchFamily="18" charset="0"/>
                        </a:rPr>
                        <a:t>• </a:t>
                      </a:r>
                      <a:r>
                        <a:rPr lang="es-MX" sz="1300" b="0" dirty="0" smtClean="0">
                          <a:latin typeface="Times New Roman" pitchFamily="18" charset="0"/>
                          <a:cs typeface="Times New Roman" pitchFamily="18" charset="0"/>
                        </a:rPr>
                        <a:t>Describe y explica las características</a:t>
                      </a:r>
                    </a:p>
                    <a:p>
                      <a:r>
                        <a:rPr lang="es-MX" sz="1300" b="0" dirty="0" smtClean="0">
                          <a:latin typeface="Times New Roman" pitchFamily="18" charset="0"/>
                          <a:cs typeface="Times New Roman" pitchFamily="18" charset="0"/>
                        </a:rPr>
                        <a:t>comunes que identifica entre seres</a:t>
                      </a:r>
                    </a:p>
                    <a:p>
                      <a:r>
                        <a:rPr lang="es-MX" sz="1300" b="0" dirty="0" smtClean="0">
                          <a:latin typeface="Times New Roman" pitchFamily="18" charset="0"/>
                          <a:cs typeface="Times New Roman" pitchFamily="18" charset="0"/>
                        </a:rPr>
                        <a:t>vivos y elementos que observa en la</a:t>
                      </a:r>
                    </a:p>
                    <a:p>
                      <a:r>
                        <a:rPr lang="es-MX" sz="1300" b="0" dirty="0" smtClean="0">
                          <a:latin typeface="Times New Roman" pitchFamily="18" charset="0"/>
                          <a:cs typeface="Times New Roman" pitchFamily="18" charset="0"/>
                        </a:rPr>
                        <a:t>naturaleza.</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300" b="0" dirty="0" smtClean="0">
                        <a:effectLst/>
                        <a:latin typeface="Times New Roman" pitchFamily="18" charset="0"/>
                        <a:ea typeface="Calibri"/>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D85EF">
                        <a:alpha val="20000"/>
                      </a:srgbClr>
                    </a:solidFill>
                  </a:tcPr>
                </a:tc>
              </a:tr>
              <a:tr h="25589">
                <a:tc vMerge="1">
                  <a:txBody>
                    <a:bodyPr/>
                    <a:lstStyle/>
                    <a:p>
                      <a:endParaRPr lang="es-MX"/>
                    </a:p>
                  </a:txBody>
                  <a:tcPr/>
                </a:tc>
                <a:tc>
                  <a:txBody>
                    <a:bodyPr/>
                    <a:lstStyle/>
                    <a:p>
                      <a:endParaRPr lang="es-MX" sz="1300" dirty="0">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6E1FB"/>
                    </a:solidFill>
                  </a:tcPr>
                </a:tc>
                <a:tc>
                  <a:txBody>
                    <a:bodyPr/>
                    <a:lstStyle/>
                    <a:p>
                      <a:endParaRPr lang="es-MX" sz="1300" dirty="0">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6E1FB"/>
                    </a:solidFill>
                  </a:tcPr>
                </a:tc>
                <a:tc>
                  <a:txBody>
                    <a:bodyPr/>
                    <a:lstStyle/>
                    <a:p>
                      <a:endParaRPr lang="es-MX" sz="1300" dirty="0">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1FB"/>
                    </a:solidFill>
                  </a:tcPr>
                </a:tc>
                <a:tc>
                  <a:txBody>
                    <a:bodyPr/>
                    <a:lstStyle/>
                    <a:p>
                      <a:endParaRPr lang="es-MX" sz="1300" dirty="0">
                        <a:latin typeface="Times New Roman" pitchFamily="18" charset="0"/>
                        <a:cs typeface="Times New Roman" pitchFamily="18" charset="0"/>
                      </a:endParaRPr>
                    </a:p>
                  </a:txBody>
                  <a:tcPr marL="75605" marR="7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1FB"/>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947275032"/>
              </p:ext>
            </p:extLst>
          </p:nvPr>
        </p:nvGraphicFramePr>
        <p:xfrm>
          <a:off x="118516" y="53880"/>
          <a:ext cx="9843593" cy="599610"/>
        </p:xfrm>
        <a:graphic>
          <a:graphicData uri="http://schemas.openxmlformats.org/drawingml/2006/table">
            <a:tbl>
              <a:tblPr firstRow="1" bandRow="1">
                <a:tableStyleId>{5C22544A-7EE6-4342-B048-85BDC9FD1C3A}</a:tableStyleId>
              </a:tblPr>
              <a:tblGrid>
                <a:gridCol w="1000090"/>
                <a:gridCol w="4794928"/>
                <a:gridCol w="1190758"/>
                <a:gridCol w="1111373"/>
                <a:gridCol w="1746444"/>
              </a:tblGrid>
              <a:tr h="590465">
                <a:tc>
                  <a:txBody>
                    <a:bodyPr/>
                    <a:lstStyle/>
                    <a:p>
                      <a:r>
                        <a:rPr kumimoji="0" lang="es-MX" sz="15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Momentos</a:t>
                      </a:r>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Actividades, Organización y Consignas</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Recursos </a:t>
                      </a:r>
                      <a:endParaRPr kumimoji="0" lang="es-MX" sz="2200" b="1" i="0" u="none" strike="noStrike" kern="1200" cap="none" spc="0" normalizeH="0" baseline="0" noProof="0" dirty="0" smtClean="0">
                        <a:ln>
                          <a:noFill/>
                        </a:ln>
                        <a:solidFill>
                          <a:schemeClr val="lt1"/>
                        </a:solidFill>
                        <a:effectLst/>
                        <a:uLnTx/>
                        <a:uFillTx/>
                        <a:latin typeface="+mn-lt"/>
                        <a:ea typeface="+mn-ea"/>
                        <a:cs typeface="+mn-cs"/>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Día y duración </a:t>
                      </a:r>
                      <a:endParaRPr lang="es-MX" sz="2200" dirty="0"/>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Aprendizaje Esperado</a:t>
                      </a:r>
                      <a:endParaRPr kumimoji="0" lang="es-MX" sz="15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100806" marR="100806" marT="55203" marB="55203">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EE5FC"/>
                    </a:solidFill>
                  </a:tcPr>
                </a:tc>
              </a:tr>
            </a:tbl>
          </a:graphicData>
        </a:graphic>
      </p:graphicFrame>
    </p:spTree>
    <p:extLst>
      <p:ext uri="{BB962C8B-B14F-4D97-AF65-F5344CB8AC3E}">
        <p14:creationId xmlns:p14="http://schemas.microsoft.com/office/powerpoint/2010/main" val="209361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mty1-1.fna.fbcdn.net/v/t1.15752-9/54257232_374634353380727_7326303613779705856_n.jpg?_nc_cat=102&amp;_nc_ht=scontent.fmty1-1.fna&amp;oh=34c562ab366b55d6c6a0ef2ff76ca9f5&amp;oe=5D4E6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908" y="4020899"/>
            <a:ext cx="2460898" cy="3836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fmty1-1.fna.fbcdn.net/v/t1.15752-9/53671876_991440687910730_4072601282714533888_n.jpg?_nc_cat=100&amp;_nc_ht=scontent.fmty1-1.fna&amp;oh=02c58dffc2dd6d55f8828de0505556ce&amp;oe=5D203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161" y="3865291"/>
            <a:ext cx="2536106" cy="41477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content.fmty1-1.fna.fbcdn.net/v/t1.15752-9/54348326_2092112387547953_5255946484515340288_n.jpg?_nc_cat=110&amp;_nc_ht=scontent.fmty1-1.fna&amp;oh=bc46638b58c40902a131c9beb600f694&amp;oe=5D0D12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68" y="749423"/>
            <a:ext cx="4434546" cy="27327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content.fmty1-1.fna.fbcdn.net/v/t1.15752-9/54225058_323626478507413_202157711121448960_n.jpg?_nc_cat=106&amp;_nc_ht=scontent.fmty1-1.fna&amp;oh=b42fa02f51a034ee1a96008699cc617d&amp;oe=5D2549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12" y="3865291"/>
            <a:ext cx="2566671" cy="41477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scontent.fmty1-1.fna.fbcdn.net/v/t1.15752-9/53908301_804653659933877_571170310372458496_n.jpg?_nc_cat=107&amp;_nc_ht=scontent.fmty1-1.fna&amp;oh=c9a581bd052e32cb4ddb729af838ddaa&amp;oe=5D174E1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9697" y="998369"/>
            <a:ext cx="4634028" cy="248379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6667" y="227766"/>
            <a:ext cx="3969191" cy="416560"/>
          </a:xfrm>
          <a:prstGeom prst="rect">
            <a:avLst/>
          </a:prstGeom>
          <a:noFill/>
        </p:spPr>
        <p:txBody>
          <a:bodyPr wrap="square" lIns="104919" tIns="52460" rIns="104919" bIns="52460" rtlCol="0">
            <a:spAutoFit/>
          </a:bodyPr>
          <a:lstStyle/>
          <a:p>
            <a:r>
              <a:rPr lang="es-MX" dirty="0" smtClean="0">
                <a:latin typeface="Times New Roman" pitchFamily="18" charset="0"/>
                <a:cs typeface="Times New Roman" pitchFamily="18" charset="0"/>
              </a:rPr>
              <a:t>Anexo 1</a:t>
            </a:r>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330551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content.fmty1-1.fna.fbcdn.net/v/t1.15752-9/54049593_823020761376726_3581336369277960192_n.jpg?_nc_cat=111&amp;_nc_ht=scontent.fmty1-1.fna&amp;oh=d1ab59517eb6dc642bd5e5947b2ae438&amp;oe=5D2343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474" y="884939"/>
            <a:ext cx="4445494" cy="35536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scontent.fmty1-1.fna.fbcdn.net/v/t1.15752-9/54435343_602279116864694_4765965560141840384_n.jpg?_nc_cat=108&amp;_nc_ht=scontent.fmty1-1.fna&amp;oh=92f62017bcbcf98544d78e3e2e99629f&amp;oe=5D1205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86" y="836367"/>
            <a:ext cx="4074965" cy="35646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content.fmty1-1.fna.fbcdn.net/v/t1.15752-9/54230841_601032326974168_1587732745134538752_n.jpg?_nc_cat=102&amp;_nc_ht=scontent.fmty1-1.fna&amp;oh=bb46a6a2c574059857932c0a046f2c76&amp;oe=5D0BE68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315"/>
          <a:stretch/>
        </p:blipFill>
        <p:spPr bwMode="auto">
          <a:xfrm>
            <a:off x="2738182" y="5096574"/>
            <a:ext cx="4366110" cy="294675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10786" y="165316"/>
            <a:ext cx="3969191" cy="416560"/>
          </a:xfrm>
          <a:prstGeom prst="rect">
            <a:avLst/>
          </a:prstGeom>
          <a:noFill/>
        </p:spPr>
        <p:txBody>
          <a:bodyPr wrap="square" lIns="104919" tIns="52460" rIns="104919" bIns="52460" rtlCol="0">
            <a:spAutoFit/>
          </a:bodyPr>
          <a:lstStyle/>
          <a:p>
            <a:r>
              <a:rPr lang="es-MX" dirty="0" smtClean="0">
                <a:latin typeface="Times New Roman" pitchFamily="18" charset="0"/>
                <a:cs typeface="Times New Roman" pitchFamily="18" charset="0"/>
              </a:rPr>
              <a:t>Anexo2</a:t>
            </a:r>
            <a:endParaRPr lang="es-MX" dirty="0">
              <a:latin typeface="Times New Roman" pitchFamily="18" charset="0"/>
              <a:cs typeface="Times New Roman" pitchFamily="18" charset="0"/>
            </a:endParaRPr>
          </a:p>
        </p:txBody>
      </p:sp>
      <p:sp>
        <p:nvSpPr>
          <p:cNvPr id="6" name="5 CuadroTexto"/>
          <p:cNvSpPr txBox="1"/>
          <p:nvPr/>
        </p:nvSpPr>
        <p:spPr>
          <a:xfrm>
            <a:off x="2738182" y="4650639"/>
            <a:ext cx="3969191" cy="416560"/>
          </a:xfrm>
          <a:prstGeom prst="rect">
            <a:avLst/>
          </a:prstGeom>
          <a:noFill/>
        </p:spPr>
        <p:txBody>
          <a:bodyPr wrap="square" lIns="104919" tIns="52460" rIns="104919" bIns="52460" rtlCol="0">
            <a:spAutoFit/>
          </a:bodyPr>
          <a:lstStyle/>
          <a:p>
            <a:r>
              <a:rPr lang="es-MX" dirty="0" smtClean="0">
                <a:latin typeface="Times New Roman" pitchFamily="18" charset="0"/>
                <a:cs typeface="Times New Roman" pitchFamily="18" charset="0"/>
              </a:rPr>
              <a:t>Anexo 3</a:t>
            </a:r>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254121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scontent.fmty1-1.fna.fbcdn.net/v/t1.15752-9/53894677_418335392250803_8657331274643406848_n.jpg?_nc_cat=109&amp;_nc_ht=scontent.fmty1-1.fna&amp;oh=81af1450800afaf15e0d5c4fd7d95a03&amp;oe=5D1045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00" y="4667723"/>
            <a:ext cx="2320275" cy="3198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0" descr="https://scontent.fmty1-1.fna.fbcdn.net/v/t1.15752-9/53241019_268011864109306_9144712511147212800_n.jpg?_nc_cat=111&amp;_nc_ht=scontent.fmty1-1.fna&amp;oh=9e12876e5a8d0fa2357397bb099497e2&amp;oe=5D1FB7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950" y="4661858"/>
            <a:ext cx="2460898" cy="3258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2" descr="https://scontent.fmty1-1.fna.fbcdn.net/v/t1.15752-9/53442051_1954002111370993_4827669139080347648_n.jpg?_nc_cat=104&amp;_nc_ht=scontent.fmty1-1.fna&amp;oh=382cd444aacd43a1fdc0a81715ba8b37&amp;oe=5D18F9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141" y="923311"/>
            <a:ext cx="2460898" cy="3366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https://scontent.fmty1-1.fna.fbcdn.net/v/t1.15752-9/54175245_1588718334606423_2089559421238640640_n.jpg?_nc_cat=108&amp;_nc_ht=scontent.fmty1-1.fna&amp;oh=b3dd2809d865b2a1bb72c02a2d3a4692&amp;oe=5D0B34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855" y="4616485"/>
            <a:ext cx="2676298" cy="32496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s://scontent.fmty1-1.fna.fbcdn.net/v/t1.15752-9/53724386_1283246638506352_6400960456114044928_n.jpg?_nc_cat=100&amp;_nc_ht=scontent.fmty1-1.fna&amp;oh=770c8ec9ac10127c165793d7826555e5&amp;oe=5D0B61B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98" y="667849"/>
            <a:ext cx="4939438" cy="304300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720999" y="221915"/>
            <a:ext cx="3969191" cy="416560"/>
          </a:xfrm>
          <a:prstGeom prst="rect">
            <a:avLst/>
          </a:prstGeom>
          <a:noFill/>
        </p:spPr>
        <p:txBody>
          <a:bodyPr wrap="square" lIns="104919" tIns="52460" rIns="104919" bIns="52460" rtlCol="0">
            <a:spAutoFit/>
          </a:bodyPr>
          <a:lstStyle/>
          <a:p>
            <a:r>
              <a:rPr lang="es-MX" dirty="0" smtClean="0">
                <a:latin typeface="Times New Roman" pitchFamily="18" charset="0"/>
                <a:cs typeface="Times New Roman" pitchFamily="18" charset="0"/>
              </a:rPr>
              <a:t>Anexo 5</a:t>
            </a:r>
            <a:endParaRPr lang="es-MX" dirty="0">
              <a:latin typeface="Times New Roman" pitchFamily="18" charset="0"/>
              <a:cs typeface="Times New Roman" pitchFamily="18" charset="0"/>
            </a:endParaRPr>
          </a:p>
        </p:txBody>
      </p:sp>
      <p:sp>
        <p:nvSpPr>
          <p:cNvPr id="8" name="7 CuadroTexto"/>
          <p:cNvSpPr txBox="1"/>
          <p:nvPr/>
        </p:nvSpPr>
        <p:spPr>
          <a:xfrm>
            <a:off x="197900" y="4170551"/>
            <a:ext cx="3969191" cy="416560"/>
          </a:xfrm>
          <a:prstGeom prst="rect">
            <a:avLst/>
          </a:prstGeom>
          <a:noFill/>
        </p:spPr>
        <p:txBody>
          <a:bodyPr wrap="square" lIns="104919" tIns="52460" rIns="104919" bIns="52460" rtlCol="0">
            <a:spAutoFit/>
          </a:bodyPr>
          <a:lstStyle/>
          <a:p>
            <a:r>
              <a:rPr lang="es-MX" dirty="0" smtClean="0">
                <a:latin typeface="Times New Roman" pitchFamily="18" charset="0"/>
                <a:cs typeface="Times New Roman" pitchFamily="18" charset="0"/>
              </a:rPr>
              <a:t>Anexo 4</a:t>
            </a:r>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30489818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1479</Words>
  <Application>Microsoft Office PowerPoint</Application>
  <PresentationFormat>Personalizado</PresentationFormat>
  <Paragraphs>202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14</cp:revision>
  <dcterms:created xsi:type="dcterms:W3CDTF">2019-03-17T05:57:10Z</dcterms:created>
  <dcterms:modified xsi:type="dcterms:W3CDTF">2019-03-17T08:15:25Z</dcterms:modified>
</cp:coreProperties>
</file>